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1" r:id="rId1"/>
  </p:sldMasterIdLst>
  <p:notesMasterIdLst>
    <p:notesMasterId r:id="rId27"/>
  </p:notesMasterIdLst>
  <p:sldIdLst>
    <p:sldId id="256" r:id="rId2"/>
    <p:sldId id="296" r:id="rId3"/>
    <p:sldId id="295" r:id="rId4"/>
    <p:sldId id="298" r:id="rId5"/>
    <p:sldId id="297" r:id="rId6"/>
    <p:sldId id="257" r:id="rId7"/>
    <p:sldId id="259" r:id="rId8"/>
    <p:sldId id="299" r:id="rId9"/>
    <p:sldId id="279" r:id="rId10"/>
    <p:sldId id="260" r:id="rId11"/>
    <p:sldId id="290" r:id="rId12"/>
    <p:sldId id="291" r:id="rId13"/>
    <p:sldId id="293" r:id="rId14"/>
    <p:sldId id="292" r:id="rId15"/>
    <p:sldId id="301" r:id="rId16"/>
    <p:sldId id="302" r:id="rId17"/>
    <p:sldId id="304" r:id="rId18"/>
    <p:sldId id="303" r:id="rId19"/>
    <p:sldId id="306" r:id="rId20"/>
    <p:sldId id="308" r:id="rId21"/>
    <p:sldId id="307" r:id="rId22"/>
    <p:sldId id="305" r:id="rId23"/>
    <p:sldId id="309" r:id="rId24"/>
    <p:sldId id="310" r:id="rId25"/>
    <p:sldId id="264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6"/>
    <a:srgbClr val="FFFFB3"/>
    <a:srgbClr val="000066"/>
    <a:srgbClr val="CCEC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18" autoAdjust="0"/>
  </p:normalViewPr>
  <p:slideViewPr>
    <p:cSldViewPr>
      <p:cViewPr>
        <p:scale>
          <a:sx n="60" d="100"/>
          <a:sy n="60" d="100"/>
        </p:scale>
        <p:origin x="-165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1B764-0444-489C-BBD9-DFD8CAE6B2C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19EB-71D5-4CEC-B818-B07A8710C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619EB-71D5-4CEC-B818-B07A8710C6F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619EB-71D5-4CEC-B818-B07A8710C6F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619EB-71D5-4CEC-B818-B07A8710C6F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619EB-71D5-4CEC-B818-B07A8710C6F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7E7C5-2DCD-4083-90DE-9E013F91E8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20B4-A8FA-4834-9801-FAEA53FB686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9606-9D5D-4A9B-8A5B-EBB7BC0E631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A4B76-2D88-4ECB-A812-9DA54A691A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C0EB-79AC-4785-8EFC-BC7FE89CE0C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F1EF-41A3-4487-94FC-4CE5EF46F61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8AC5-D8EB-4A36-977A-529C8089D3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2BAB7-F994-4116-9E69-25AE4141814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8B97-8389-4C23-B931-DB309CEAA4C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BB38-905A-4F74-8E5D-F197E88E01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5047-8FCE-468C-AF0F-87DFA7835A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9A8B-B251-4F27-B7E9-33C43E66E5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22E6F518-FD4A-4AB4-A63A-10BF57D3A4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409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5;&#1043;_7_2019_&#1076;&#1077;&#1084;&#1086;&#1074;&#1077;&#1088;&#1089;&#1080;&#1103;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4;&#1072;&#1096;&#1085;&#1077;&#1077;%20&#1079;&#1072;&#1076;&#1072;&#1085;&#1080;&#1077;%20&#1050;&#1040;&#1041;&#1040;&#1053;&#1054;&#1042;&#1054;&#1049;%20&#1053;.&#1053;.%20(2).docx" TargetMode="External"/><Relationship Id="rId2" Type="http://schemas.openxmlformats.org/officeDocument/2006/relationships/hyperlink" Target="IMG_20211123_150926&#1042;&#1055;&#1056;%209&#1082;&#1083;&#1072;&#1089;&#1089;%20&#1093;&#1080;&#1084;&#1080;&#1103;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370" y="1268760"/>
            <a:ext cx="8317110" cy="3312145"/>
          </a:xfrm>
        </p:spPr>
        <p:txBody>
          <a:bodyPr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Функциональная грамотность школьников –приоритетное направление развития образования в РФ.</a:t>
            </a:r>
            <a:b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Естественнонаучная грамотность. </a:t>
            </a:r>
            <a:b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Формирование естественнонаучной грамотности на уроках химии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33265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Районное методическое объединение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учителей биологии, географии и химии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Судиславского муниципального района Костромской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1959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64088" y="486916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Кабанова Н.Н., учитель биологии и химии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Судиславской СОШ, руководитель РМО учителей биологии, географии,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	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5582156"/>
            <a:ext cx="755576" cy="127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018" y="908720"/>
            <a:ext cx="870698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02287"/>
            <a:ext cx="2343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5720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36"/>
                </a:solidFill>
              </a:rPr>
              <a:t>Модель Европейской классификации навыков, компетенций и профессий (Е</a:t>
            </a:r>
            <a:r>
              <a:rPr lang="en-US" b="1" dirty="0" smtClean="0">
                <a:solidFill>
                  <a:srgbClr val="000036"/>
                </a:solidFill>
              </a:rPr>
              <a:t>SCO)</a:t>
            </a:r>
            <a:endParaRPr lang="ru-RU" b="1" dirty="0">
              <a:solidFill>
                <a:srgbClr val="00003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7777"/>
          </a:xfrm>
        </p:spPr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направлениями международного исследования по оценке качества образования </a:t>
            </a:r>
            <a:r>
              <a:rPr lang="en-US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PISA</a:t>
            </a:r>
            <a:endParaRPr lang="ru-RU" sz="32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6365304"/>
          </a:xfrm>
        </p:spPr>
        <p:txBody>
          <a:bodyPr/>
          <a:lstStyle/>
          <a:p>
            <a:pPr algn="ctr"/>
            <a:r>
              <a:rPr lang="ru-RU" sz="2400" dirty="0" smtClean="0"/>
              <a:t>Читательская грамотность </a:t>
            </a:r>
            <a:r>
              <a:rPr lang="ru-RU" sz="2000" dirty="0" smtClean="0"/>
              <a:t>(около 22%, это примерно 250 тысяч учеников 7-9 классов в России – потенциально не успешные, т.к. плохо понимают прочитанное и не могут объективно себя оценить</a:t>
            </a:r>
            <a:r>
              <a:rPr lang="ru-RU" sz="2400" dirty="0" smtClean="0"/>
              <a:t>.  </a:t>
            </a:r>
          </a:p>
          <a:p>
            <a:pPr algn="ctr">
              <a:buNone/>
            </a:pPr>
            <a:r>
              <a:rPr lang="ru-RU" sz="2000" b="1" dirty="0" smtClean="0"/>
              <a:t>Шесть уровней читательской грамотност</a:t>
            </a:r>
            <a:r>
              <a:rPr lang="ru-RU" sz="2400" b="1" dirty="0" smtClean="0"/>
              <a:t>и: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000" dirty="0" smtClean="0"/>
              <a:t>Первый –самые неуспешные дети (их 22%),</a:t>
            </a:r>
          </a:p>
          <a:p>
            <a:pPr algn="ctr"/>
            <a:r>
              <a:rPr lang="ru-RU" sz="2000" dirty="0" smtClean="0"/>
              <a:t> Второй – пороговый, базовый (таких у нас 28%).</a:t>
            </a:r>
          </a:p>
          <a:p>
            <a:pPr algn="ctr"/>
            <a:r>
              <a:rPr lang="ru-RU" sz="2000" dirty="0" smtClean="0"/>
              <a:t> Третий – выше базы (их тоже 28%),</a:t>
            </a:r>
          </a:p>
          <a:p>
            <a:pPr algn="ctr"/>
            <a:r>
              <a:rPr lang="ru-RU" sz="2000" dirty="0" smtClean="0"/>
              <a:t> Четвертый –ученики могут учиться сами с помощью текстов (понимают, что прочитали, делают домашнее задание, читают новый параграф… - их 16%);</a:t>
            </a:r>
          </a:p>
          <a:p>
            <a:pPr algn="ctr"/>
            <a:r>
              <a:rPr lang="ru-RU" sz="2000" dirty="0" smtClean="0"/>
              <a:t> Пятый уровень грамотности (всего 5%);</a:t>
            </a:r>
          </a:p>
          <a:p>
            <a:pPr algn="ctr"/>
            <a:r>
              <a:rPr lang="ru-RU" sz="2000" dirty="0" smtClean="0"/>
              <a:t>Шестой (самый высокий) уровень – только1%. (В Сингапуре – 26%; В Китае-22%)</a:t>
            </a:r>
          </a:p>
          <a:p>
            <a:pPr algn="ctr"/>
            <a:r>
              <a:rPr lang="ru-RU" sz="2000" dirty="0" smtClean="0"/>
              <a:t>5-6 </a:t>
            </a:r>
            <a:r>
              <a:rPr lang="ru-RU" sz="2000" dirty="0" err="1" smtClean="0"/>
              <a:t>уровень-дети</a:t>
            </a:r>
            <a:r>
              <a:rPr lang="ru-RU" sz="2000" dirty="0" smtClean="0"/>
              <a:t> самостоятельно мыслящие, способные функционировать в  сложных жизненных ситуациях</a:t>
            </a:r>
          </a:p>
          <a:p>
            <a:pPr algn="ctr"/>
            <a:endParaRPr lang="ru-RU" sz="20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39825"/>
          </a:xfrm>
        </p:spPr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направлениями международного исследования по оценке качества образования </a:t>
            </a:r>
            <a:r>
              <a:rPr lang="en-US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PISA</a:t>
            </a:r>
            <a:endParaRPr lang="ru-RU" sz="32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Математическая грамотность- картина похожая – неуспешных у нас 22%, учеников высокого уровня (5-го и 6-го) - больше 8%.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Естественнонаучная грамотность </a:t>
            </a:r>
            <a:r>
              <a:rPr lang="ru-RU" dirty="0" smtClean="0">
                <a:solidFill>
                  <a:srgbClr val="FF0000"/>
                </a:solidFill>
              </a:rPr>
              <a:t>-движения вперед почти нет, наша страна находится на уровне 2006 года: неуспешных учеников – 21%, детей высокого уровня подготовки – чуть больше 3%.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Сравнительный анализ результатов</a:t>
            </a:r>
            <a:b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ЕНГ за 2006г-2018г</a:t>
            </a: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 cstate="print"/>
          <a:srcRect l="53714" t="24501" r="25120" b="25926"/>
          <a:stretch>
            <a:fillRect/>
          </a:stretch>
        </p:blipFill>
        <p:spPr bwMode="auto">
          <a:xfrm>
            <a:off x="1115616" y="1268760"/>
            <a:ext cx="763284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ымянны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Выводы по итогам анализа результатов </a:t>
            </a:r>
            <a:r>
              <a:rPr lang="en-US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PISA</a:t>
            </a:r>
            <a:endParaRPr lang="ru-RU" sz="32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r>
              <a:rPr lang="ru-RU" dirty="0" smtClean="0"/>
              <a:t>характер изучения естественнонаучных предметов мало ориентирован на применение знаний и умений учащихся для </a:t>
            </a:r>
            <a:r>
              <a:rPr lang="ru-RU" dirty="0" smtClean="0">
                <a:solidFill>
                  <a:srgbClr val="FF0000"/>
                </a:solidFill>
              </a:rPr>
              <a:t>решения конкретных задач, взятых из реального жизненного контекста.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необходимая мера, которая позволит изменить ситуацию в лучшую сторону, </a:t>
            </a:r>
            <a:r>
              <a:rPr lang="ru-RU" dirty="0" smtClean="0">
                <a:solidFill>
                  <a:srgbClr val="FF0000"/>
                </a:solidFill>
              </a:rPr>
              <a:t>развитие и применение методик, стимулирующих познавательную активность </a:t>
            </a:r>
            <a:r>
              <a:rPr lang="ru-RU" dirty="0" smtClean="0"/>
              <a:t>учащихся в области естественных наук.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961" t="29199" r="20970" b="15750"/>
          <a:stretch>
            <a:fillRect/>
          </a:stretch>
        </p:blipFill>
        <p:spPr bwMode="auto">
          <a:xfrm>
            <a:off x="251520" y="404664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39825"/>
          </a:xfrm>
        </p:spPr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Инновационный проект Министерства просвещения РФ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228" t="28419" r="21800" b="9036"/>
          <a:stretch>
            <a:fillRect/>
          </a:stretch>
        </p:blipFill>
        <p:spPr bwMode="auto">
          <a:xfrm>
            <a:off x="827584" y="1484784"/>
            <a:ext cx="7414669" cy="464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448" t="29060" r="20951" b="18803"/>
          <a:stretch>
            <a:fillRect/>
          </a:stretch>
        </p:blipFill>
        <p:spPr bwMode="auto">
          <a:xfrm>
            <a:off x="539552" y="836712"/>
            <a:ext cx="828091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445" t="28608" r="21367" b="9408"/>
          <a:stretch>
            <a:fillRect/>
          </a:stretch>
        </p:blipFill>
        <p:spPr bwMode="auto">
          <a:xfrm>
            <a:off x="0" y="0"/>
            <a:ext cx="9144000" cy="58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Функциональная грамотность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4860" t="31253" r="23100" b="17824"/>
          <a:stretch>
            <a:fillRect/>
          </a:stretch>
        </p:blipFill>
        <p:spPr bwMode="auto">
          <a:xfrm>
            <a:off x="827584" y="1340768"/>
            <a:ext cx="74168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3512" t="30141" r="23873" b="16704"/>
          <a:stretch>
            <a:fillRect/>
          </a:stretch>
        </p:blipFill>
        <p:spPr bwMode="auto">
          <a:xfrm>
            <a:off x="143000" y="260648"/>
            <a:ext cx="9001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406" t="29239" r="21406" b="15135"/>
          <a:stretch>
            <a:fillRect/>
          </a:stretch>
        </p:blipFill>
        <p:spPr bwMode="auto">
          <a:xfrm>
            <a:off x="251520" y="404664"/>
            <a:ext cx="8567853" cy="515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Мониторинг формирования ЕНГ</a:t>
            </a: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496" t="29239" r="21420" b="10367"/>
          <a:stretch>
            <a:fillRect/>
          </a:stretch>
        </p:blipFill>
        <p:spPr bwMode="auto">
          <a:xfrm>
            <a:off x="404942" y="980728"/>
            <a:ext cx="8739058" cy="519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616530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4" action="ppaction://hlinkfile"/>
              </a:rPr>
              <a:t>Чем питаются растения?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300" t="29239" r="22300" b="13545"/>
          <a:stretch>
            <a:fillRect/>
          </a:stretch>
        </p:blipFill>
        <p:spPr bwMode="auto">
          <a:xfrm>
            <a:off x="90994" y="332656"/>
            <a:ext cx="905300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ЕНГ на уроках химии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Анализ задач в учебнике Химия 8 класс, </a:t>
            </a:r>
            <a:r>
              <a:rPr lang="ru-RU" sz="2800" dirty="0" smtClean="0"/>
              <a:t>авторы: О.С.Габриелян</a:t>
            </a:r>
            <a:r>
              <a:rPr lang="ru-RU" sz="2800" dirty="0" smtClean="0"/>
              <a:t>, И.Г.Остроумов</a:t>
            </a:r>
            <a:r>
              <a:rPr lang="ru-RU" sz="2800" dirty="0" smtClean="0"/>
              <a:t>, С.А.Сладков -М</a:t>
            </a:r>
            <a:r>
              <a:rPr lang="ru-RU" sz="2800" dirty="0" smtClean="0"/>
              <a:t>., «Просвещение</a:t>
            </a:r>
            <a:r>
              <a:rPr lang="ru-RU" sz="2800" dirty="0" smtClean="0"/>
              <a:t>» 2019г</a:t>
            </a:r>
            <a:endParaRPr lang="ru-RU" sz="2800" dirty="0" smtClean="0"/>
          </a:p>
          <a:p>
            <a:r>
              <a:rPr lang="ru-RU" dirty="0" smtClean="0">
                <a:hlinkClick r:id="rId2" action="ppaction://hlinkfile"/>
              </a:rPr>
              <a:t>Пример задачи ВПР по химии 9 класса</a:t>
            </a:r>
            <a:endParaRPr lang="ru-RU" dirty="0" smtClean="0">
              <a:hlinkClick r:id="rId3" action="ppaction://hlinkfile"/>
            </a:endParaRPr>
          </a:p>
          <a:p>
            <a:r>
              <a:rPr lang="ru-RU" dirty="0" smtClean="0">
                <a:hlinkClick r:id="rId3" action="ppaction://hlinkfile"/>
              </a:rPr>
              <a:t>Пример задачи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F:\турнир\IMG_8384.JPG"/>
          <p:cNvPicPr/>
          <p:nvPr/>
        </p:nvPicPr>
        <p:blipFill>
          <a:blip r:embed="rId4" cstate="print"/>
          <a:srcRect t="20764"/>
          <a:stretch>
            <a:fillRect/>
          </a:stretch>
        </p:blipFill>
        <p:spPr bwMode="auto">
          <a:xfrm>
            <a:off x="4355976" y="3861048"/>
            <a:ext cx="37444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628799"/>
          </a:xfrm>
        </p:spPr>
        <p:txBody>
          <a:bodyPr/>
          <a:lstStyle/>
          <a:p>
            <a:pPr algn="ctr" eaLnBrk="1" hangingPunct="1">
              <a:defRPr/>
            </a:pPr>
            <a:endParaRPr lang="ru-RU" sz="3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4962773"/>
          </a:xfrm>
        </p:spPr>
        <p:txBody>
          <a:bodyPr/>
          <a:lstStyle/>
          <a:p>
            <a:pPr marL="266700" indent="-266700" algn="just" eaLnBrk="1" hangingPunct="1">
              <a:lnSpc>
                <a:spcPct val="110000"/>
              </a:lnSpc>
              <a:buClr>
                <a:schemeClr val="tx1"/>
              </a:buClr>
              <a:buNone/>
            </a:pP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581128"/>
            <a:ext cx="9381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Функциональная грамотность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2090" t="30560" r="20877" b="11121"/>
          <a:stretch>
            <a:fillRect/>
          </a:stretch>
        </p:blipFill>
        <p:spPr bwMode="auto">
          <a:xfrm>
            <a:off x="611560" y="1268760"/>
            <a:ext cx="7776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Функциональная грамотность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516" t="33061" r="21507" b="11626"/>
          <a:stretch>
            <a:fillRect/>
          </a:stretch>
        </p:blipFill>
        <p:spPr bwMode="auto">
          <a:xfrm>
            <a:off x="611560" y="1556792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kern="120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Функциональная грамотность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1806" t="31273" r="21507" b="13429"/>
          <a:stretch>
            <a:fillRect/>
          </a:stretch>
        </p:blipFill>
        <p:spPr bwMode="auto">
          <a:xfrm>
            <a:off x="395536" y="1484784"/>
            <a:ext cx="8373420" cy="45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332656"/>
            <a:ext cx="7437512" cy="5328592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defRPr/>
            </a:pPr>
            <a:r>
              <a:rPr lang="ru-RU" sz="2400" dirty="0" smtClean="0"/>
              <a:t>Указом Президента РФ от 7 мая 2018 г. № 204 «О национальных целях и стратегических задачах развития Российской Федерации на период до 2024 года», Правительство РФ должно обеспечить глобальную конкурентоспособность российского образования, вхождение Российской Федерации в число 10 ведущих стран мира по качеству общего образования. </a:t>
            </a:r>
          </a:p>
          <a:p>
            <a:pPr marL="0" indent="0" algn="ctr" eaLnBrk="1" hangingPunct="1">
              <a:lnSpc>
                <a:spcPct val="150000"/>
              </a:lnSpc>
              <a:defRPr/>
            </a:pPr>
            <a:endParaRPr lang="ru-RU" sz="2400" b="1" dirty="0" smtClean="0">
              <a:solidFill>
                <a:srgbClr val="00003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003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04989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0"/>
            <a:ext cx="8229600" cy="6191969"/>
          </a:xfrm>
        </p:spPr>
        <p:txBody>
          <a:bodyPr/>
          <a:lstStyle/>
          <a:p>
            <a:pPr marL="88900" indent="177800" algn="just" eaLnBrk="1" hangingPunct="1">
              <a:buNone/>
              <a:defRPr/>
            </a:pPr>
            <a:r>
              <a:rPr lang="ru-RU" sz="1500" b="1" dirty="0" smtClean="0">
                <a:latin typeface="Times New Roman" pitchFamily="18" charset="0"/>
              </a:rPr>
              <a:t>	</a:t>
            </a:r>
          </a:p>
          <a:p>
            <a:r>
              <a:rPr lang="ru-RU" sz="2400" dirty="0" smtClean="0"/>
              <a:t>Аналогичная задача по повышению качества образования была заложена в Государственную программу РФ «Развитие образования» (2018-2025 годы) от 26 декабря 2017 г. </a:t>
            </a:r>
          </a:p>
          <a:p>
            <a:r>
              <a:rPr lang="ru-RU" sz="2400" dirty="0" smtClean="0"/>
              <a:t>Цель программы – качество образования, которое характеризуется: </a:t>
            </a:r>
            <a:r>
              <a:rPr lang="ru-RU" sz="2400" dirty="0" err="1" smtClean="0"/>
              <a:t>cохранением</a:t>
            </a:r>
            <a:r>
              <a:rPr lang="ru-RU" sz="2400" dirty="0" smtClean="0"/>
              <a:t> лидирующих позиций РФ в международном исследовании качества чтения и понимания текстов (PIRLS), а также в международном исследовании качества математического и естественнонаучного образования (TIMSS); повышением позиций РФ в международной программе по оценке образовательных достижений учащихся (PISA). </a:t>
            </a:r>
          </a:p>
          <a:p>
            <a:pPr marL="88900" indent="177800" eaLnBrk="1" hangingPunct="1">
              <a:buNone/>
              <a:defRPr/>
            </a:pPr>
            <a:endParaRPr lang="ru-RU" sz="1600" b="1" dirty="0" smtClean="0">
              <a:solidFill>
                <a:srgbClr val="000036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465213"/>
            <a:ext cx="899592" cy="13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5393" t="26099" r="20490" b="15503"/>
          <a:stretch>
            <a:fillRect/>
          </a:stretch>
        </p:blipFill>
        <p:spPr bwMode="auto">
          <a:xfrm>
            <a:off x="395536" y="188640"/>
            <a:ext cx="820891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32656"/>
            <a:ext cx="8229600" cy="5328592"/>
          </a:xfrm>
        </p:spPr>
        <p:txBody>
          <a:bodyPr/>
          <a:lstStyle/>
          <a:p>
            <a:r>
              <a:rPr lang="ru-RU" dirty="0" smtClean="0"/>
              <a:t>Р</a:t>
            </a:r>
            <a:r>
              <a:rPr lang="ru-RU" sz="2400" dirty="0" smtClean="0"/>
              <a:t>асширяются объекты оценки: комплексная оценка – ФГОС (предметные, 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и личностные результаты); МСИ (международные сопоставительные исследования) – функциональная грамотность и стандарты XXI века. </a:t>
            </a:r>
          </a:p>
          <a:p>
            <a:r>
              <a:rPr lang="ru-RU" sz="2400" dirty="0" smtClean="0"/>
              <a:t>•Изменяется инструментарий оценки: переход на компьютерные форматы, введение интерактивных симуляций, оценка стратегий поведения. </a:t>
            </a:r>
          </a:p>
          <a:p>
            <a:r>
              <a:rPr lang="ru-RU" sz="2400" dirty="0" smtClean="0"/>
              <a:t>•Меняется система обработки данных: вводятся вероятностные математические модели. </a:t>
            </a:r>
          </a:p>
          <a:p>
            <a:r>
              <a:rPr lang="ru-RU" sz="2400" dirty="0" smtClean="0"/>
              <a:t>•К традиционным формам представления результатов добавляются комплексные профили образовательных результатов. </a:t>
            </a:r>
          </a:p>
          <a:p>
            <a:r>
              <a:rPr lang="ru-RU" sz="2400" dirty="0" smtClean="0"/>
              <a:t>•Разрабатываются рекомендации для учащихся с разными уровнями подготовки с учетом контекстной информации</a:t>
            </a:r>
            <a:r>
              <a:rPr lang="ru-RU" dirty="0" smtClean="0"/>
              <a:t>.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003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88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рай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7QTD6YHHN6JS-81419915-771</_dlc_DocId>
    <_dlc_DocIdUrl xmlns="2e528b9c-c03d-45d3-a08f-6e77188430e0">
      <Url>http://www.eduportal44.ru/Sudislavl/rmk/_layouts/15/DocIdRedir.aspx?ID=7QTD6YHHN6JS-81419915-771</Url>
      <Description>7QTD6YHHN6JS-81419915-771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A39692D395EE458F8B38EDC2373C5B" ma:contentTypeVersion="1" ma:contentTypeDescription="Создание документа." ma:contentTypeScope="" ma:versionID="5ca6433a14673110bc21ac2010394ee5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f32d71848ae61b4cdf37178bb4c2de30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9AF52-49DA-4424-95D9-965B616848B3}"/>
</file>

<file path=customXml/itemProps2.xml><?xml version="1.0" encoding="utf-8"?>
<ds:datastoreItem xmlns:ds="http://schemas.openxmlformats.org/officeDocument/2006/customXml" ds:itemID="{9AAB008F-AA56-43A5-847E-F01D8113650F}"/>
</file>

<file path=customXml/itemProps3.xml><?xml version="1.0" encoding="utf-8"?>
<ds:datastoreItem xmlns:ds="http://schemas.openxmlformats.org/officeDocument/2006/customXml" ds:itemID="{037605D2-6A1A-4ED0-BB60-A264E8636783}"/>
</file>

<file path=customXml/itemProps4.xml><?xml version="1.0" encoding="utf-8"?>
<ds:datastoreItem xmlns:ds="http://schemas.openxmlformats.org/officeDocument/2006/customXml" ds:itemID="{9EA19B25-3420-499F-874B-F672FCE864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508</Words>
  <Application>Microsoft Office PowerPoint</Application>
  <PresentationFormat>Экран (4:3)</PresentationFormat>
  <Paragraphs>54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Край</vt:lpstr>
      <vt:lpstr> Функциональная грамотность школьников –приоритетное направление развития образования в РФ. Естественнонаучная грамотность.  Формирование естественнонаучной грамотности на уроках химии</vt:lpstr>
      <vt:lpstr>Функциональная грамотность </vt:lpstr>
      <vt:lpstr>Функциональная грамотность </vt:lpstr>
      <vt:lpstr>Функциональная грамотность </vt:lpstr>
      <vt:lpstr>Функциональная грамотность </vt:lpstr>
      <vt:lpstr>Слайд 6</vt:lpstr>
      <vt:lpstr>Слайд 7</vt:lpstr>
      <vt:lpstr>Слайд 8</vt:lpstr>
      <vt:lpstr>Слайд 9</vt:lpstr>
      <vt:lpstr>Слайд 10</vt:lpstr>
      <vt:lpstr>Основные направлениями международного исследования по оценке качества образования PISA</vt:lpstr>
      <vt:lpstr>Основные направлениями международного исследования по оценке качества образования PISA</vt:lpstr>
      <vt:lpstr>Сравнительный анализ результатов  ЕНГ за 2006г-2018г</vt:lpstr>
      <vt:lpstr>Слайд 14</vt:lpstr>
      <vt:lpstr>Выводы по итогам анализа результатов PISA</vt:lpstr>
      <vt:lpstr>Слайд 16</vt:lpstr>
      <vt:lpstr>Инновационный проект Министерства просвещения РФ</vt:lpstr>
      <vt:lpstr>Слайд 18</vt:lpstr>
      <vt:lpstr>Слайд 19</vt:lpstr>
      <vt:lpstr>Слайд 20</vt:lpstr>
      <vt:lpstr>Слайд 21</vt:lpstr>
      <vt:lpstr>Мониторинг формирования ЕНГ</vt:lpstr>
      <vt:lpstr>Слайд 23</vt:lpstr>
      <vt:lpstr>ЕНГ на уроках химии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Наталия</cp:lastModifiedBy>
  <cp:revision>151</cp:revision>
  <dcterms:created xsi:type="dcterms:W3CDTF">2009-12-19T11:37:57Z</dcterms:created>
  <dcterms:modified xsi:type="dcterms:W3CDTF">2021-11-23T12:38:09Z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0x010100BAA39692D395EE458F8B38EDC2373C5B</vt:lpwstr>
  </property>
  <property fmtid="{D5CDD505-2E9C-101B-9397-08002B2CF9AE}" pid="3" name="_dlc_DocIdItemGuid">
    <vt:lpwstr>d3692e9f-c331-452b-bb3d-a1754cbfcc4b</vt:lpwstr>
  </property>
</Properties>
</file>