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7" r:id="rId2"/>
    <p:sldId id="258" r:id="rId3"/>
    <p:sldId id="260" r:id="rId4"/>
    <p:sldId id="263" r:id="rId5"/>
    <p:sldId id="267" r:id="rId6"/>
    <p:sldId id="266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3D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 showGuides="1">
      <p:cViewPr>
        <p:scale>
          <a:sx n="121" d="100"/>
          <a:sy n="121" d="100"/>
        </p:scale>
        <p:origin x="186" y="8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368A8F-55CF-4E60-BEA5-DBE756598021}" type="datetimeFigureOut">
              <a:rPr lang="ru-RU" smtClean="0"/>
              <a:t>28.01.2018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5A4B49-5DD9-4B81-8CAB-7A180E1174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8703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7020615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4503392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4503392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4503392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4503392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702061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B7EA-A4D3-4277-982E-07CADBF294E0}" type="datetimeFigureOut">
              <a:rPr lang="ru-RU" smtClean="0"/>
              <a:t>28.01.2018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F4460-730C-4BB1-B583-8C6182E44C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3956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B7EA-A4D3-4277-982E-07CADBF294E0}" type="datetimeFigureOut">
              <a:rPr lang="ru-RU" smtClean="0"/>
              <a:t>28.01.2018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F4460-730C-4BB1-B583-8C6182E44C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7612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B7EA-A4D3-4277-982E-07CADBF294E0}" type="datetimeFigureOut">
              <a:rPr lang="ru-RU" smtClean="0"/>
              <a:t>28.01.2018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F4460-730C-4BB1-B583-8C6182E44C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1786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B7EA-A4D3-4277-982E-07CADBF294E0}" type="datetimeFigureOut">
              <a:rPr lang="ru-RU" smtClean="0"/>
              <a:t>28.01.2018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F4460-730C-4BB1-B583-8C6182E44C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6560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B7EA-A4D3-4277-982E-07CADBF294E0}" type="datetimeFigureOut">
              <a:rPr lang="ru-RU" smtClean="0"/>
              <a:t>28.01.2018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F4460-730C-4BB1-B583-8C6182E44C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144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B7EA-A4D3-4277-982E-07CADBF294E0}" type="datetimeFigureOut">
              <a:rPr lang="ru-RU" smtClean="0"/>
              <a:t>28.01.2018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F4460-730C-4BB1-B583-8C6182E44C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9779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B7EA-A4D3-4277-982E-07CADBF294E0}" type="datetimeFigureOut">
              <a:rPr lang="ru-RU" smtClean="0"/>
              <a:t>28.01.2018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F4460-730C-4BB1-B583-8C6182E44C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0643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B7EA-A4D3-4277-982E-07CADBF294E0}" type="datetimeFigureOut">
              <a:rPr lang="ru-RU" smtClean="0"/>
              <a:t>28.01.2018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F4460-730C-4BB1-B583-8C6182E44C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8167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B7EA-A4D3-4277-982E-07CADBF294E0}" type="datetimeFigureOut">
              <a:rPr lang="ru-RU" smtClean="0"/>
              <a:t>28.01.2018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F4460-730C-4BB1-B583-8C6182E44C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0486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B7EA-A4D3-4277-982E-07CADBF294E0}" type="datetimeFigureOut">
              <a:rPr lang="ru-RU" smtClean="0"/>
              <a:t>28.01.2018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F4460-730C-4BB1-B583-8C6182E44C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9735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B7EA-A4D3-4277-982E-07CADBF294E0}" type="datetimeFigureOut">
              <a:rPr lang="ru-RU" smtClean="0"/>
              <a:t>28.01.2018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F4460-730C-4BB1-B583-8C6182E44C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5070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ABB7EA-A4D3-4277-982E-07CADBF294E0}" type="datetimeFigureOut">
              <a:rPr lang="ru-RU" smtClean="0"/>
              <a:t>28.01.2018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F4460-730C-4BB1-B583-8C6182E44C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8691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hyperlink" Target="https://www.gosuslugi.ru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Изображение 13" descr="gerb1.png"/>
          <p:cNvPicPr>
            <a:picLocks noChangeAspect="1"/>
          </p:cNvPicPr>
          <p:nvPr/>
        </p:nvPicPr>
        <p:blipFill rotWithShape="1">
          <a:blip r:embed="rId3" cstate="print">
            <a:alphaModFix amt="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" r="1221"/>
          <a:stretch/>
        </p:blipFill>
        <p:spPr>
          <a:xfrm flipH="1">
            <a:off x="1324075" y="1016096"/>
            <a:ext cx="6495853" cy="5653264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1835695" y="620690"/>
            <a:ext cx="7164288" cy="49237"/>
          </a:xfrm>
          <a:prstGeom prst="rect">
            <a:avLst/>
          </a:prstGeom>
          <a:gradFill flip="none" rotWithShape="1">
            <a:gsLst>
              <a:gs pos="0">
                <a:srgbClr val="06068F"/>
              </a:gs>
              <a:gs pos="100000">
                <a:srgbClr val="FFFF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7A3D00"/>
              </a:solidFill>
            </a:endParaRPr>
          </a:p>
        </p:txBody>
      </p:sp>
      <p:pic>
        <p:nvPicPr>
          <p:cNvPr id="12" name="Изображение 11" descr="gerb1.png"/>
          <p:cNvPicPr>
            <a:picLocks noChangeAspect="1"/>
          </p:cNvPicPr>
          <p:nvPr/>
        </p:nvPicPr>
        <p:blipFill rotWithShape="1"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20"/>
          <a:stretch/>
        </p:blipFill>
        <p:spPr>
          <a:xfrm flipH="1">
            <a:off x="503688" y="116635"/>
            <a:ext cx="1260000" cy="1094687"/>
          </a:xfrm>
          <a:prstGeom prst="rect">
            <a:avLst/>
          </a:prstGeom>
        </p:spPr>
      </p:pic>
      <p:sp>
        <p:nvSpPr>
          <p:cNvPr id="14344" name="Text Box 13"/>
          <p:cNvSpPr txBox="1">
            <a:spLocks noChangeArrowheads="1"/>
          </p:cNvSpPr>
          <p:nvPr/>
        </p:nvSpPr>
        <p:spPr bwMode="auto">
          <a:xfrm>
            <a:off x="251620" y="1492968"/>
            <a:ext cx="8640763" cy="2576962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8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Предоставление государственных услуг </a:t>
            </a:r>
            <a:endParaRPr lang="en-US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лицензированию и государственной аккредитации образовательной деятельности </a:t>
            </a:r>
            <a:endParaRPr lang="en-US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электронной форме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5"/>
          <p:cNvSpPr>
            <a:spLocks noChangeArrowheads="1"/>
          </p:cNvSpPr>
          <p:nvPr/>
        </p:nvSpPr>
        <p:spPr bwMode="auto">
          <a:xfrm>
            <a:off x="0" y="6237312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Костромская область</a:t>
            </a:r>
            <a:br>
              <a:rPr lang="ru-RU" sz="14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 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декабря 2017 года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3857620" y="4914431"/>
            <a:ext cx="517887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Будкина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Любовь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Владимировна, </a:t>
            </a:r>
          </a:p>
          <a:p>
            <a:pPr algn="r">
              <a:defRPr/>
            </a:pP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управления по государственному контролю и надзору в сфере образования - начальник отдела лицензирования, аккредитации и подтверждения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документов</a:t>
            </a:r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5"/>
          <p:cNvSpPr>
            <a:spLocks noChangeArrowheads="1"/>
          </p:cNvSpPr>
          <p:nvPr/>
        </p:nvSpPr>
        <p:spPr bwMode="auto">
          <a:xfrm>
            <a:off x="2143110" y="285730"/>
            <a:ext cx="656569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4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ДЕПАРТАМЕНТ ОБРАЗОВАНИЯ И НАУКИ КОСТРОМСКОЙ ОБЛАСТИ</a:t>
            </a:r>
          </a:p>
        </p:txBody>
      </p:sp>
    </p:spTree>
    <p:extLst>
      <p:ext uri="{BB962C8B-B14F-4D97-AF65-F5344CB8AC3E}">
        <p14:creationId xmlns:p14="http://schemas.microsoft.com/office/powerpoint/2010/main" val="4123231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1857356" y="236493"/>
            <a:ext cx="7164288" cy="49237"/>
          </a:xfrm>
          <a:prstGeom prst="rect">
            <a:avLst/>
          </a:prstGeom>
          <a:gradFill flip="none" rotWithShape="1">
            <a:gsLst>
              <a:gs pos="0">
                <a:srgbClr val="06068F"/>
              </a:gs>
              <a:gs pos="100000">
                <a:srgbClr val="FFFF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7A3D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Изображение 11" descr="gerb1.png"/>
          <p:cNvPicPr>
            <a:picLocks noChangeAspect="1"/>
          </p:cNvPicPr>
          <p:nvPr/>
        </p:nvPicPr>
        <p:blipFill rotWithShape="1"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20"/>
          <a:stretch/>
        </p:blipFill>
        <p:spPr>
          <a:xfrm flipH="1">
            <a:off x="0" y="1"/>
            <a:ext cx="642910" cy="558560"/>
          </a:xfrm>
          <a:prstGeom prst="rect">
            <a:avLst/>
          </a:prstGeom>
        </p:spPr>
      </p:pic>
      <p:sp>
        <p:nvSpPr>
          <p:cNvPr id="9" name="Прямоугольник 15"/>
          <p:cNvSpPr>
            <a:spLocks noChangeArrowheads="1"/>
          </p:cNvSpPr>
          <p:nvPr/>
        </p:nvSpPr>
        <p:spPr bwMode="auto">
          <a:xfrm>
            <a:off x="3500432" y="-24"/>
            <a:ext cx="549955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ru-RU" sz="8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ДЕПАРТАМЕНТ ОБРАЗОВАНИЯ И НАУКИ КОСТРОМСКОЙ ОБЛАСТИ</a:t>
            </a:r>
          </a:p>
        </p:txBody>
      </p:sp>
      <p:sp>
        <p:nvSpPr>
          <p:cNvPr id="11" name="Прямоугольник 15"/>
          <p:cNvSpPr>
            <a:spLocks noChangeArrowheads="1"/>
          </p:cNvSpPr>
          <p:nvPr/>
        </p:nvSpPr>
        <p:spPr bwMode="auto">
          <a:xfrm>
            <a:off x="107504" y="332656"/>
            <a:ext cx="90364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Нормативные правовые акты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1455" y="794321"/>
            <a:ext cx="8396877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1200"/>
              </a:spcBef>
              <a:buFont typeface="+mj-lt"/>
              <a:buAutoNum type="arabicPeriod"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от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27.07.2010 года № 210 «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организации предоставления государственных и муниципальных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услуг»</a:t>
            </a:r>
          </a:p>
          <a:p>
            <a:pPr marL="342900" lvl="0" indent="-342900" algn="just">
              <a:spcBef>
                <a:spcPts val="1200"/>
              </a:spcBef>
              <a:buFont typeface="+mj-lt"/>
              <a:buAutoNum type="arabicPeriod"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образования и науки РФ от 17.03.2015 года № 244 «Об утверждении Административного регламента предоставления органами государственной власти субъектов Российской Федерации, осуществляющими переданные полномочия Российской Федерации в сфере образования, государственной услуги по лицензированию образовательной деятельности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1200"/>
              </a:spcBef>
              <a:buFont typeface="+mj-lt"/>
              <a:buAutoNum type="arabicPeriod"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Министерства образования и науки РФ от 29.10.2014 года № 1398 «Об утверждении Административного регламента предоставления органами государственной власти субъектов Российской Федерации, осуществляющими переданные полномочия Российской Федерации в сфере образования, государственной услуги по государственной аккредитации образовательной деятельности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1200"/>
              </a:spcBef>
              <a:buFont typeface="+mj-lt"/>
              <a:buAutoNum type="arabicPeriod"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Распоряжение администрации Костромской области от 14.03.2017 года № 29-ра «Об организации предоставления государственных и муниципальных услуг в электронной форме в Костромской области в 2017 − 2018 годах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1200"/>
              </a:spcBef>
              <a:buFont typeface="+mj-lt"/>
              <a:buAutoNum type="arabicPeriod"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департамента образования и науки Костромской области от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18.12.2017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года № 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2729 «Об утверждении паспортов услуг в электронной форме»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0242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1857356" y="236493"/>
            <a:ext cx="7164288" cy="49237"/>
          </a:xfrm>
          <a:prstGeom prst="rect">
            <a:avLst/>
          </a:prstGeom>
          <a:gradFill flip="none" rotWithShape="1">
            <a:gsLst>
              <a:gs pos="0">
                <a:srgbClr val="06068F"/>
              </a:gs>
              <a:gs pos="100000">
                <a:srgbClr val="FFFF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7A3D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Изображение 11" descr="gerb1.png"/>
          <p:cNvPicPr>
            <a:picLocks noChangeAspect="1"/>
          </p:cNvPicPr>
          <p:nvPr/>
        </p:nvPicPr>
        <p:blipFill rotWithShape="1"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20"/>
          <a:stretch/>
        </p:blipFill>
        <p:spPr>
          <a:xfrm flipH="1">
            <a:off x="0" y="1"/>
            <a:ext cx="642910" cy="558560"/>
          </a:xfrm>
          <a:prstGeom prst="rect">
            <a:avLst/>
          </a:prstGeom>
        </p:spPr>
      </p:pic>
      <p:sp>
        <p:nvSpPr>
          <p:cNvPr id="9" name="Прямоугольник 15"/>
          <p:cNvSpPr>
            <a:spLocks noChangeArrowheads="1"/>
          </p:cNvSpPr>
          <p:nvPr/>
        </p:nvSpPr>
        <p:spPr bwMode="auto">
          <a:xfrm>
            <a:off x="3500432" y="-24"/>
            <a:ext cx="549955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ru-RU" sz="8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ДЕПАРТАМЕНТ ОБРАЗОВАНИЯ И НАУКИ КОСТРОМСКОЙ ОБЛАСТИ</a:t>
            </a:r>
          </a:p>
        </p:txBody>
      </p:sp>
      <p:sp>
        <p:nvSpPr>
          <p:cNvPr id="11" name="Прямоугольник 15"/>
          <p:cNvSpPr>
            <a:spLocks noChangeArrowheads="1"/>
          </p:cNvSpPr>
          <p:nvPr/>
        </p:nvSpPr>
        <p:spPr bwMode="auto">
          <a:xfrm>
            <a:off x="107504" y="332656"/>
            <a:ext cx="903649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Преимущества получения услуги</a:t>
            </a:r>
          </a:p>
          <a:p>
            <a:pPr algn="ctr">
              <a:defRPr/>
            </a:pP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электронной форме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65539" y="1237592"/>
            <a:ext cx="8658652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263" algn="just"/>
            <a:endPara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9263" algn="just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Предоставление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государственных услуг по лицензированию и государственной аккредитации образовательной деятельности в электронной форме будет реализовано через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Единый портал государственных и муниципальных 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услуг</a:t>
            </a:r>
          </a:p>
          <a:p>
            <a:pPr indent="449263" algn="just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посредством информационной системы, разработанной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Федеральной службой по надзору в сфере образования и науки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(ИС АКНДПП). </a:t>
            </a:r>
            <a:endPara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9263" algn="just"/>
            <a:endPara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9263" algn="just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Подача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заявления в форме электронного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 </a:t>
            </a:r>
            <a:r>
              <a:rPr lang="ru-RU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 отрыва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работы.</a:t>
            </a:r>
          </a:p>
          <a:p>
            <a:pPr indent="449263" algn="just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Информирование заявителя (соискателя) на каждом этапе предоставления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государственной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услуги.</a:t>
            </a:r>
          </a:p>
          <a:p>
            <a:pPr indent="449263" algn="just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окращение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времени от подачи заявления до выдачи оформленного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документа.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9263" algn="just"/>
            <a:endPara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9263" algn="just"/>
            <a:endPara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9263" algn="ctr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 государственной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услуги </a:t>
            </a:r>
            <a:endPara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9263" algn="ctr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(лицензия и  свидетельство о государственной аккредитации) </a:t>
            </a:r>
          </a:p>
          <a:p>
            <a:pPr indent="449263" algn="ctr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выдается соискателю, заявителю</a:t>
            </a:r>
          </a:p>
          <a:p>
            <a:pPr indent="449263" algn="ctr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бумажном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носителе</a:t>
            </a:r>
            <a:endPara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9263"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7571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1857356" y="236493"/>
            <a:ext cx="7164288" cy="49237"/>
          </a:xfrm>
          <a:prstGeom prst="rect">
            <a:avLst/>
          </a:prstGeom>
          <a:gradFill flip="none" rotWithShape="1">
            <a:gsLst>
              <a:gs pos="0">
                <a:srgbClr val="06068F"/>
              </a:gs>
              <a:gs pos="100000">
                <a:srgbClr val="FFFF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7A3D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Изображение 11" descr="gerb1.png"/>
          <p:cNvPicPr>
            <a:picLocks noChangeAspect="1"/>
          </p:cNvPicPr>
          <p:nvPr/>
        </p:nvPicPr>
        <p:blipFill rotWithShape="1"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20"/>
          <a:stretch/>
        </p:blipFill>
        <p:spPr>
          <a:xfrm flipH="1">
            <a:off x="0" y="1"/>
            <a:ext cx="642910" cy="558560"/>
          </a:xfrm>
          <a:prstGeom prst="rect">
            <a:avLst/>
          </a:prstGeom>
        </p:spPr>
      </p:pic>
      <p:sp>
        <p:nvSpPr>
          <p:cNvPr id="9" name="Прямоугольник 15"/>
          <p:cNvSpPr>
            <a:spLocks noChangeArrowheads="1"/>
          </p:cNvSpPr>
          <p:nvPr/>
        </p:nvSpPr>
        <p:spPr bwMode="auto">
          <a:xfrm>
            <a:off x="3500432" y="-24"/>
            <a:ext cx="549955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ru-RU" sz="8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ДЕПАРТАМЕНТ ОБРАЗОВАНИЯ И НАУКИ КОСТРОМСКОЙ ОБЛАСТИ</a:t>
            </a:r>
          </a:p>
        </p:txBody>
      </p:sp>
      <p:sp>
        <p:nvSpPr>
          <p:cNvPr id="11" name="Прямоугольник 15"/>
          <p:cNvSpPr>
            <a:spLocks noChangeArrowheads="1"/>
          </p:cNvSpPr>
          <p:nvPr/>
        </p:nvSpPr>
        <p:spPr bwMode="auto">
          <a:xfrm>
            <a:off x="107504" y="332656"/>
            <a:ext cx="90364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получения услуги в электронной форме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64536" y="1221827"/>
            <a:ext cx="8396877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AutoNum type="arabicPeriod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AutoNum type="arabicPeriod"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AutoNum type="arabicPeriod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AutoNum type="arabicPeriod"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AutoNum type="arabicPeriod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AutoNum type="arabicPeriod"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AutoNum type="arabicPeriod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AutoNum type="arabicPeriod"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AutoNum type="arabicPeriod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AutoNum type="arabicPeriod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07503" y="1079795"/>
            <a:ext cx="6070038" cy="7325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AutoNum type="arabicPeriod"/>
            </a:pP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Назначение ответственных лиц за получение услуги в электронной форме</a:t>
            </a:r>
          </a:p>
          <a:p>
            <a:pPr marL="342900" indent="-342900" algn="just">
              <a:buAutoNum type="arabicPeriod"/>
            </a:pP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AutoNum type="arabicPeriod"/>
            </a:pP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AutoNum type="arabicPeriod"/>
            </a:pPr>
            <a:endParaRPr lang="ru-RU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AutoNum type="arabicPeriod"/>
            </a:pP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AutoNum type="arabicPeriod"/>
            </a:pPr>
            <a:endParaRPr lang="ru-RU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AutoNum type="arabicPeriod"/>
            </a:pP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Регистрация на портале государственных </a:t>
            </a:r>
          </a:p>
          <a:p>
            <a:pPr marL="361950" algn="just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муниципальных услуг 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://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www.gosuslugi.ru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endParaRPr lang="ru-RU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8288" lvl="0" indent="-268288"/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0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</a:t>
            </a:r>
            <a:endParaRPr lang="ru-RU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8288" lvl="0" indent="-268288"/>
            <a:endParaRPr lang="ru-RU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8288" lvl="0" indent="-268288"/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1950" lvl="0" algn="just"/>
            <a:r>
              <a:rPr lang="ru-RU" sz="2000" dirty="0" smtClean="0">
                <a:solidFill>
                  <a:srgbClr val="183D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Получение </a:t>
            </a:r>
            <a:r>
              <a:rPr lang="ru-RU" sz="2000" dirty="0">
                <a:solidFill>
                  <a:srgbClr val="183D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департаменте </a:t>
            </a:r>
            <a:r>
              <a:rPr lang="ru-RU" sz="2000" dirty="0" smtClean="0">
                <a:solidFill>
                  <a:srgbClr val="183D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и </a:t>
            </a:r>
            <a:r>
              <a:rPr lang="ru-RU" sz="2000" dirty="0">
                <a:solidFill>
                  <a:srgbClr val="183D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науки Костромской области</a:t>
            </a:r>
            <a:r>
              <a:rPr lang="ru-RU" sz="2000" dirty="0" smtClean="0">
                <a:solidFill>
                  <a:srgbClr val="183D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учетной записи</a:t>
            </a:r>
          </a:p>
          <a:p>
            <a:pPr lvl="0" algn="just"/>
            <a:endParaRPr lang="ru-RU" sz="2000" dirty="0">
              <a:solidFill>
                <a:srgbClr val="183D5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ru-RU" sz="2000" dirty="0" smtClean="0">
              <a:solidFill>
                <a:srgbClr val="183D5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ru-RU" sz="2000" dirty="0">
              <a:solidFill>
                <a:srgbClr val="183D5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ru-RU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553" y="2565301"/>
            <a:ext cx="2304307" cy="2520704"/>
          </a:xfrm>
          <a:prstGeom prst="rect">
            <a:avLst/>
          </a:prstGeom>
          <a:ln w="12700">
            <a:solidFill>
              <a:srgbClr val="0070C0"/>
            </a:solidFill>
          </a:ln>
        </p:spPr>
      </p:pic>
      <p:sp>
        <p:nvSpPr>
          <p:cNvPr id="14" name="Прямоугольник 13"/>
          <p:cNvSpPr/>
          <p:nvPr/>
        </p:nvSpPr>
        <p:spPr>
          <a:xfrm>
            <a:off x="6458710" y="5163208"/>
            <a:ext cx="2291150" cy="1569660"/>
          </a:xfrm>
          <a:prstGeom prst="rect">
            <a:avLst/>
          </a:prstGeom>
          <a:ln w="1270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дрес: г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Кострома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ул.Ленина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д.20, каб.5, тел.: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(4942)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47-11-41 (контактное лицо: Герасимова Любовь Александровна) </a:t>
            </a:r>
            <a:endParaRPr lang="ru-RU" sz="1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445554" y="898634"/>
            <a:ext cx="2304308" cy="1569660"/>
          </a:xfrm>
          <a:prstGeom prst="rect">
            <a:avLst/>
          </a:prstGeom>
          <a:ln w="1270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Данные об ответственных направляются в департамент образования и науки Костромской области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9117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1857356" y="236493"/>
            <a:ext cx="7164288" cy="49237"/>
          </a:xfrm>
          <a:prstGeom prst="rect">
            <a:avLst/>
          </a:prstGeom>
          <a:gradFill flip="none" rotWithShape="1">
            <a:gsLst>
              <a:gs pos="0">
                <a:srgbClr val="06068F"/>
              </a:gs>
              <a:gs pos="100000">
                <a:srgbClr val="FFFF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7A3D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Изображение 11" descr="gerb1.png"/>
          <p:cNvPicPr>
            <a:picLocks noChangeAspect="1"/>
          </p:cNvPicPr>
          <p:nvPr/>
        </p:nvPicPr>
        <p:blipFill rotWithShape="1"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20"/>
          <a:stretch/>
        </p:blipFill>
        <p:spPr>
          <a:xfrm flipH="1">
            <a:off x="0" y="1"/>
            <a:ext cx="642910" cy="558560"/>
          </a:xfrm>
          <a:prstGeom prst="rect">
            <a:avLst/>
          </a:prstGeom>
        </p:spPr>
      </p:pic>
      <p:sp>
        <p:nvSpPr>
          <p:cNvPr id="9" name="Прямоугольник 15"/>
          <p:cNvSpPr>
            <a:spLocks noChangeArrowheads="1"/>
          </p:cNvSpPr>
          <p:nvPr/>
        </p:nvSpPr>
        <p:spPr bwMode="auto">
          <a:xfrm>
            <a:off x="3500432" y="-24"/>
            <a:ext cx="549955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ru-RU" sz="8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ДЕПАРТАМЕНТ ОБРАЗОВАНИЯ И НАУКИ КОСТРОМСКОЙ ОБЛАСТИ</a:t>
            </a:r>
          </a:p>
        </p:txBody>
      </p:sp>
      <p:sp>
        <p:nvSpPr>
          <p:cNvPr id="11" name="Прямоугольник 15"/>
          <p:cNvSpPr>
            <a:spLocks noChangeArrowheads="1"/>
          </p:cNvSpPr>
          <p:nvPr/>
        </p:nvSpPr>
        <p:spPr bwMode="auto">
          <a:xfrm>
            <a:off x="107504" y="332656"/>
            <a:ext cx="90364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получения услуги в электронной форме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64536" y="1221827"/>
            <a:ext cx="8396877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AutoNum type="arabicPeriod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AutoNum type="arabicPeriod"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AutoNum type="arabicPeriod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AutoNum type="arabicPeriod"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AutoNum type="arabicPeriod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AutoNum type="arabicPeriod"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AutoNum type="arabicPeriod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AutoNum type="arabicPeriod"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AutoNum type="arabicPeriod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AutoNum type="arabicPeriod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47329" y="1157691"/>
            <a:ext cx="5092171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8288" indent="-268288"/>
            <a:endParaRPr lang="ru-RU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8288" indent="-268288" algn="just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Авторизация в личном кабинете посредством учетной записи (логин и пароль) (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портала государственных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муниципальных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услуг или выданной департаментом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и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науки Костромской области</a:t>
            </a:r>
          </a:p>
          <a:p>
            <a:pPr marL="268288" indent="-268288"/>
            <a:endParaRPr lang="ru-RU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8288" indent="-268288"/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8288" indent="-268288" algn="just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4.Получение усиленной квалифицированной подписи в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любом аккредитованном в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Минкомсвязи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 удостоверяющем центре, в том числе, в удостоверяющем центре ФГБУ «Федеральный центр тестирования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AutoNum type="arabicPeriod"/>
            </a:pP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7237" y="3760074"/>
            <a:ext cx="3368650" cy="1737441"/>
          </a:xfrm>
          <a:prstGeom prst="rect">
            <a:avLst/>
          </a:prstGeom>
          <a:ln w="12700">
            <a:solidFill>
              <a:srgbClr val="0070C0"/>
            </a:solidFill>
          </a:ln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179" r="12970" b="23427"/>
          <a:stretch/>
        </p:blipFill>
        <p:spPr>
          <a:xfrm>
            <a:off x="5681480" y="1594410"/>
            <a:ext cx="3340165" cy="1740158"/>
          </a:xfrm>
          <a:prstGeom prst="rect">
            <a:avLst/>
          </a:prstGeom>
          <a:ln w="12700"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427126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Изображение 13" descr="gerb1.png"/>
          <p:cNvPicPr>
            <a:picLocks noChangeAspect="1"/>
          </p:cNvPicPr>
          <p:nvPr/>
        </p:nvPicPr>
        <p:blipFill rotWithShape="1">
          <a:blip r:embed="rId3" cstate="print">
            <a:alphaModFix amt="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" r="1221"/>
          <a:stretch/>
        </p:blipFill>
        <p:spPr>
          <a:xfrm flipH="1">
            <a:off x="1324075" y="1016096"/>
            <a:ext cx="6495853" cy="5653264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1835695" y="620690"/>
            <a:ext cx="7164288" cy="49237"/>
          </a:xfrm>
          <a:prstGeom prst="rect">
            <a:avLst/>
          </a:prstGeom>
          <a:gradFill flip="none" rotWithShape="1">
            <a:gsLst>
              <a:gs pos="0">
                <a:srgbClr val="06068F"/>
              </a:gs>
              <a:gs pos="100000">
                <a:srgbClr val="FFFF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7A3D00"/>
              </a:solidFill>
            </a:endParaRPr>
          </a:p>
        </p:txBody>
      </p:sp>
      <p:pic>
        <p:nvPicPr>
          <p:cNvPr id="12" name="Изображение 11" descr="gerb1.png"/>
          <p:cNvPicPr>
            <a:picLocks noChangeAspect="1"/>
          </p:cNvPicPr>
          <p:nvPr/>
        </p:nvPicPr>
        <p:blipFill rotWithShape="1"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20"/>
          <a:stretch/>
        </p:blipFill>
        <p:spPr>
          <a:xfrm flipH="1">
            <a:off x="503688" y="116635"/>
            <a:ext cx="1260000" cy="1094687"/>
          </a:xfrm>
          <a:prstGeom prst="rect">
            <a:avLst/>
          </a:prstGeom>
        </p:spPr>
      </p:pic>
      <p:sp>
        <p:nvSpPr>
          <p:cNvPr id="14344" name="Text Box 13"/>
          <p:cNvSpPr txBox="1">
            <a:spLocks noChangeArrowheads="1"/>
          </p:cNvSpPr>
          <p:nvPr/>
        </p:nvSpPr>
        <p:spPr bwMode="auto">
          <a:xfrm>
            <a:off x="251620" y="1492968"/>
            <a:ext cx="8640763" cy="2576962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8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Предоставление государственных услуг </a:t>
            </a:r>
            <a:endParaRPr lang="en-US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лицензированию и государственной аккредитации образовательной деятельности </a:t>
            </a:r>
            <a:endParaRPr lang="en-US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электронном виде</a:t>
            </a:r>
          </a:p>
        </p:txBody>
      </p:sp>
      <p:sp>
        <p:nvSpPr>
          <p:cNvPr id="11" name="Прямоугольник 15"/>
          <p:cNvSpPr>
            <a:spLocks noChangeArrowheads="1"/>
          </p:cNvSpPr>
          <p:nvPr/>
        </p:nvSpPr>
        <p:spPr bwMode="auto">
          <a:xfrm>
            <a:off x="0" y="6237312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Костромская область</a:t>
            </a:r>
            <a:br>
              <a:rPr lang="ru-RU" sz="14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 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декабря 2017 года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3857620" y="4914431"/>
            <a:ext cx="517887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Будкина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Любовь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Владимировна, </a:t>
            </a:r>
          </a:p>
          <a:p>
            <a:pPr algn="r">
              <a:defRPr/>
            </a:pP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управления по государственному контролю и надзору в сфере образования - начальник отдела лицензирования, аккредитации и подтверждения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документов</a:t>
            </a:r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5"/>
          <p:cNvSpPr>
            <a:spLocks noChangeArrowheads="1"/>
          </p:cNvSpPr>
          <p:nvPr/>
        </p:nvSpPr>
        <p:spPr bwMode="auto">
          <a:xfrm>
            <a:off x="2143110" y="285730"/>
            <a:ext cx="656569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4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ДЕПАРТАМЕНТ ОБРАЗОВАНИЯ И НАУКИ КОСТРОМСКОЙ ОБЛАСТИ</a:t>
            </a:r>
          </a:p>
        </p:txBody>
      </p:sp>
    </p:spTree>
    <p:extLst>
      <p:ext uri="{BB962C8B-B14F-4D97-AF65-F5344CB8AC3E}">
        <p14:creationId xmlns:p14="http://schemas.microsoft.com/office/powerpoint/2010/main" val="76195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2e528b9c-c03d-45d3-a08f-6e77188430e0">7QTD6YHHN6JS-81419915-358</_dlc_DocId>
    <_dlc_DocIdUrl xmlns="2e528b9c-c03d-45d3-a08f-6e77188430e0">
      <Url>http://www.eduportal44.ru/Sudislavl/rmk/_layouts/15/DocIdRedir.aspx?ID=7QTD6YHHN6JS-81419915-358</Url>
      <Description>7QTD6YHHN6JS-81419915-358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BAA39692D395EE458F8B38EDC2373C5B" ma:contentTypeVersion="1" ma:contentTypeDescription="Создание документа." ma:contentTypeScope="" ma:versionID="5ca6433a14673110bc21ac2010394ee5">
  <xsd:schema xmlns:xsd="http://www.w3.org/2001/XMLSchema" xmlns:xs="http://www.w3.org/2001/XMLSchema" xmlns:p="http://schemas.microsoft.com/office/2006/metadata/properties" xmlns:ns2="2e528b9c-c03d-45d3-a08f-6e77188430e0" targetNamespace="http://schemas.microsoft.com/office/2006/metadata/properties" ma:root="true" ma:fieldsID="f32d71848ae61b4cdf37178bb4c2de30" ns2:_="">
    <xsd:import namespace="2e528b9c-c03d-45d3-a08f-6e77188430e0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528b9c-c03d-45d3-a08f-6e77188430e0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  <xsd:element name="SharedWithUsers" ma:index="11" nillable="true" ma:displayName="Общий доступ с использованием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DE087200-EADA-464C-AE51-41279760A773}"/>
</file>

<file path=customXml/itemProps2.xml><?xml version="1.0" encoding="utf-8"?>
<ds:datastoreItem xmlns:ds="http://schemas.openxmlformats.org/officeDocument/2006/customXml" ds:itemID="{76D94042-03CF-46DA-B750-182A99B55AA2}"/>
</file>

<file path=customXml/itemProps3.xml><?xml version="1.0" encoding="utf-8"?>
<ds:datastoreItem xmlns:ds="http://schemas.openxmlformats.org/officeDocument/2006/customXml" ds:itemID="{222D1E29-2CC3-4DF1-A2AD-91284247AE56}"/>
</file>

<file path=customXml/itemProps4.xml><?xml version="1.0" encoding="utf-8"?>
<ds:datastoreItem xmlns:ds="http://schemas.openxmlformats.org/officeDocument/2006/customXml" ds:itemID="{244AC83C-33D0-4C29-B8C4-384994FF8EF9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566</TotalTime>
  <Words>348</Words>
  <Application>Microsoft Office PowerPoint</Application>
  <PresentationFormat>Экран (4:3)</PresentationFormat>
  <Paragraphs>90</Paragraphs>
  <Slides>6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Администратор</dc:creator>
  <cp:lastModifiedBy>USER</cp:lastModifiedBy>
  <cp:revision>52</cp:revision>
  <dcterms:created xsi:type="dcterms:W3CDTF">2017-12-16T12:21:34Z</dcterms:created>
  <dcterms:modified xsi:type="dcterms:W3CDTF">2018-01-28T10:18:33Z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0x010100BAA39692D395EE458F8B38EDC2373C5B</vt:lpwstr>
  </property>
  <property fmtid="{D5CDD505-2E9C-101B-9397-08002B2CF9AE}" pid="3" name="_dlc_DocIdItemGuid">
    <vt:lpwstr>b9c9327c-c7ad-4c4e-ae6f-3665c4b55c4d</vt:lpwstr>
  </property>
</Properties>
</file>