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24"/>
  </p:notesMasterIdLst>
  <p:sldIdLst>
    <p:sldId id="342" r:id="rId2"/>
    <p:sldId id="355" r:id="rId3"/>
    <p:sldId id="356" r:id="rId4"/>
    <p:sldId id="357" r:id="rId5"/>
    <p:sldId id="358" r:id="rId6"/>
    <p:sldId id="359" r:id="rId7"/>
    <p:sldId id="354" r:id="rId8"/>
    <p:sldId id="344" r:id="rId9"/>
    <p:sldId id="345" r:id="rId10"/>
    <p:sldId id="367" r:id="rId11"/>
    <p:sldId id="368" r:id="rId12"/>
    <p:sldId id="369" r:id="rId13"/>
    <p:sldId id="370" r:id="rId14"/>
    <p:sldId id="371" r:id="rId15"/>
    <p:sldId id="374" r:id="rId16"/>
    <p:sldId id="360" r:id="rId17"/>
    <p:sldId id="361" r:id="rId18"/>
    <p:sldId id="362" r:id="rId19"/>
    <p:sldId id="363" r:id="rId20"/>
    <p:sldId id="364" r:id="rId21"/>
    <p:sldId id="365" r:id="rId22"/>
    <p:sldId id="366" r:id="rId23"/>
  </p:sldIdLst>
  <p:sldSz cx="9144000" cy="6858000" type="screen4x3"/>
  <p:notesSz cx="6858000" cy="9144000"/>
  <p:custDataLst>
    <p:tags r:id="rId2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449" autoAdjust="0"/>
  </p:normalViewPr>
  <p:slideViewPr>
    <p:cSldViewPr snapToGrid="0">
      <p:cViewPr varScale="1">
        <p:scale>
          <a:sx n="101" d="100"/>
          <a:sy n="101" d="100"/>
        </p:scale>
        <p:origin x="18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33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DB6E58-AC67-4A8A-94FF-860B0C1049CE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C48C33-3AF8-4748-B13F-EEF35FAD5F70}">
      <dgm:prSet phldrT="[Текст]" custT="1"/>
      <dgm:spPr/>
      <dgm:t>
        <a:bodyPr/>
        <a:lstStyle/>
        <a:p>
          <a:r>
            <a:rPr lang="ru-RU" altLang="ru-RU" sz="1050" dirty="0" smtClean="0"/>
            <a:t>1.Организационная подготовка</a:t>
          </a:r>
          <a:endParaRPr lang="ru-RU" sz="1050" dirty="0"/>
        </a:p>
      </dgm:t>
    </dgm:pt>
    <dgm:pt modelId="{4B1635C2-96E0-4E66-AE96-EFC4C681CA3F}" type="parTrans" cxnId="{27193504-AF00-44A6-825B-EF8AF35729D7}">
      <dgm:prSet/>
      <dgm:spPr/>
      <dgm:t>
        <a:bodyPr/>
        <a:lstStyle/>
        <a:p>
          <a:endParaRPr lang="ru-RU"/>
        </a:p>
      </dgm:t>
    </dgm:pt>
    <dgm:pt modelId="{23616722-4484-4476-BB37-D41D6CE7FDCF}" type="sibTrans" cxnId="{27193504-AF00-44A6-825B-EF8AF35729D7}">
      <dgm:prSet/>
      <dgm:spPr/>
      <dgm:t>
        <a:bodyPr/>
        <a:lstStyle/>
        <a:p>
          <a:endParaRPr lang="ru-RU"/>
        </a:p>
      </dgm:t>
    </dgm:pt>
    <dgm:pt modelId="{03FB23EC-A9CF-48C4-AC36-95FEFC891AE8}">
      <dgm:prSet phldrT="[Текст]" custT="1"/>
      <dgm:spPr/>
      <dgm:t>
        <a:bodyPr/>
        <a:lstStyle/>
        <a:p>
          <a:r>
            <a:rPr lang="ru-RU" altLang="ru-RU" sz="1050" dirty="0" smtClean="0"/>
            <a:t>2. Прогностический анализ</a:t>
          </a:r>
          <a:endParaRPr lang="ru-RU" sz="1050" dirty="0"/>
        </a:p>
      </dgm:t>
    </dgm:pt>
    <dgm:pt modelId="{9762DAFF-6B68-4B0B-BB7F-BA2056DC328D}" type="parTrans" cxnId="{92FA5222-0AFF-4788-8356-E7786375672F}">
      <dgm:prSet/>
      <dgm:spPr/>
      <dgm:t>
        <a:bodyPr/>
        <a:lstStyle/>
        <a:p>
          <a:endParaRPr lang="ru-RU"/>
        </a:p>
      </dgm:t>
    </dgm:pt>
    <dgm:pt modelId="{A60F3800-5C17-4615-8A16-D9304A3A70FD}" type="sibTrans" cxnId="{92FA5222-0AFF-4788-8356-E7786375672F}">
      <dgm:prSet/>
      <dgm:spPr/>
      <dgm:t>
        <a:bodyPr/>
        <a:lstStyle/>
        <a:p>
          <a:endParaRPr lang="ru-RU"/>
        </a:p>
      </dgm:t>
    </dgm:pt>
    <dgm:pt modelId="{AE380ECD-E373-40ED-8076-54DD4B6B1CDB}">
      <dgm:prSet phldrT="[Текст]"/>
      <dgm:spPr/>
      <dgm:t>
        <a:bodyPr/>
        <a:lstStyle/>
        <a:p>
          <a:r>
            <a:rPr lang="ru-RU" altLang="ru-RU" dirty="0" smtClean="0"/>
            <a:t>3. Определение целей</a:t>
          </a:r>
          <a:endParaRPr lang="ru-RU" dirty="0"/>
        </a:p>
      </dgm:t>
    </dgm:pt>
    <dgm:pt modelId="{E6B91F36-B12A-4F23-88CA-9FBF405D582D}" type="parTrans" cxnId="{FC9BACB8-2B1A-4001-A8A2-D534C84944AC}">
      <dgm:prSet/>
      <dgm:spPr/>
      <dgm:t>
        <a:bodyPr/>
        <a:lstStyle/>
        <a:p>
          <a:endParaRPr lang="ru-RU"/>
        </a:p>
      </dgm:t>
    </dgm:pt>
    <dgm:pt modelId="{FB788BE5-D766-48B5-B633-0B8BBE9A26C6}" type="sibTrans" cxnId="{FC9BACB8-2B1A-4001-A8A2-D534C84944AC}">
      <dgm:prSet/>
      <dgm:spPr/>
      <dgm:t>
        <a:bodyPr/>
        <a:lstStyle/>
        <a:p>
          <a:endParaRPr lang="ru-RU"/>
        </a:p>
      </dgm:t>
    </dgm:pt>
    <dgm:pt modelId="{F9CACC3E-6C44-4747-94C6-3005785D2D40}">
      <dgm:prSet phldrT="[Текст]"/>
      <dgm:spPr/>
      <dgm:t>
        <a:bodyPr/>
        <a:lstStyle/>
        <a:p>
          <a:r>
            <a:rPr lang="ru-RU" altLang="ru-RU" dirty="0" smtClean="0"/>
            <a:t>4. Постановка задач</a:t>
          </a:r>
          <a:endParaRPr lang="ru-RU" dirty="0"/>
        </a:p>
      </dgm:t>
    </dgm:pt>
    <dgm:pt modelId="{A224409E-048D-4FDC-8BDE-5F657E771FCF}" type="parTrans" cxnId="{05C68CED-9A88-44A3-BB7C-4A9863993F2E}">
      <dgm:prSet/>
      <dgm:spPr/>
      <dgm:t>
        <a:bodyPr/>
        <a:lstStyle/>
        <a:p>
          <a:endParaRPr lang="ru-RU"/>
        </a:p>
      </dgm:t>
    </dgm:pt>
    <dgm:pt modelId="{DEB03977-17A4-4253-8039-698F75C94383}" type="sibTrans" cxnId="{05C68CED-9A88-44A3-BB7C-4A9863993F2E}">
      <dgm:prSet/>
      <dgm:spPr/>
      <dgm:t>
        <a:bodyPr/>
        <a:lstStyle/>
        <a:p>
          <a:endParaRPr lang="ru-RU"/>
        </a:p>
      </dgm:t>
    </dgm:pt>
    <dgm:pt modelId="{691A9D30-0521-4D62-BB45-5E5ACD0B7AA5}">
      <dgm:prSet phldrT="[Текст]"/>
      <dgm:spPr/>
      <dgm:t>
        <a:bodyPr/>
        <a:lstStyle/>
        <a:p>
          <a:r>
            <a:rPr lang="ru-RU" altLang="ru-RU" dirty="0" smtClean="0"/>
            <a:t>4. Разработка действий </a:t>
          </a:r>
          <a:endParaRPr lang="ru-RU" dirty="0"/>
        </a:p>
      </dgm:t>
    </dgm:pt>
    <dgm:pt modelId="{601DB0A3-5CC9-4A80-AA6E-06EF4CDBE60A}" type="parTrans" cxnId="{1CCB98F2-58EB-4FFE-B888-200E23784052}">
      <dgm:prSet/>
      <dgm:spPr/>
      <dgm:t>
        <a:bodyPr/>
        <a:lstStyle/>
        <a:p>
          <a:endParaRPr lang="ru-RU"/>
        </a:p>
      </dgm:t>
    </dgm:pt>
    <dgm:pt modelId="{653568A7-8409-4A61-8166-5595552B2254}" type="sibTrans" cxnId="{1CCB98F2-58EB-4FFE-B888-200E23784052}">
      <dgm:prSet/>
      <dgm:spPr/>
      <dgm:t>
        <a:bodyPr/>
        <a:lstStyle/>
        <a:p>
          <a:endParaRPr lang="ru-RU"/>
        </a:p>
      </dgm:t>
    </dgm:pt>
    <dgm:pt modelId="{9AF763DE-9382-4BDA-AABB-F651A7B640BC}">
      <dgm:prSet/>
      <dgm:spPr/>
      <dgm:t>
        <a:bodyPr/>
        <a:lstStyle/>
        <a:p>
          <a:r>
            <a:rPr lang="ru-RU" altLang="ru-RU" dirty="0" smtClean="0"/>
            <a:t>4. Ресурсное обеспечение </a:t>
          </a:r>
        </a:p>
      </dgm:t>
    </dgm:pt>
    <dgm:pt modelId="{52C18B2B-071B-44FA-A543-054F43A1F247}" type="parTrans" cxnId="{01E382A6-065D-4D1E-A5F7-F8D97DD7FF6E}">
      <dgm:prSet/>
      <dgm:spPr/>
      <dgm:t>
        <a:bodyPr/>
        <a:lstStyle/>
        <a:p>
          <a:endParaRPr lang="ru-RU"/>
        </a:p>
      </dgm:t>
    </dgm:pt>
    <dgm:pt modelId="{0FBEF650-4B36-499B-9C28-15F6B1722B23}" type="sibTrans" cxnId="{01E382A6-065D-4D1E-A5F7-F8D97DD7FF6E}">
      <dgm:prSet/>
      <dgm:spPr/>
      <dgm:t>
        <a:bodyPr/>
        <a:lstStyle/>
        <a:p>
          <a:endParaRPr lang="ru-RU"/>
        </a:p>
      </dgm:t>
    </dgm:pt>
    <dgm:pt modelId="{DD971D09-6AC5-49FB-9E1F-62EDF146E707}">
      <dgm:prSet custT="1"/>
      <dgm:spPr/>
      <dgm:t>
        <a:bodyPr/>
        <a:lstStyle/>
        <a:p>
          <a:r>
            <a:rPr lang="ru-RU" altLang="ru-RU" sz="1050" dirty="0" smtClean="0"/>
            <a:t>5. Оформление и утверждение плана </a:t>
          </a:r>
        </a:p>
      </dgm:t>
    </dgm:pt>
    <dgm:pt modelId="{298165E1-6BA9-4195-94BF-0597C89046AB}" type="parTrans" cxnId="{8C5A0214-0F43-4341-9262-49629B6633B9}">
      <dgm:prSet/>
      <dgm:spPr/>
      <dgm:t>
        <a:bodyPr/>
        <a:lstStyle/>
        <a:p>
          <a:endParaRPr lang="ru-RU"/>
        </a:p>
      </dgm:t>
    </dgm:pt>
    <dgm:pt modelId="{9E5AD7FB-A1B0-41A3-B6CF-5347126E1BD7}" type="sibTrans" cxnId="{8C5A0214-0F43-4341-9262-49629B6633B9}">
      <dgm:prSet/>
      <dgm:spPr/>
      <dgm:t>
        <a:bodyPr/>
        <a:lstStyle/>
        <a:p>
          <a:endParaRPr lang="ru-RU"/>
        </a:p>
      </dgm:t>
    </dgm:pt>
    <dgm:pt modelId="{C8271837-4EA3-43A3-BA38-BDCB77F0B549}">
      <dgm:prSet custT="1"/>
      <dgm:spPr>
        <a:solidFill>
          <a:schemeClr val="accent5"/>
        </a:solidFill>
      </dgm:spPr>
      <dgm:t>
        <a:bodyPr/>
        <a:lstStyle/>
        <a:p>
          <a:r>
            <a:rPr lang="ru-RU" altLang="ru-RU" sz="1200" dirty="0" smtClean="0"/>
            <a:t>5. Мониторинг исполнения</a:t>
          </a:r>
        </a:p>
      </dgm:t>
    </dgm:pt>
    <dgm:pt modelId="{03572C7F-F9AE-44DB-8C1E-367C7CA15047}" type="parTrans" cxnId="{FF4A0BE2-18DD-4CAB-BF1E-741B03C4BC10}">
      <dgm:prSet/>
      <dgm:spPr/>
      <dgm:t>
        <a:bodyPr/>
        <a:lstStyle/>
        <a:p>
          <a:endParaRPr lang="ru-RU"/>
        </a:p>
      </dgm:t>
    </dgm:pt>
    <dgm:pt modelId="{2F28B9B1-3AAB-4331-AA45-CA51769112F1}" type="sibTrans" cxnId="{FF4A0BE2-18DD-4CAB-BF1E-741B03C4BC10}">
      <dgm:prSet/>
      <dgm:spPr/>
      <dgm:t>
        <a:bodyPr/>
        <a:lstStyle/>
        <a:p>
          <a:endParaRPr lang="ru-RU"/>
        </a:p>
      </dgm:t>
    </dgm:pt>
    <dgm:pt modelId="{B3D44CC0-E6FF-46CD-AB25-7793C50CB960}">
      <dgm:prSet custT="1"/>
      <dgm:spPr>
        <a:solidFill>
          <a:schemeClr val="accent5"/>
        </a:solidFill>
      </dgm:spPr>
      <dgm:t>
        <a:bodyPr/>
        <a:lstStyle/>
        <a:p>
          <a:r>
            <a:rPr lang="ru-RU" altLang="ru-RU" sz="1200" dirty="0" smtClean="0"/>
            <a:t>6. Подведение итогов</a:t>
          </a:r>
          <a:r>
            <a:rPr lang="ru-RU" altLang="ru-RU" sz="900" dirty="0" smtClean="0"/>
            <a:t>, </a:t>
          </a:r>
        </a:p>
      </dgm:t>
    </dgm:pt>
    <dgm:pt modelId="{1F7F127F-D8EA-4CD8-A4BB-AB850AC458DF}" type="parTrans" cxnId="{E206B00D-B26A-445B-9B09-4952C7E050E9}">
      <dgm:prSet/>
      <dgm:spPr/>
      <dgm:t>
        <a:bodyPr/>
        <a:lstStyle/>
        <a:p>
          <a:endParaRPr lang="ru-RU"/>
        </a:p>
      </dgm:t>
    </dgm:pt>
    <dgm:pt modelId="{116DF919-ECDA-4D9A-8EB6-B1DE93A0689A}" type="sibTrans" cxnId="{E206B00D-B26A-445B-9B09-4952C7E050E9}">
      <dgm:prSet/>
      <dgm:spPr/>
      <dgm:t>
        <a:bodyPr/>
        <a:lstStyle/>
        <a:p>
          <a:endParaRPr lang="ru-RU"/>
        </a:p>
      </dgm:t>
    </dgm:pt>
    <dgm:pt modelId="{44EC4304-C10F-45DF-9A9B-4D0B75EFE4A1}">
      <dgm:prSet custT="1"/>
      <dgm:spPr/>
      <dgm:t>
        <a:bodyPr/>
        <a:lstStyle/>
        <a:p>
          <a:r>
            <a:rPr lang="ru-RU" altLang="ru-RU" sz="1100" dirty="0" smtClean="0"/>
            <a:t>6. Новый плановый цикл.</a:t>
          </a:r>
        </a:p>
      </dgm:t>
    </dgm:pt>
    <dgm:pt modelId="{8E6ECADC-7381-488B-B7D6-152DEF5086BE}" type="parTrans" cxnId="{26077E86-E06A-472C-8FE4-ED48713E9E43}">
      <dgm:prSet/>
      <dgm:spPr/>
      <dgm:t>
        <a:bodyPr/>
        <a:lstStyle/>
        <a:p>
          <a:endParaRPr lang="ru-RU"/>
        </a:p>
      </dgm:t>
    </dgm:pt>
    <dgm:pt modelId="{920D5CF8-944A-47BD-9FB9-C09E1BF3DB2E}" type="sibTrans" cxnId="{26077E86-E06A-472C-8FE4-ED48713E9E43}">
      <dgm:prSet/>
      <dgm:spPr/>
      <dgm:t>
        <a:bodyPr/>
        <a:lstStyle/>
        <a:p>
          <a:endParaRPr lang="ru-RU"/>
        </a:p>
      </dgm:t>
    </dgm:pt>
    <dgm:pt modelId="{A7482507-F5D3-4BE5-B0F8-F1C829FF9586}" type="pres">
      <dgm:prSet presAssocID="{3DDB6E58-AC67-4A8A-94FF-860B0C1049C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35DE77-1C3B-45F5-9167-6B51AECE7BD1}" type="pres">
      <dgm:prSet presAssocID="{3DDB6E58-AC67-4A8A-94FF-860B0C1049CE}" presName="cycle" presStyleCnt="0"/>
      <dgm:spPr/>
    </dgm:pt>
    <dgm:pt modelId="{6EA20205-CC91-473E-BCA4-75D52F4F2EC4}" type="pres">
      <dgm:prSet presAssocID="{F6C48C33-3AF8-4748-B13F-EEF35FAD5F70}" presName="nodeFirstNode" presStyleLbl="node1" presStyleIdx="0" presStyleCnt="10" custScaleX="174764" custRadScaleRad="105872" custRadScaleInc="42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CDD5AC-C5B8-4DEC-9F2E-5B1673D8E1D1}" type="pres">
      <dgm:prSet presAssocID="{23616722-4484-4476-BB37-D41D6CE7FDCF}" presName="sibTransFirstNode" presStyleLbl="bgShp" presStyleIdx="0" presStyleCnt="1" custLinFactNeighborX="-6706" custLinFactNeighborY="-1134"/>
      <dgm:spPr/>
      <dgm:t>
        <a:bodyPr/>
        <a:lstStyle/>
        <a:p>
          <a:endParaRPr lang="ru-RU"/>
        </a:p>
      </dgm:t>
    </dgm:pt>
    <dgm:pt modelId="{6141C1E1-752B-4F7E-B5FE-2009D2347ECA}" type="pres">
      <dgm:prSet presAssocID="{03FB23EC-A9CF-48C4-AC36-95FEFC891AE8}" presName="nodeFollowingNodes" presStyleLbl="node1" presStyleIdx="1" presStyleCnt="10" custScaleX="153724" custRadScaleRad="116329" custRadScaleInc="613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33F1B9-2CB6-4AF2-B6EE-9A668AABF3EE}" type="pres">
      <dgm:prSet presAssocID="{AE380ECD-E373-40ED-8076-54DD4B6B1CDB}" presName="nodeFollowingNodes" presStyleLbl="node1" presStyleIdx="2" presStyleCnt="10" custScaleX="148358" custRadScaleRad="113810" custRadScaleInc="29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9A784-3A0D-4044-A30A-38E42BE572C7}" type="pres">
      <dgm:prSet presAssocID="{F9CACC3E-6C44-4747-94C6-3005785D2D40}" presName="nodeFollowingNodes" presStyleLbl="node1" presStyleIdx="3" presStyleCnt="10" custRadScaleRad="113063" custRadScaleInc="-3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93EDF4-EC80-4D8F-8C92-64B400800BC9}" type="pres">
      <dgm:prSet presAssocID="{691A9D30-0521-4D62-BB45-5E5ACD0B7AA5}" presName="nodeFollowingNodes" presStyleLbl="node1" presStyleIdx="4" presStyleCnt="10" custRadScaleRad="116163" custRadScaleInc="-30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342C1-DAF0-4CE6-8545-DB990C1304F4}" type="pres">
      <dgm:prSet presAssocID="{9AF763DE-9382-4BDA-AABB-F651A7B640BC}" presName="nodeFollowingNodes" presStyleLbl="node1" presStyleIdx="5" presStyleCnt="10" custRadScaleRad="100843" custRadScaleInc="-226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D0FCD-E215-4941-8B33-BA5C2ECED07C}" type="pres">
      <dgm:prSet presAssocID="{DD971D09-6AC5-49FB-9E1F-62EDF146E707}" presName="nodeFollowingNodes" presStyleLbl="node1" presStyleIdx="6" presStyleCnt="10" custScaleX="137143" custScaleY="142454" custRadScaleRad="99000" custRadScaleInc="15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2AA02-50E6-48C0-B39A-CFB6E6229E89}" type="pres">
      <dgm:prSet presAssocID="{C8271837-4EA3-43A3-BA38-BDCB77F0B549}" presName="nodeFollowingNodes" presStyleLbl="node1" presStyleIdx="7" presStyleCnt="10" custScaleX="156635" custRadScaleRad="97835" custRadScaleInc="13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865580-2E4E-40C2-84FC-BD7B0A739C6B}" type="pres">
      <dgm:prSet presAssocID="{B3D44CC0-E6FF-46CD-AB25-7793C50CB960}" presName="nodeFollowingNodes" presStyleLbl="node1" presStyleIdx="8" presStyleCnt="10" custScaleX="155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061FFF-C893-4751-ABFC-15D3F0869F78}" type="pres">
      <dgm:prSet presAssocID="{44EC4304-C10F-45DF-9A9B-4D0B75EFE4A1}" presName="nodeFollowingNodes" presStyleLbl="node1" presStyleIdx="9" presStyleCnt="10" custScaleY="146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C9DA22-8253-41D9-9AF6-BC37904AD1BD}" type="presOf" srcId="{691A9D30-0521-4D62-BB45-5E5ACD0B7AA5}" destId="{A293EDF4-EC80-4D8F-8C92-64B400800BC9}" srcOrd="0" destOrd="0" presId="urn:microsoft.com/office/officeart/2005/8/layout/cycle3"/>
    <dgm:cxn modelId="{92FA5222-0AFF-4788-8356-E7786375672F}" srcId="{3DDB6E58-AC67-4A8A-94FF-860B0C1049CE}" destId="{03FB23EC-A9CF-48C4-AC36-95FEFC891AE8}" srcOrd="1" destOrd="0" parTransId="{9762DAFF-6B68-4B0B-BB7F-BA2056DC328D}" sibTransId="{A60F3800-5C17-4615-8A16-D9304A3A70FD}"/>
    <dgm:cxn modelId="{5E94004E-E63D-44FE-819A-49B7348B41D9}" type="presOf" srcId="{23616722-4484-4476-BB37-D41D6CE7FDCF}" destId="{B1CDD5AC-C5B8-4DEC-9F2E-5B1673D8E1D1}" srcOrd="0" destOrd="0" presId="urn:microsoft.com/office/officeart/2005/8/layout/cycle3"/>
    <dgm:cxn modelId="{FF4A0BE2-18DD-4CAB-BF1E-741B03C4BC10}" srcId="{3DDB6E58-AC67-4A8A-94FF-860B0C1049CE}" destId="{C8271837-4EA3-43A3-BA38-BDCB77F0B549}" srcOrd="7" destOrd="0" parTransId="{03572C7F-F9AE-44DB-8C1E-367C7CA15047}" sibTransId="{2F28B9B1-3AAB-4331-AA45-CA51769112F1}"/>
    <dgm:cxn modelId="{1CCB98F2-58EB-4FFE-B888-200E23784052}" srcId="{3DDB6E58-AC67-4A8A-94FF-860B0C1049CE}" destId="{691A9D30-0521-4D62-BB45-5E5ACD0B7AA5}" srcOrd="4" destOrd="0" parTransId="{601DB0A3-5CC9-4A80-AA6E-06EF4CDBE60A}" sibTransId="{653568A7-8409-4A61-8166-5595552B2254}"/>
    <dgm:cxn modelId="{05C68CED-9A88-44A3-BB7C-4A9863993F2E}" srcId="{3DDB6E58-AC67-4A8A-94FF-860B0C1049CE}" destId="{F9CACC3E-6C44-4747-94C6-3005785D2D40}" srcOrd="3" destOrd="0" parTransId="{A224409E-048D-4FDC-8BDE-5F657E771FCF}" sibTransId="{DEB03977-17A4-4253-8039-698F75C94383}"/>
    <dgm:cxn modelId="{3977F86E-C758-4B82-8470-DE8AE9A696F8}" type="presOf" srcId="{DD971D09-6AC5-49FB-9E1F-62EDF146E707}" destId="{EABD0FCD-E215-4941-8B33-BA5C2ECED07C}" srcOrd="0" destOrd="0" presId="urn:microsoft.com/office/officeart/2005/8/layout/cycle3"/>
    <dgm:cxn modelId="{1FADF570-EAF4-4B86-A0FE-951099D9CB9C}" type="presOf" srcId="{B3D44CC0-E6FF-46CD-AB25-7793C50CB960}" destId="{82865580-2E4E-40C2-84FC-BD7B0A739C6B}" srcOrd="0" destOrd="0" presId="urn:microsoft.com/office/officeart/2005/8/layout/cycle3"/>
    <dgm:cxn modelId="{AD9A6F6F-45EB-48F1-87CF-FBA5C02CAD99}" type="presOf" srcId="{44EC4304-C10F-45DF-9A9B-4D0B75EFE4A1}" destId="{57061FFF-C893-4751-ABFC-15D3F0869F78}" srcOrd="0" destOrd="0" presId="urn:microsoft.com/office/officeart/2005/8/layout/cycle3"/>
    <dgm:cxn modelId="{E206B00D-B26A-445B-9B09-4952C7E050E9}" srcId="{3DDB6E58-AC67-4A8A-94FF-860B0C1049CE}" destId="{B3D44CC0-E6FF-46CD-AB25-7793C50CB960}" srcOrd="8" destOrd="0" parTransId="{1F7F127F-D8EA-4CD8-A4BB-AB850AC458DF}" sibTransId="{116DF919-ECDA-4D9A-8EB6-B1DE93A0689A}"/>
    <dgm:cxn modelId="{6686E11A-9677-4226-82B4-7F1FB800F9C0}" type="presOf" srcId="{3DDB6E58-AC67-4A8A-94FF-860B0C1049CE}" destId="{A7482507-F5D3-4BE5-B0F8-F1C829FF9586}" srcOrd="0" destOrd="0" presId="urn:microsoft.com/office/officeart/2005/8/layout/cycle3"/>
    <dgm:cxn modelId="{837BCA29-4727-4024-AE97-17CB58E3DE6C}" type="presOf" srcId="{AE380ECD-E373-40ED-8076-54DD4B6B1CDB}" destId="{FB33F1B9-2CB6-4AF2-B6EE-9A668AABF3EE}" srcOrd="0" destOrd="0" presId="urn:microsoft.com/office/officeart/2005/8/layout/cycle3"/>
    <dgm:cxn modelId="{06275D6A-53F2-4567-81A0-8E121E266F53}" type="presOf" srcId="{C8271837-4EA3-43A3-BA38-BDCB77F0B549}" destId="{83B2AA02-50E6-48C0-B39A-CFB6E6229E89}" srcOrd="0" destOrd="0" presId="urn:microsoft.com/office/officeart/2005/8/layout/cycle3"/>
    <dgm:cxn modelId="{27193504-AF00-44A6-825B-EF8AF35729D7}" srcId="{3DDB6E58-AC67-4A8A-94FF-860B0C1049CE}" destId="{F6C48C33-3AF8-4748-B13F-EEF35FAD5F70}" srcOrd="0" destOrd="0" parTransId="{4B1635C2-96E0-4E66-AE96-EFC4C681CA3F}" sibTransId="{23616722-4484-4476-BB37-D41D6CE7FDCF}"/>
    <dgm:cxn modelId="{8C5A0214-0F43-4341-9262-49629B6633B9}" srcId="{3DDB6E58-AC67-4A8A-94FF-860B0C1049CE}" destId="{DD971D09-6AC5-49FB-9E1F-62EDF146E707}" srcOrd="6" destOrd="0" parTransId="{298165E1-6BA9-4195-94BF-0597C89046AB}" sibTransId="{9E5AD7FB-A1B0-41A3-B6CF-5347126E1BD7}"/>
    <dgm:cxn modelId="{350E7C83-DFB6-45AB-9443-2A14EE4A509A}" type="presOf" srcId="{03FB23EC-A9CF-48C4-AC36-95FEFC891AE8}" destId="{6141C1E1-752B-4F7E-B5FE-2009D2347ECA}" srcOrd="0" destOrd="0" presId="urn:microsoft.com/office/officeart/2005/8/layout/cycle3"/>
    <dgm:cxn modelId="{01E382A6-065D-4D1E-A5F7-F8D97DD7FF6E}" srcId="{3DDB6E58-AC67-4A8A-94FF-860B0C1049CE}" destId="{9AF763DE-9382-4BDA-AABB-F651A7B640BC}" srcOrd="5" destOrd="0" parTransId="{52C18B2B-071B-44FA-A543-054F43A1F247}" sibTransId="{0FBEF650-4B36-499B-9C28-15F6B1722B23}"/>
    <dgm:cxn modelId="{FC9BACB8-2B1A-4001-A8A2-D534C84944AC}" srcId="{3DDB6E58-AC67-4A8A-94FF-860B0C1049CE}" destId="{AE380ECD-E373-40ED-8076-54DD4B6B1CDB}" srcOrd="2" destOrd="0" parTransId="{E6B91F36-B12A-4F23-88CA-9FBF405D582D}" sibTransId="{FB788BE5-D766-48B5-B633-0B8BBE9A26C6}"/>
    <dgm:cxn modelId="{26077E86-E06A-472C-8FE4-ED48713E9E43}" srcId="{3DDB6E58-AC67-4A8A-94FF-860B0C1049CE}" destId="{44EC4304-C10F-45DF-9A9B-4D0B75EFE4A1}" srcOrd="9" destOrd="0" parTransId="{8E6ECADC-7381-488B-B7D6-152DEF5086BE}" sibTransId="{920D5CF8-944A-47BD-9FB9-C09E1BF3DB2E}"/>
    <dgm:cxn modelId="{B7CC2EB0-5A41-441A-9A27-A1B1A6D8EDC6}" type="presOf" srcId="{F6C48C33-3AF8-4748-B13F-EEF35FAD5F70}" destId="{6EA20205-CC91-473E-BCA4-75D52F4F2EC4}" srcOrd="0" destOrd="0" presId="urn:microsoft.com/office/officeart/2005/8/layout/cycle3"/>
    <dgm:cxn modelId="{AF3BB337-8D60-478B-A6FF-934EF6B3D109}" type="presOf" srcId="{F9CACC3E-6C44-4747-94C6-3005785D2D40}" destId="{D559A784-3A0D-4044-A30A-38E42BE572C7}" srcOrd="0" destOrd="0" presId="urn:microsoft.com/office/officeart/2005/8/layout/cycle3"/>
    <dgm:cxn modelId="{60F56E05-7D58-4AB3-85B1-9962A37667A3}" type="presOf" srcId="{9AF763DE-9382-4BDA-AABB-F651A7B640BC}" destId="{E54342C1-DAF0-4CE6-8545-DB990C1304F4}" srcOrd="0" destOrd="0" presId="urn:microsoft.com/office/officeart/2005/8/layout/cycle3"/>
    <dgm:cxn modelId="{A83297F0-38E5-4EDE-BAED-C568425C6410}" type="presParOf" srcId="{A7482507-F5D3-4BE5-B0F8-F1C829FF9586}" destId="{7835DE77-1C3B-45F5-9167-6B51AECE7BD1}" srcOrd="0" destOrd="0" presId="urn:microsoft.com/office/officeart/2005/8/layout/cycle3"/>
    <dgm:cxn modelId="{77A52393-4F43-4F72-9E5B-F9C004687637}" type="presParOf" srcId="{7835DE77-1C3B-45F5-9167-6B51AECE7BD1}" destId="{6EA20205-CC91-473E-BCA4-75D52F4F2EC4}" srcOrd="0" destOrd="0" presId="urn:microsoft.com/office/officeart/2005/8/layout/cycle3"/>
    <dgm:cxn modelId="{00B28341-BCBB-4134-A2A1-3D0D2D804492}" type="presParOf" srcId="{7835DE77-1C3B-45F5-9167-6B51AECE7BD1}" destId="{B1CDD5AC-C5B8-4DEC-9F2E-5B1673D8E1D1}" srcOrd="1" destOrd="0" presId="urn:microsoft.com/office/officeart/2005/8/layout/cycle3"/>
    <dgm:cxn modelId="{3AB76161-300C-4111-8855-7A637C100E0B}" type="presParOf" srcId="{7835DE77-1C3B-45F5-9167-6B51AECE7BD1}" destId="{6141C1E1-752B-4F7E-B5FE-2009D2347ECA}" srcOrd="2" destOrd="0" presId="urn:microsoft.com/office/officeart/2005/8/layout/cycle3"/>
    <dgm:cxn modelId="{501F85B9-3335-4EC9-AC3F-4E3F8D685965}" type="presParOf" srcId="{7835DE77-1C3B-45F5-9167-6B51AECE7BD1}" destId="{FB33F1B9-2CB6-4AF2-B6EE-9A668AABF3EE}" srcOrd="3" destOrd="0" presId="urn:microsoft.com/office/officeart/2005/8/layout/cycle3"/>
    <dgm:cxn modelId="{93CD0C70-EB01-436B-A200-4F94F8DC3632}" type="presParOf" srcId="{7835DE77-1C3B-45F5-9167-6B51AECE7BD1}" destId="{D559A784-3A0D-4044-A30A-38E42BE572C7}" srcOrd="4" destOrd="0" presId="urn:microsoft.com/office/officeart/2005/8/layout/cycle3"/>
    <dgm:cxn modelId="{E5318C1E-05C4-4230-92A7-07692B7C9137}" type="presParOf" srcId="{7835DE77-1C3B-45F5-9167-6B51AECE7BD1}" destId="{A293EDF4-EC80-4D8F-8C92-64B400800BC9}" srcOrd="5" destOrd="0" presId="urn:microsoft.com/office/officeart/2005/8/layout/cycle3"/>
    <dgm:cxn modelId="{0583FCAF-6011-4F51-8064-CD467B781C7B}" type="presParOf" srcId="{7835DE77-1C3B-45F5-9167-6B51AECE7BD1}" destId="{E54342C1-DAF0-4CE6-8545-DB990C1304F4}" srcOrd="6" destOrd="0" presId="urn:microsoft.com/office/officeart/2005/8/layout/cycle3"/>
    <dgm:cxn modelId="{586A1D09-BA5A-431F-81E6-16B9ED09F376}" type="presParOf" srcId="{7835DE77-1C3B-45F5-9167-6B51AECE7BD1}" destId="{EABD0FCD-E215-4941-8B33-BA5C2ECED07C}" srcOrd="7" destOrd="0" presId="urn:microsoft.com/office/officeart/2005/8/layout/cycle3"/>
    <dgm:cxn modelId="{2DDA3F8E-3471-4EE2-AC7C-7CDAA0ACB78C}" type="presParOf" srcId="{7835DE77-1C3B-45F5-9167-6B51AECE7BD1}" destId="{83B2AA02-50E6-48C0-B39A-CFB6E6229E89}" srcOrd="8" destOrd="0" presId="urn:microsoft.com/office/officeart/2005/8/layout/cycle3"/>
    <dgm:cxn modelId="{23B0706E-2867-4808-86FA-75E9F708947D}" type="presParOf" srcId="{7835DE77-1C3B-45F5-9167-6B51AECE7BD1}" destId="{82865580-2E4E-40C2-84FC-BD7B0A739C6B}" srcOrd="9" destOrd="0" presId="urn:microsoft.com/office/officeart/2005/8/layout/cycle3"/>
    <dgm:cxn modelId="{335C3603-3B06-4FD5-A83F-E9F62F7813CE}" type="presParOf" srcId="{7835DE77-1C3B-45F5-9167-6B51AECE7BD1}" destId="{57061FFF-C893-4751-ABFC-15D3F0869F78}" srcOrd="1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DD5AC-C5B8-4DEC-9F2E-5B1673D8E1D1}">
      <dsp:nvSpPr>
        <dsp:cNvPr id="0" name=""/>
        <dsp:cNvSpPr/>
      </dsp:nvSpPr>
      <dsp:spPr>
        <a:xfrm>
          <a:off x="233498" y="104937"/>
          <a:ext cx="3760917" cy="3760917"/>
        </a:xfrm>
        <a:prstGeom prst="circularArrow">
          <a:avLst>
            <a:gd name="adj1" fmla="val 5544"/>
            <a:gd name="adj2" fmla="val 330680"/>
            <a:gd name="adj3" fmla="val 14168849"/>
            <a:gd name="adj4" fmla="val 17151187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A20205-CC91-473E-BCA4-75D52F4F2EC4}">
      <dsp:nvSpPr>
        <dsp:cNvPr id="0" name=""/>
        <dsp:cNvSpPr/>
      </dsp:nvSpPr>
      <dsp:spPr>
        <a:xfrm>
          <a:off x="1639077" y="318886"/>
          <a:ext cx="1454175" cy="416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050" kern="1200" dirty="0" smtClean="0"/>
            <a:t>1.Организационная подготовка</a:t>
          </a:r>
          <a:endParaRPr lang="ru-RU" sz="1050" kern="1200" dirty="0"/>
        </a:p>
      </dsp:txBody>
      <dsp:txXfrm>
        <a:off x="1659386" y="339195"/>
        <a:ext cx="1413557" cy="375421"/>
      </dsp:txXfrm>
    </dsp:sp>
    <dsp:sp modelId="{6141C1E1-752B-4F7E-B5FE-2009D2347ECA}">
      <dsp:nvSpPr>
        <dsp:cNvPr id="0" name=""/>
        <dsp:cNvSpPr/>
      </dsp:nvSpPr>
      <dsp:spPr>
        <a:xfrm>
          <a:off x="2607094" y="926498"/>
          <a:ext cx="1279105" cy="416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050" kern="1200" dirty="0" smtClean="0"/>
            <a:t>2. Прогностический анализ</a:t>
          </a:r>
          <a:endParaRPr lang="ru-RU" sz="1050" kern="1200" dirty="0"/>
        </a:p>
      </dsp:txBody>
      <dsp:txXfrm>
        <a:off x="2627403" y="946807"/>
        <a:ext cx="1238487" cy="375421"/>
      </dsp:txXfrm>
    </dsp:sp>
    <dsp:sp modelId="{FB33F1B9-2CB6-4AF2-B6EE-9A668AABF3EE}">
      <dsp:nvSpPr>
        <dsp:cNvPr id="0" name=""/>
        <dsp:cNvSpPr/>
      </dsp:nvSpPr>
      <dsp:spPr>
        <a:xfrm>
          <a:off x="2868396" y="1706903"/>
          <a:ext cx="1234456" cy="416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900" kern="1200" dirty="0" smtClean="0"/>
            <a:t>3. Определение целей</a:t>
          </a:r>
          <a:endParaRPr lang="ru-RU" sz="900" kern="1200" dirty="0"/>
        </a:p>
      </dsp:txBody>
      <dsp:txXfrm>
        <a:off x="2888705" y="1727212"/>
        <a:ext cx="1193838" cy="375421"/>
      </dsp:txXfrm>
    </dsp:sp>
    <dsp:sp modelId="{D559A784-3A0D-4044-A30A-38E42BE572C7}">
      <dsp:nvSpPr>
        <dsp:cNvPr id="0" name=""/>
        <dsp:cNvSpPr/>
      </dsp:nvSpPr>
      <dsp:spPr>
        <a:xfrm>
          <a:off x="3069585" y="2498032"/>
          <a:ext cx="832079" cy="416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900" kern="1200" dirty="0" smtClean="0"/>
            <a:t>4. Постановка задач</a:t>
          </a:r>
          <a:endParaRPr lang="ru-RU" sz="900" kern="1200" dirty="0"/>
        </a:p>
      </dsp:txBody>
      <dsp:txXfrm>
        <a:off x="3089894" y="2518341"/>
        <a:ext cx="791461" cy="375421"/>
      </dsp:txXfrm>
    </dsp:sp>
    <dsp:sp modelId="{A293EDF4-EC80-4D8F-8C92-64B400800BC9}">
      <dsp:nvSpPr>
        <dsp:cNvPr id="0" name=""/>
        <dsp:cNvSpPr/>
      </dsp:nvSpPr>
      <dsp:spPr>
        <a:xfrm>
          <a:off x="2881187" y="3265160"/>
          <a:ext cx="832079" cy="416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900" kern="1200" dirty="0" smtClean="0"/>
            <a:t>4. Разработка действий </a:t>
          </a:r>
          <a:endParaRPr lang="ru-RU" sz="900" kern="1200" dirty="0"/>
        </a:p>
      </dsp:txBody>
      <dsp:txXfrm>
        <a:off x="2901496" y="3285469"/>
        <a:ext cx="791461" cy="375421"/>
      </dsp:txXfrm>
    </dsp:sp>
    <dsp:sp modelId="{E54342C1-DAF0-4CE6-8545-DB990C1304F4}">
      <dsp:nvSpPr>
        <dsp:cNvPr id="0" name=""/>
        <dsp:cNvSpPr/>
      </dsp:nvSpPr>
      <dsp:spPr>
        <a:xfrm>
          <a:off x="1752984" y="3571449"/>
          <a:ext cx="832079" cy="416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900" kern="1200" dirty="0" smtClean="0"/>
            <a:t>4. Ресурсное обеспечение </a:t>
          </a:r>
        </a:p>
      </dsp:txBody>
      <dsp:txXfrm>
        <a:off x="1773293" y="3591758"/>
        <a:ext cx="791461" cy="375421"/>
      </dsp:txXfrm>
    </dsp:sp>
    <dsp:sp modelId="{EABD0FCD-E215-4941-8B33-BA5C2ECED07C}">
      <dsp:nvSpPr>
        <dsp:cNvPr id="0" name=""/>
        <dsp:cNvSpPr/>
      </dsp:nvSpPr>
      <dsp:spPr>
        <a:xfrm>
          <a:off x="346383" y="3076159"/>
          <a:ext cx="1141138" cy="5926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050" kern="1200" dirty="0" smtClean="0"/>
            <a:t>5. Оформление и утверждение плана </a:t>
          </a:r>
        </a:p>
      </dsp:txBody>
      <dsp:txXfrm>
        <a:off x="375315" y="3105091"/>
        <a:ext cx="1083274" cy="534801"/>
      </dsp:txXfrm>
    </dsp:sp>
    <dsp:sp modelId="{83B2AA02-50E6-48C0-B39A-CFB6E6229E89}">
      <dsp:nvSpPr>
        <dsp:cNvPr id="0" name=""/>
        <dsp:cNvSpPr/>
      </dsp:nvSpPr>
      <dsp:spPr>
        <a:xfrm>
          <a:off x="-216649" y="2335703"/>
          <a:ext cx="1303327" cy="416039"/>
        </a:xfrm>
        <a:prstGeom prst="round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200" kern="1200" dirty="0" smtClean="0"/>
            <a:t>5. Мониторинг исполнения</a:t>
          </a:r>
        </a:p>
      </dsp:txBody>
      <dsp:txXfrm>
        <a:off x="-196340" y="2356012"/>
        <a:ext cx="1262709" cy="375421"/>
      </dsp:txXfrm>
    </dsp:sp>
    <dsp:sp modelId="{82865580-2E4E-40C2-84FC-BD7B0A739C6B}">
      <dsp:nvSpPr>
        <dsp:cNvPr id="0" name=""/>
        <dsp:cNvSpPr/>
      </dsp:nvSpPr>
      <dsp:spPr>
        <a:xfrm>
          <a:off x="-212434" y="1472046"/>
          <a:ext cx="1294890" cy="416039"/>
        </a:xfrm>
        <a:prstGeom prst="round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200" kern="1200" dirty="0" smtClean="0"/>
            <a:t>6. Подведение итогов</a:t>
          </a:r>
          <a:r>
            <a:rPr lang="ru-RU" altLang="ru-RU" sz="900" kern="1200" dirty="0" smtClean="0"/>
            <a:t>, </a:t>
          </a:r>
        </a:p>
      </dsp:txBody>
      <dsp:txXfrm>
        <a:off x="-192125" y="1492355"/>
        <a:ext cx="1254272" cy="375421"/>
      </dsp:txXfrm>
    </dsp:sp>
    <dsp:sp modelId="{57061FFF-C893-4751-ABFC-15D3F0869F78}">
      <dsp:nvSpPr>
        <dsp:cNvPr id="0" name=""/>
        <dsp:cNvSpPr/>
      </dsp:nvSpPr>
      <dsp:spPr>
        <a:xfrm>
          <a:off x="601586" y="572802"/>
          <a:ext cx="832079" cy="6107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100" kern="1200" dirty="0" smtClean="0"/>
            <a:t>6. Новый плановый цикл.</a:t>
          </a:r>
        </a:p>
      </dsp:txBody>
      <dsp:txXfrm>
        <a:off x="631399" y="602615"/>
        <a:ext cx="772453" cy="551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B0B3C-31E5-478B-A3AC-7B2F0D64090F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5713A-12AB-4347-BDDB-B2E5F8AAA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1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EBECE4-135E-4C5A-869B-175DFC47AB9B}" type="slidenum">
              <a:rPr lang="ru-RU" altLang="ru-RU" smtClean="0"/>
              <a:pPr>
                <a:spcBef>
                  <a:spcPct val="0"/>
                </a:spcBef>
              </a:pPr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92420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643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2C184A55-735C-4FDD-A986-DFCB48C98171}" type="slidenum">
              <a:rPr lang="ru-RU" altLang="ru-RU" smtClean="0">
                <a:latin typeface="Arial" panose="020B0604020202020204" pitchFamily="34" charset="0"/>
              </a:rPr>
              <a:pPr/>
              <a:t>8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207670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7FBD3695-800D-412A-9E49-A522920F3C24}" type="slidenum">
              <a:rPr lang="ru-RU" altLang="ru-RU" smtClean="0">
                <a:latin typeface="Arial" panose="020B0604020202020204" pitchFamily="34" charset="0"/>
              </a:rPr>
              <a:pPr/>
              <a:t>9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92135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201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342900" indent="-342900" algn="ctr">
              <a:defRPr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Планирование</a:t>
            </a:r>
            <a:endParaRPr lang="ru-RU" sz="2000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96755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1908175" y="4292600"/>
            <a:ext cx="67691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ru-RU" altLang="ru-RU" sz="1200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7" name="TextBox 6"/>
          <p:cNvSpPr txBox="1"/>
          <p:nvPr/>
        </p:nvSpPr>
        <p:spPr>
          <a:xfrm>
            <a:off x="4394200" y="5357813"/>
            <a:ext cx="44640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ru-RU" b="1" dirty="0">
                <a:latin typeface="+mn-lt"/>
              </a:rPr>
              <a:t> Осипова Л.Г</a:t>
            </a:r>
            <a:r>
              <a:rPr lang="ru-RU" b="1" dirty="0" smtClean="0">
                <a:latin typeface="+mn-lt"/>
              </a:rPr>
              <a:t>., </a:t>
            </a:r>
            <a:r>
              <a:rPr lang="ru-RU" b="1" dirty="0" err="1" smtClean="0">
                <a:latin typeface="+mn-lt"/>
              </a:rPr>
              <a:t>к.п.н</a:t>
            </a:r>
            <a:r>
              <a:rPr lang="ru-RU" b="1" dirty="0" smtClean="0">
                <a:latin typeface="+mn-lt"/>
              </a:rPr>
              <a:t>, проректор</a:t>
            </a:r>
            <a:endParaRPr lang="ru-RU" b="1" dirty="0"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0171" y="137891"/>
            <a:ext cx="5313363" cy="619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114000"/>
              </a:lnSpc>
              <a:defRPr/>
            </a:pPr>
            <a:r>
              <a:rPr lang="ru-RU" sz="1000" dirty="0">
                <a:solidFill>
                  <a:schemeClr val="tx1">
                    <a:lumMod val="90000"/>
                    <a:lumOff val="10000"/>
                  </a:schemeClr>
                </a:solidFill>
                <a:latin typeface="a_AvanteBsNr" pitchFamily="34" charset="-52"/>
              </a:rPr>
              <a:t>Областное государственное бюджетное образовательное учреждение</a:t>
            </a:r>
          </a:p>
          <a:p>
            <a:pPr algn="ctr" eaLnBrk="1" hangingPunct="1">
              <a:lnSpc>
                <a:spcPct val="114000"/>
              </a:lnSpc>
              <a:defRPr/>
            </a:pPr>
            <a:r>
              <a:rPr lang="ru-RU" sz="1000" dirty="0">
                <a:solidFill>
                  <a:schemeClr val="tx1">
                    <a:lumMod val="90000"/>
                    <a:lumOff val="10000"/>
                  </a:schemeClr>
                </a:solidFill>
                <a:latin typeface="a_AvanteBsNr" pitchFamily="34" charset="-52"/>
              </a:rPr>
              <a:t>дополнительного профессионального образования</a:t>
            </a:r>
          </a:p>
          <a:p>
            <a:pPr algn="ctr" eaLnBrk="1" hangingPunct="1">
              <a:lnSpc>
                <a:spcPct val="114000"/>
              </a:lnSpc>
              <a:defRPr/>
            </a:pPr>
            <a:r>
              <a:rPr lang="ru-RU" sz="1000" dirty="0">
                <a:solidFill>
                  <a:schemeClr val="tx1">
                    <a:lumMod val="90000"/>
                    <a:lumOff val="10000"/>
                  </a:schemeClr>
                </a:solidFill>
                <a:latin typeface="a_AvanteBsNr" pitchFamily="34" charset="-52"/>
              </a:rPr>
              <a:t>«Костромской областной институт развития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3165529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планирования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661004" y="1720694"/>
          <a:ext cx="38862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92062" y="1825625"/>
            <a:ext cx="3886200" cy="435133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Процесс </a:t>
            </a:r>
            <a:r>
              <a:rPr lang="ru-RU" dirty="0"/>
              <a:t>планирования представляет собой открытый цикл, который можно подразделить на последовательные этапы. На каждом этапе решаются свои специфические задачи. Последовательность этапов планового цикла изображена на </a:t>
            </a:r>
            <a:r>
              <a:rPr lang="ru-RU" dirty="0" smtClean="0"/>
              <a:t>рисунке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055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675" y="1825625"/>
            <a:ext cx="8020675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В</a:t>
            </a:r>
            <a:r>
              <a:rPr lang="ru-RU" dirty="0" smtClean="0"/>
              <a:t>ключает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Определение </a:t>
            </a:r>
            <a:r>
              <a:rPr lang="ru-RU" dirty="0"/>
              <a:t>состава разработчиков;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У</a:t>
            </a:r>
            <a:r>
              <a:rPr lang="ru-RU" dirty="0" smtClean="0"/>
              <a:t>становление </a:t>
            </a:r>
            <a:r>
              <a:rPr lang="ru-RU" dirty="0"/>
              <a:t>сроков разработки планового документа;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М</a:t>
            </a:r>
            <a:r>
              <a:rPr lang="ru-RU" dirty="0" smtClean="0"/>
              <a:t>етодическое </a:t>
            </a:r>
            <a:r>
              <a:rPr lang="ru-RU" dirty="0"/>
              <a:t>обеспечение;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А</a:t>
            </a:r>
            <a:r>
              <a:rPr lang="ru-RU" dirty="0" smtClean="0"/>
              <a:t>дминистративная </a:t>
            </a:r>
            <a:r>
              <a:rPr lang="ru-RU" dirty="0"/>
              <a:t>поддержка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Информационное обеспечение </a:t>
            </a:r>
            <a:r>
              <a:rPr lang="ru-RU" dirty="0" smtClean="0"/>
              <a:t>планирования</a:t>
            </a:r>
          </a:p>
          <a:p>
            <a:pPr marL="514350" indent="-514350">
              <a:buFont typeface="+mj-lt"/>
              <a:buAutoNum type="arabicParenR"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Менеджер, отвечающий за разработку плана, должен обеспечить </a:t>
            </a:r>
            <a:r>
              <a:rPr lang="ru-RU" i="1" dirty="0"/>
              <a:t>понимание задач и технологических процедур всеми лицами</a:t>
            </a:r>
            <a:r>
              <a:rPr lang="ru-RU" dirty="0"/>
              <a:t>, вовлечёнными в этот процесс. </a:t>
            </a:r>
            <a:endParaRPr lang="ru-RU" dirty="0" smtClean="0"/>
          </a:p>
          <a:p>
            <a:pPr marL="457200" lvl="1" indent="0">
              <a:buNone/>
            </a:pPr>
            <a:r>
              <a:rPr lang="ru-RU" dirty="0" smtClean="0"/>
              <a:t>Инструменты: инструктивные совещания, семинары, </a:t>
            </a:r>
            <a:r>
              <a:rPr lang="ru-RU" dirty="0"/>
              <a:t>ознакомление с опытом аналогичной работы других </a:t>
            </a:r>
            <a:r>
              <a:rPr lang="ru-RU" dirty="0" smtClean="0"/>
              <a:t>организаций…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При разработке </a:t>
            </a:r>
            <a:r>
              <a:rPr lang="ru-RU" dirty="0"/>
              <a:t>масштабного планового документа необходимо </a:t>
            </a:r>
            <a:r>
              <a:rPr lang="ru-RU" i="1" dirty="0" smtClean="0"/>
              <a:t>издание </a:t>
            </a:r>
            <a:r>
              <a:rPr lang="ru-RU" i="1" dirty="0"/>
              <a:t>приказа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В нём должен быть определён состав </a:t>
            </a:r>
            <a:r>
              <a:rPr lang="ru-RU" dirty="0" smtClean="0"/>
              <a:t>рабочей группы </a:t>
            </a:r>
            <a:r>
              <a:rPr lang="ru-RU" dirty="0"/>
              <a:t>по разработке плана и её </a:t>
            </a:r>
            <a:r>
              <a:rPr lang="ru-RU" dirty="0" smtClean="0"/>
              <a:t>руководитель, </a:t>
            </a:r>
            <a:r>
              <a:rPr lang="ru-RU" dirty="0"/>
              <a:t>обозначены меры информационного и методического обеспечения, указаны сроки разработки и дата представления проекта плана на утверждение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4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Этап прогностического анализа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950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000" dirty="0" smtClean="0"/>
              <a:t>Необходимо учесть при разработке прогностического анализа:</a:t>
            </a:r>
          </a:p>
          <a:p>
            <a:pPr lvl="1"/>
            <a:r>
              <a:rPr lang="ru-RU" sz="2600" dirty="0" smtClean="0"/>
              <a:t>иметь </a:t>
            </a:r>
            <a:r>
              <a:rPr lang="ru-RU" sz="2600" dirty="0"/>
              <a:t>чёткое представление о предназначении планового </a:t>
            </a:r>
            <a:r>
              <a:rPr lang="ru-RU" sz="2600" dirty="0" smtClean="0"/>
              <a:t>документа</a:t>
            </a:r>
            <a:r>
              <a:rPr lang="ru-RU" sz="2600" dirty="0"/>
              <a:t>;</a:t>
            </a:r>
            <a:endParaRPr lang="ru-RU" sz="2600" dirty="0" smtClean="0"/>
          </a:p>
          <a:p>
            <a:pPr lvl="1"/>
            <a:r>
              <a:rPr lang="ru-RU" sz="2600" dirty="0" smtClean="0"/>
              <a:t>объём </a:t>
            </a:r>
            <a:r>
              <a:rPr lang="ru-RU" sz="2600" dirty="0"/>
              <a:t>информации и типология анализа будут различаться </a:t>
            </a:r>
            <a:endParaRPr lang="ru-RU" sz="26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ru-RU" sz="2200" dirty="0" smtClean="0"/>
              <a:t>в </a:t>
            </a:r>
            <a:r>
              <a:rPr lang="ru-RU" sz="2200" dirty="0"/>
              <a:t>зависимости от характера планируемой деятельности (комплексный план развития </a:t>
            </a:r>
            <a:r>
              <a:rPr lang="ru-RU" sz="2200" dirty="0" smtClean="0"/>
              <a:t>или </a:t>
            </a:r>
            <a:r>
              <a:rPr lang="ru-RU" sz="2200" dirty="0"/>
              <a:t>годовой план деятельности образовательного учреждения, или план повышения квалификации </a:t>
            </a:r>
            <a:r>
              <a:rPr lang="ru-RU" sz="2200" dirty="0" smtClean="0"/>
              <a:t>педагогических работников </a:t>
            </a:r>
            <a:r>
              <a:rPr lang="ru-RU" sz="2200" dirty="0"/>
              <a:t>и т.д.), </a:t>
            </a:r>
            <a:endParaRPr lang="ru-RU" sz="22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ru-RU" sz="2200" dirty="0" smtClean="0"/>
              <a:t>уровня </a:t>
            </a:r>
            <a:r>
              <a:rPr lang="ru-RU" sz="2200" dirty="0"/>
              <a:t>принятия планового решения, </a:t>
            </a:r>
            <a:endParaRPr lang="ru-RU" sz="22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ru-RU" sz="2200" dirty="0" smtClean="0"/>
              <a:t>степени </a:t>
            </a:r>
            <a:r>
              <a:rPr lang="ru-RU" sz="2200" dirty="0"/>
              <a:t>директивности, сроков исполнения плана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65954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целеполагания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813" y="1514007"/>
            <a:ext cx="8230537" cy="4662956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/>
              <a:t>Целеполагание – центральный этап разработки планов</a:t>
            </a:r>
            <a:r>
              <a:rPr lang="ru-RU" i="1" dirty="0" smtClean="0"/>
              <a:t>.</a:t>
            </a:r>
          </a:p>
          <a:p>
            <a:r>
              <a:rPr lang="ru-RU" dirty="0" smtClean="0"/>
              <a:t>Целеполагание представляет </a:t>
            </a:r>
            <a:r>
              <a:rPr lang="ru-RU" dirty="0"/>
              <a:t>собой диалектический процесс единства общего (цели), частного (задач) и единичного (действий). Если это единство в процессе целеполагания нарушается (задачи не соответствуют плановой цели или действия не обеспечивают выполнения задач), то трудно рассчитывать, что первоначальная цель будет достигнута</a:t>
            </a:r>
            <a:r>
              <a:rPr lang="ru-RU" dirty="0" smtClean="0"/>
              <a:t>.</a:t>
            </a:r>
            <a:endParaRPr lang="ru-RU" i="1" dirty="0" smtClean="0"/>
          </a:p>
          <a:p>
            <a:r>
              <a:rPr lang="ru-RU" dirty="0"/>
              <a:t>Стадия </a:t>
            </a:r>
            <a:r>
              <a:rPr lang="ru-RU" dirty="0" smtClean="0"/>
              <a:t>целеполагания включает </a:t>
            </a:r>
            <a:r>
              <a:rPr lang="ru-RU" dirty="0"/>
              <a:t>три последовательные этапа </a:t>
            </a:r>
            <a:r>
              <a:rPr lang="ru-RU" dirty="0" smtClean="0"/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Определение </a:t>
            </a:r>
            <a:r>
              <a:rPr lang="ru-RU" dirty="0"/>
              <a:t>цели(ей) как начальный, отправной этап. </a:t>
            </a:r>
            <a:endParaRPr lang="ru-RU" dirty="0" smtClean="0"/>
          </a:p>
          <a:p>
            <a:pPr marL="914400" lvl="2" indent="0">
              <a:buNone/>
            </a:pPr>
            <a:r>
              <a:rPr lang="ru-RU" i="1" dirty="0" smtClean="0"/>
              <a:t>Цель </a:t>
            </a:r>
            <a:r>
              <a:rPr lang="ru-RU" i="1" dirty="0"/>
              <a:t>– это своеобразный указатель, ориентирующий, на каком направлении следует сконцентрировать усилия в указанный период времени.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Определение задач. Для </a:t>
            </a:r>
            <a:r>
              <a:rPr lang="ru-RU" dirty="0"/>
              <a:t>достижения поставленной цели необходимо решить ряд проблем, которые при разработке плана должны быть определены заранее и сформулированы в виде задач. 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Определение конкретных действий (работ, мероприятий). </a:t>
            </a:r>
          </a:p>
          <a:p>
            <a:pPr marL="0" indent="0">
              <a:buNone/>
            </a:pPr>
            <a:r>
              <a:rPr lang="ru-RU" dirty="0" smtClean="0"/>
              <a:t>По </a:t>
            </a:r>
            <a:r>
              <a:rPr lang="ru-RU" dirty="0"/>
              <a:t>мере продвижения происходит разукрупнение целевых установок в задачи и конкретные действия. Первоначальная плановая цель в конечном итоге конкретизируется в плановых действиях, совокупность которых представляет собой воплощение цели.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</a:t>
            </a:r>
            <a:r>
              <a:rPr lang="ru-RU" sz="3200" dirty="0" smtClean="0"/>
              <a:t>ланирование </a:t>
            </a:r>
            <a:r>
              <a:rPr lang="ru-RU" sz="3200" dirty="0"/>
              <a:t>ресурсного </a:t>
            </a:r>
            <a:r>
              <a:rPr lang="ru-RU" sz="3200" dirty="0" smtClean="0"/>
              <a:t>обеспечения, оформление плана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Определяются </a:t>
            </a:r>
            <a:r>
              <a:rPr lang="ru-RU" dirty="0"/>
              <a:t>финансовые, материальные и людские ресурсы, необходимые для осуществления плановых задач и действий. </a:t>
            </a:r>
            <a:endParaRPr lang="ru-RU" dirty="0" smtClean="0"/>
          </a:p>
          <a:p>
            <a:r>
              <a:rPr lang="ru-RU" dirty="0" smtClean="0"/>
              <a:t>Распределяются ресурсы </a:t>
            </a:r>
            <a:r>
              <a:rPr lang="ru-RU" dirty="0"/>
              <a:t>в соответствии с запланированными действиями (мероприятиями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Составлению </a:t>
            </a:r>
            <a:r>
              <a:rPr lang="ru-RU" dirty="0"/>
              <a:t>непосредственно планового документа, без которого невозможна организация эффективного исполнения плана.</a:t>
            </a:r>
          </a:p>
          <a:p>
            <a:r>
              <a:rPr lang="ru-RU" dirty="0" smtClean="0"/>
              <a:t>На заключительном </a:t>
            </a:r>
            <a:r>
              <a:rPr lang="ru-RU" dirty="0"/>
              <a:t>этапе данной стадии происходит согласование и утверждение плана, после чего он становится официальным документом, обязательным для исполнения</a:t>
            </a:r>
          </a:p>
        </p:txBody>
      </p:sp>
    </p:spTree>
    <p:extLst>
      <p:ext uri="{BB962C8B-B14F-4D97-AF65-F5344CB8AC3E}">
        <p14:creationId xmlns:p14="http://schemas.microsoft.com/office/powerpoint/2010/main" val="246389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Планирование кадрового ресурса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773" y="1825625"/>
            <a:ext cx="852980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Необходимо учитывать: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должные обязанности работников, при включении их в реализацию мероприятий плана;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нормы </a:t>
            </a:r>
            <a:r>
              <a:rPr lang="ru-RU" dirty="0"/>
              <a:t>расхода (затрат) времени на осуществление единицы </a:t>
            </a:r>
            <a:r>
              <a:rPr lang="ru-RU" dirty="0" smtClean="0"/>
              <a:t>работы;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наличие профессиональной компетентности работника, привлекаемого к реализации мероприятий плана.</a:t>
            </a:r>
          </a:p>
        </p:txBody>
      </p:sp>
    </p:spTree>
    <p:extLst>
      <p:ext uri="{BB962C8B-B14F-4D97-AF65-F5344CB8AC3E}">
        <p14:creationId xmlns:p14="http://schemas.microsoft.com/office/powerpoint/2010/main" val="17055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Виды планирования в практике работы образовательной организации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Стратегическое планирование (программа развития образовательной организации, проекты развития)</a:t>
            </a:r>
          </a:p>
          <a:p>
            <a:r>
              <a:rPr lang="ru-RU" dirty="0" smtClean="0"/>
              <a:t> Оперативное / тактическое планирование (</a:t>
            </a:r>
            <a:r>
              <a:rPr lang="ru-RU" dirty="0"/>
              <a:t>функционирование </a:t>
            </a:r>
            <a:r>
              <a:rPr lang="ru-RU" dirty="0" smtClean="0"/>
              <a:t>ОО, различные программы, проекты и планы, в том числе план работы ОО на год), месяц, неделю, планы подготовки и проведения отдельных мероприятий…)</a:t>
            </a:r>
          </a:p>
          <a:p>
            <a:r>
              <a:rPr lang="ru-RU" b="1" i="1" dirty="0" smtClean="0"/>
              <a:t>Основная образовательная программа ОО и/или дополнительная образовательная программа ОО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48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Стратегическое планирование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Стратегическое планирование, в отличие от оперативного</a:t>
            </a:r>
            <a:r>
              <a:rPr lang="ru-RU" dirty="0" smtClean="0"/>
              <a:t>, призвано </a:t>
            </a:r>
            <a:r>
              <a:rPr lang="ru-RU" dirty="0"/>
              <a:t>обеспечить выживание </a:t>
            </a:r>
            <a:r>
              <a:rPr lang="ru-RU" dirty="0" smtClean="0"/>
              <a:t>учреждения и </a:t>
            </a:r>
            <a:r>
              <a:rPr lang="ru-RU" dirty="0"/>
              <a:t>достижение его целей в долгосрочной перспективе</a:t>
            </a:r>
            <a:r>
              <a:rPr lang="ru-RU" dirty="0" smtClean="0"/>
              <a:t>.</a:t>
            </a:r>
          </a:p>
          <a:p>
            <a:pPr lvl="1"/>
            <a:r>
              <a:rPr lang="ru-RU" dirty="0"/>
              <a:t>Четкого общепринятого разграничения понятий </a:t>
            </a:r>
            <a:r>
              <a:rPr lang="ru-RU" i="1" dirty="0"/>
              <a:t>«долгосрочное </a:t>
            </a:r>
            <a:r>
              <a:rPr lang="ru-RU" i="1" dirty="0" smtClean="0"/>
              <a:t>планирование</a:t>
            </a:r>
            <a:r>
              <a:rPr lang="ru-RU" i="1" dirty="0"/>
              <a:t>» </a:t>
            </a:r>
            <a:r>
              <a:rPr lang="ru-RU" dirty="0"/>
              <a:t>и «</a:t>
            </a:r>
            <a:r>
              <a:rPr lang="ru-RU" i="1" dirty="0"/>
              <a:t>краткосрочное планирование» </a:t>
            </a:r>
            <a:r>
              <a:rPr lang="ru-RU" dirty="0"/>
              <a:t>не существует. Можно </a:t>
            </a:r>
            <a:r>
              <a:rPr lang="ru-RU" dirty="0" smtClean="0"/>
              <a:t>считать </a:t>
            </a:r>
            <a:r>
              <a:rPr lang="ru-RU" dirty="0"/>
              <a:t>планирование, направленное на осуществление изменений в </a:t>
            </a:r>
            <a:r>
              <a:rPr lang="ru-RU" dirty="0" smtClean="0"/>
              <a:t>ближайшее </a:t>
            </a:r>
            <a:r>
              <a:rPr lang="ru-RU" dirty="0"/>
              <a:t>пятилетие, долгосрочным. Это может быть программа развития </a:t>
            </a:r>
            <a:r>
              <a:rPr lang="ru-RU" dirty="0" smtClean="0"/>
              <a:t>учреждения</a:t>
            </a:r>
            <a:r>
              <a:rPr lang="ru-RU" dirty="0"/>
              <a:t>, рассчитанная на 3–5 лет</a:t>
            </a:r>
            <a:r>
              <a:rPr lang="ru-RU" dirty="0" smtClean="0"/>
              <a:t>.</a:t>
            </a:r>
          </a:p>
          <a:p>
            <a:r>
              <a:rPr lang="ru-RU" dirty="0"/>
              <a:t>Процесс разработки стратегического плана </a:t>
            </a:r>
            <a:r>
              <a:rPr lang="ru-RU" dirty="0" smtClean="0"/>
              <a:t>требует </a:t>
            </a:r>
            <a:r>
              <a:rPr lang="ru-RU" dirty="0"/>
              <a:t>участия всех «</a:t>
            </a:r>
            <a:r>
              <a:rPr lang="ru-RU" dirty="0" smtClean="0"/>
              <a:t>ключевых субъектов» образовательной организации. </a:t>
            </a:r>
          </a:p>
          <a:p>
            <a:r>
              <a:rPr lang="ru-RU" dirty="0" smtClean="0"/>
              <a:t>Процесс </a:t>
            </a:r>
            <a:r>
              <a:rPr lang="ru-RU" dirty="0"/>
              <a:t>разработки стратегического </a:t>
            </a:r>
            <a:r>
              <a:rPr lang="ru-RU" dirty="0" smtClean="0"/>
              <a:t>плана является </a:t>
            </a:r>
            <a:r>
              <a:rPr lang="ru-RU" dirty="0"/>
              <a:t>итеративным, то есть процессы согласования между </a:t>
            </a:r>
            <a:r>
              <a:rPr lang="ru-RU" dirty="0" smtClean="0"/>
              <a:t>различными </a:t>
            </a:r>
            <a:r>
              <a:rPr lang="ru-RU" dirty="0"/>
              <a:t>уровнями управления и между подразделениями выполняются </a:t>
            </a:r>
            <a:r>
              <a:rPr lang="ru-RU" dirty="0" smtClean="0"/>
              <a:t>последовательно </a:t>
            </a:r>
            <a:r>
              <a:rPr lang="ru-RU" dirty="0"/>
              <a:t>друг за другом. При этом результаты, полученные </a:t>
            </a:r>
            <a:r>
              <a:rPr lang="ru-RU" dirty="0" smtClean="0"/>
              <a:t>на предыдущем </a:t>
            </a:r>
            <a:r>
              <a:rPr lang="ru-RU" dirty="0"/>
              <a:t>этапе, могут уточняться (или даже пересматриваться) </a:t>
            </a:r>
            <a:r>
              <a:rPr lang="ru-RU" dirty="0" smtClean="0"/>
              <a:t>с учетом </a:t>
            </a:r>
            <a:r>
              <a:rPr lang="ru-RU" dirty="0"/>
              <a:t>результатов последующего этапа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 smtClean="0"/>
              <a:t>Подробнее о стратегическом планировании в курсе «Стратегический менеджмент»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81514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Оперативное планирование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Garamond" panose="02020404030301010803" pitchFamily="18" charset="0"/>
              <a:buChar char="‼"/>
            </a:pPr>
            <a:r>
              <a:rPr lang="ru-RU" dirty="0" smtClean="0"/>
              <a:t>Оперативное планирование должно быть согласовано со стратегическим, соблюдаться </a:t>
            </a:r>
            <a:r>
              <a:rPr lang="ru-RU" dirty="0"/>
              <a:t>тесная взаимосвязь текущего и стратегического </a:t>
            </a:r>
            <a:r>
              <a:rPr lang="ru-RU" dirty="0" smtClean="0"/>
              <a:t>планирования.</a:t>
            </a:r>
          </a:p>
          <a:p>
            <a:r>
              <a:rPr lang="ru-RU" dirty="0"/>
              <a:t>Цель оперативного планирования — поиск </a:t>
            </a:r>
            <a:r>
              <a:rPr lang="ru-RU" dirty="0" smtClean="0"/>
              <a:t>наилучших способов </a:t>
            </a:r>
            <a:r>
              <a:rPr lang="ru-RU" dirty="0"/>
              <a:t>достижения конкретных целей </a:t>
            </a:r>
            <a:r>
              <a:rPr lang="ru-RU" dirty="0" smtClean="0"/>
              <a:t>при  существующих </a:t>
            </a:r>
            <a:r>
              <a:rPr lang="ru-RU" dirty="0"/>
              <a:t>ресурсах и </a:t>
            </a:r>
            <a:r>
              <a:rPr lang="ru-RU" dirty="0" smtClean="0"/>
              <a:t>времени.</a:t>
            </a:r>
          </a:p>
          <a:p>
            <a:r>
              <a:rPr lang="ru-RU" dirty="0" smtClean="0"/>
              <a:t>Оперативное </a:t>
            </a:r>
            <a:r>
              <a:rPr lang="ru-RU" dirty="0"/>
              <a:t>планирование конкретизирует кто</a:t>
            </a:r>
            <a:r>
              <a:rPr lang="ru-RU" dirty="0" smtClean="0"/>
              <a:t>, что</a:t>
            </a:r>
            <a:r>
              <a:rPr lang="ru-RU" dirty="0"/>
              <a:t>, как, когда и где должен сделать в </a:t>
            </a:r>
            <a:r>
              <a:rPr lang="ru-RU" dirty="0" smtClean="0"/>
              <a:t>ближайший месяц</a:t>
            </a:r>
            <a:r>
              <a:rPr lang="ru-RU" dirty="0"/>
              <a:t>, </a:t>
            </a:r>
            <a:r>
              <a:rPr lang="ru-RU" dirty="0" smtClean="0"/>
              <a:t>квартал </a:t>
            </a:r>
            <a:r>
              <a:rPr lang="ru-RU" dirty="0"/>
              <a:t>или год и включает в себя </a:t>
            </a:r>
            <a:r>
              <a:rPr lang="ru-RU" dirty="0" smtClean="0"/>
              <a:t>количественные нормы</a:t>
            </a:r>
            <a:r>
              <a:rPr lang="ru-RU" dirty="0"/>
              <a:t>, позволяющие контролировать </a:t>
            </a:r>
            <a:r>
              <a:rPr lang="ru-RU" dirty="0" smtClean="0"/>
              <a:t>выполнение плана.</a:t>
            </a:r>
          </a:p>
          <a:p>
            <a:r>
              <a:rPr lang="ru-RU" dirty="0" smtClean="0"/>
              <a:t>В образовательной организации должна быть создана </a:t>
            </a:r>
            <a:r>
              <a:rPr lang="ru-RU" b="1" dirty="0" smtClean="0"/>
              <a:t>система оперативного планирования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8514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оперативного планирования (СОП)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7354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i="1" u="sng" dirty="0"/>
              <a:t>СОП должна предусматривать: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Garamond" panose="02020404030301010803" pitchFamily="18" charset="0"/>
              <a:buChar char="―"/>
            </a:pPr>
            <a:r>
              <a:rPr lang="ru-RU" sz="1600" dirty="0" smtClean="0"/>
              <a:t>участие </a:t>
            </a:r>
            <a:r>
              <a:rPr lang="ru-RU" sz="1600" dirty="0"/>
              <a:t>каждого работника в процессе планирования;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Garamond" panose="02020404030301010803" pitchFamily="18" charset="0"/>
              <a:buChar char="―"/>
            </a:pPr>
            <a:r>
              <a:rPr lang="ru-RU" sz="1600" dirty="0" smtClean="0"/>
              <a:t>упрощение </a:t>
            </a:r>
            <a:r>
              <a:rPr lang="ru-RU" sz="1600" dirty="0"/>
              <a:t>процедуры контроля качества проведения мероприятия;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Garamond" panose="02020404030301010803" pitchFamily="18" charset="0"/>
              <a:buChar char="―"/>
            </a:pPr>
            <a:r>
              <a:rPr lang="ru-RU" sz="1600" dirty="0" smtClean="0"/>
              <a:t>исключение </a:t>
            </a:r>
            <a:r>
              <a:rPr lang="ru-RU" sz="1600" dirty="0"/>
              <a:t>дублирования мероприятия подразделениями;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Garamond" panose="02020404030301010803" pitchFamily="18" charset="0"/>
              <a:buChar char="―"/>
            </a:pPr>
            <a:r>
              <a:rPr lang="ru-RU" sz="1600" dirty="0" smtClean="0"/>
              <a:t>переход </a:t>
            </a:r>
            <a:r>
              <a:rPr lang="ru-RU" sz="1600" dirty="0"/>
              <a:t>всего коллектива образовательного учреждения на </a:t>
            </a:r>
            <a:r>
              <a:rPr lang="ru-RU" sz="1600" dirty="0" smtClean="0"/>
              <a:t>самоконтроль</a:t>
            </a:r>
            <a:r>
              <a:rPr lang="ru-RU" sz="16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i="1" u="sng" dirty="0"/>
              <a:t>СОП представляет собой: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Garamond" panose="02020404030301010803" pitchFamily="18" charset="0"/>
              <a:buChar char="―"/>
            </a:pPr>
            <a:r>
              <a:rPr lang="ru-RU" sz="1600" dirty="0"/>
              <a:t>комплекс взаимосвязанных больших и малых проектов;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Garamond" panose="02020404030301010803" pitchFamily="18" charset="0"/>
              <a:buChar char="―"/>
            </a:pPr>
            <a:r>
              <a:rPr lang="ru-RU" sz="1600" dirty="0"/>
              <a:t>четко сформулированные задачи как на отдельные отрезки времени, так и на весь учебный год;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Garamond" panose="02020404030301010803" pitchFamily="18" charset="0"/>
              <a:buChar char="―"/>
            </a:pPr>
            <a:r>
              <a:rPr lang="ru-RU" sz="1600" dirty="0"/>
              <a:t>цепь, все звенья которой дополняют друг друга.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400" b="1" i="1" u="sng" dirty="0"/>
              <a:t>СОП функционирует при следующих условиях:</a:t>
            </a:r>
          </a:p>
          <a:p>
            <a:pPr>
              <a:buFont typeface="Garamond" panose="02020404030301010803" pitchFamily="18" charset="0"/>
              <a:buChar char="―"/>
            </a:pPr>
            <a:r>
              <a:rPr lang="ru-RU" sz="2900" dirty="0"/>
              <a:t>систематический мониторинг;</a:t>
            </a:r>
          </a:p>
          <a:p>
            <a:pPr>
              <a:buFont typeface="Garamond" panose="02020404030301010803" pitchFamily="18" charset="0"/>
              <a:buChar char="―"/>
            </a:pPr>
            <a:r>
              <a:rPr lang="ru-RU" sz="2900" dirty="0"/>
              <a:t>четкость и единообразие в ведении документации;</a:t>
            </a:r>
          </a:p>
          <a:p>
            <a:pPr>
              <a:buFont typeface="Garamond" panose="02020404030301010803" pitchFamily="18" charset="0"/>
              <a:buChar char="―"/>
            </a:pPr>
            <a:r>
              <a:rPr lang="ru-RU" sz="2900" dirty="0"/>
              <a:t>строгая разработанность плана и программы развития образовательного учреждения.</a:t>
            </a:r>
          </a:p>
          <a:p>
            <a:r>
              <a:rPr lang="ru-RU" sz="3400" b="1" i="1" u="sng" dirty="0"/>
              <a:t>При разработке СОП необходимо избегать:</a:t>
            </a:r>
          </a:p>
          <a:p>
            <a:pPr>
              <a:buFont typeface="Garamond" panose="02020404030301010803" pitchFamily="18" charset="0"/>
              <a:buChar char="―"/>
            </a:pPr>
            <a:r>
              <a:rPr lang="ru-RU" sz="2900" dirty="0"/>
              <a:t>неконкретности в формулировке задач;</a:t>
            </a:r>
          </a:p>
          <a:p>
            <a:pPr>
              <a:buFont typeface="Garamond" panose="02020404030301010803" pitchFamily="18" charset="0"/>
              <a:buChar char="―"/>
            </a:pPr>
            <a:r>
              <a:rPr lang="ru-RU" sz="2900" dirty="0"/>
              <a:t>нереальности поставленных целей и задач;</a:t>
            </a:r>
          </a:p>
          <a:p>
            <a:pPr>
              <a:buFont typeface="Garamond" panose="02020404030301010803" pitchFamily="18" charset="0"/>
              <a:buChar char="―"/>
            </a:pPr>
            <a:r>
              <a:rPr lang="ru-RU" sz="2900" dirty="0"/>
              <a:t>необязательности исполнения;</a:t>
            </a:r>
          </a:p>
          <a:p>
            <a:pPr>
              <a:buFont typeface="Garamond" panose="02020404030301010803" pitchFamily="18" charset="0"/>
              <a:buChar char="―"/>
            </a:pPr>
            <a:r>
              <a:rPr lang="ru-RU" sz="2900" dirty="0"/>
              <a:t>повторения из года в год целей и мероприятий;</a:t>
            </a:r>
          </a:p>
          <a:p>
            <a:pPr>
              <a:buFont typeface="Garamond" panose="02020404030301010803" pitchFamily="18" charset="0"/>
              <a:buChar char="―"/>
            </a:pPr>
            <a:r>
              <a:rPr lang="ru-RU" sz="2900" dirty="0"/>
              <a:t>поголовного анализа всех событий без вычленения приоритетных задач;</a:t>
            </a:r>
          </a:p>
          <a:p>
            <a:pPr>
              <a:buFont typeface="Garamond" panose="02020404030301010803" pitchFamily="18" charset="0"/>
              <a:buChar char="―"/>
            </a:pPr>
            <a:r>
              <a:rPr lang="ru-RU" sz="2900" dirty="0"/>
              <a:t>фиксирующего характера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212780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Управленческий цикл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3236" y="1583393"/>
            <a:ext cx="7886700" cy="4602996"/>
          </a:xfrm>
        </p:spPr>
        <p:txBody>
          <a:bodyPr>
            <a:normAutofit/>
          </a:bodyPr>
          <a:lstStyle/>
          <a:p>
            <a:r>
              <a:rPr lang="ru-RU" i="1" dirty="0"/>
              <a:t>Процесс управления </a:t>
            </a:r>
            <a:r>
              <a:rPr lang="ru-RU" dirty="0"/>
              <a:t>имеет циклический характер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400" dirty="0" smtClean="0"/>
              <a:t>В основе решения задач, стоящих перед ОО лежит определенный управленческий цикл: </a:t>
            </a:r>
          </a:p>
          <a:p>
            <a:pPr marL="0" indent="0">
              <a:buNone/>
            </a:pPr>
            <a:r>
              <a:rPr lang="ru-RU" sz="2400" dirty="0" smtClean="0"/>
              <a:t>Управленческий </a:t>
            </a:r>
            <a:r>
              <a:rPr lang="ru-RU" sz="2400" dirty="0"/>
              <a:t>цикл – это замкнутая последовательность основных видов </a:t>
            </a:r>
            <a:r>
              <a:rPr lang="ru-RU" sz="2400" dirty="0" smtClean="0"/>
              <a:t>управленческой деятельности (функций):</a:t>
            </a:r>
          </a:p>
          <a:p>
            <a:pPr lvl="1"/>
            <a:r>
              <a:rPr lang="ru-RU" dirty="0" smtClean="0"/>
              <a:t>информационно-аналитическая, </a:t>
            </a:r>
          </a:p>
          <a:p>
            <a:pPr lvl="1"/>
            <a:r>
              <a:rPr lang="ru-RU" dirty="0" smtClean="0"/>
              <a:t>принятия </a:t>
            </a:r>
            <a:r>
              <a:rPr lang="ru-RU" dirty="0"/>
              <a:t>управленческого решения, </a:t>
            </a:r>
            <a:endParaRPr lang="ru-RU" dirty="0" smtClean="0"/>
          </a:p>
          <a:p>
            <a:pPr lvl="1"/>
            <a:r>
              <a:rPr lang="ru-RU" dirty="0" smtClean="0"/>
              <a:t>целеполагания</a:t>
            </a:r>
            <a:r>
              <a:rPr lang="ru-RU" dirty="0"/>
              <a:t>, </a:t>
            </a:r>
            <a:r>
              <a:rPr lang="ru-RU" dirty="0" smtClean="0"/>
              <a:t>планирования </a:t>
            </a:r>
            <a:r>
              <a:rPr lang="ru-RU" dirty="0"/>
              <a:t>работы и прогнозирования результатов, </a:t>
            </a:r>
            <a:endParaRPr lang="ru-RU" dirty="0" smtClean="0"/>
          </a:p>
          <a:p>
            <a:pPr lvl="1"/>
            <a:r>
              <a:rPr lang="ru-RU" dirty="0" smtClean="0"/>
              <a:t>организации исполнения и контроля.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29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Процедура разработки оперативного плана на год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600369" y="1583703"/>
            <a:ext cx="3886200" cy="4678101"/>
          </a:xfrm>
        </p:spPr>
        <p:txBody>
          <a:bodyPr>
            <a:normAutofit fontScale="25000" lnSpcReduction="20000"/>
          </a:bodyPr>
          <a:lstStyle/>
          <a:p>
            <a:pPr marL="179388" indent="-179388">
              <a:buFont typeface="+mj-lt"/>
              <a:buAutoNum type="arabicParenR"/>
            </a:pPr>
            <a:r>
              <a:rPr lang="ru-RU" sz="4800" dirty="0" smtClean="0"/>
              <a:t>Составляется </a:t>
            </a:r>
            <a:r>
              <a:rPr lang="ru-RU" sz="4800" dirty="0"/>
              <a:t>перечень инвариантных мероприятий на основе нормативно-документальной базы и стратегического плана развития образовательного учреждения.</a:t>
            </a:r>
          </a:p>
          <a:p>
            <a:pPr marL="179388" indent="-179388">
              <a:buFont typeface="+mj-lt"/>
              <a:buAutoNum type="arabicParenR"/>
            </a:pPr>
            <a:r>
              <a:rPr lang="ru-RU" sz="4800" dirty="0" smtClean="0"/>
              <a:t>Каждый </a:t>
            </a:r>
            <a:r>
              <a:rPr lang="ru-RU" sz="4800" dirty="0"/>
              <a:t>руководитель подразделения и координатор направления деятельности разрабатывает свою функциональную часть, дополнительно включаются календарные праздники и традиционные календарные дни. Таким образом все уровни записывают в </a:t>
            </a:r>
            <a:r>
              <a:rPr lang="ru-RU" sz="4800" dirty="0" smtClean="0"/>
              <a:t>общий сетевой </a:t>
            </a:r>
            <a:r>
              <a:rPr lang="ru-RU" sz="4800" dirty="0"/>
              <a:t>график свою инвариантную часть.</a:t>
            </a:r>
          </a:p>
          <a:p>
            <a:pPr marL="179388" indent="-179388">
              <a:buFont typeface="+mj-lt"/>
              <a:buAutoNum type="arabicParenR"/>
            </a:pPr>
            <a:r>
              <a:rPr lang="ru-RU" sz="4800" dirty="0" smtClean="0"/>
              <a:t>В </a:t>
            </a:r>
            <a:r>
              <a:rPr lang="ru-RU" sz="4800" dirty="0"/>
              <a:t>сетку мероприятий заносится вариативная часть. Она включает компоненты программы развития образовательного учреждения, планируемые на текущий год; компоненты региональных планов развития; при необходимости — отраслевых и федеральных планов.</a:t>
            </a:r>
          </a:p>
          <a:p>
            <a:pPr marL="179388" indent="-179388">
              <a:buFont typeface="+mj-lt"/>
              <a:buAutoNum type="arabicParenR"/>
            </a:pPr>
            <a:r>
              <a:rPr lang="ru-RU" sz="4800" dirty="0"/>
              <a:t>На этом этапе оценивается примерная трудоемкость планируемых мероприятий, выбираются выполнимые с точки зрения ресурсов.</a:t>
            </a:r>
          </a:p>
          <a:p>
            <a:pPr marL="179388" indent="-179388">
              <a:buFont typeface="+mj-lt"/>
              <a:buAutoNum type="arabicParenR"/>
            </a:pPr>
            <a:r>
              <a:rPr lang="ru-RU" sz="4800" dirty="0" smtClean="0"/>
              <a:t>Обсуждается </a:t>
            </a:r>
            <a:r>
              <a:rPr lang="ru-RU" sz="4800" dirty="0"/>
              <a:t>регламент работы образовательного учреждения в течение года (совещания, советы, педсоветы и т.д.) и также заносится в сетку.</a:t>
            </a:r>
          </a:p>
          <a:p>
            <a:pPr marL="179388" indent="-179388">
              <a:buFont typeface="+mj-lt"/>
              <a:buAutoNum type="arabicParenR"/>
            </a:pPr>
            <a:r>
              <a:rPr lang="ru-RU" sz="4800" dirty="0" smtClean="0"/>
              <a:t>Изучаются </a:t>
            </a:r>
            <a:r>
              <a:rPr lang="ru-RU" sz="4800" dirty="0"/>
              <a:t>отчеты структурных подразделений </a:t>
            </a:r>
            <a:r>
              <a:rPr lang="ru-RU" sz="4800" dirty="0" smtClean="0"/>
              <a:t>(руководители МО, </a:t>
            </a:r>
            <a:r>
              <a:rPr lang="ru-RU" sz="4800" dirty="0"/>
              <a:t>предметные кабинеты, библиотека и т.д.), оцениваются положительные и отрицательные моменты их деятельности.</a:t>
            </a:r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29150" y="1583703"/>
            <a:ext cx="3886200" cy="45932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4800" dirty="0" smtClean="0"/>
              <a:t>7)</a:t>
            </a:r>
            <a:r>
              <a:rPr lang="ru-RU" dirty="0" smtClean="0"/>
              <a:t> </a:t>
            </a:r>
            <a:r>
              <a:rPr lang="ru-RU" sz="4800" dirty="0" smtClean="0"/>
              <a:t>Выделяются </a:t>
            </a:r>
            <a:r>
              <a:rPr lang="ru-RU" sz="4800" dirty="0"/>
              <a:t>наиболее важные проблемы, которые ранжируются с точки зрения качества образования, по трудоемкости решений и </a:t>
            </a:r>
            <a:r>
              <a:rPr lang="ru-RU" sz="4800" dirty="0" smtClean="0"/>
              <a:t>т.д.</a:t>
            </a:r>
          </a:p>
          <a:p>
            <a:pPr marL="0" indent="0">
              <a:buNone/>
            </a:pPr>
            <a:r>
              <a:rPr lang="ru-RU" sz="4800" dirty="0" smtClean="0"/>
              <a:t>8) Предусматривается «непредвиденная</a:t>
            </a:r>
            <a:r>
              <a:rPr lang="ru-RU" sz="4800" dirty="0"/>
              <a:t>» или «спонтанная» часть, которая может составлять до 20–30% незапланированной работы. Сюда можно отнести: подготовку </a:t>
            </a:r>
            <a:r>
              <a:rPr lang="ru-RU" sz="4800" dirty="0" smtClean="0"/>
              <a:t>информации </a:t>
            </a:r>
            <a:r>
              <a:rPr lang="ru-RU" sz="4800" dirty="0"/>
              <a:t>по запросам органов управления образованием, оформление отчетов и других документов к незапланированным конференциям, семинарам, выставкам, включение в незапланированные проекты, командировки сотрудников и т.д.</a:t>
            </a:r>
          </a:p>
          <a:p>
            <a:pPr marL="0" indent="0">
              <a:buNone/>
            </a:pPr>
            <a:r>
              <a:rPr lang="ru-RU" sz="4800" dirty="0" smtClean="0"/>
              <a:t>9) Оцениваются </a:t>
            </a:r>
            <a:r>
              <a:rPr lang="ru-RU" sz="4800" dirty="0"/>
              <a:t>трудоемкость всех запланированных к этому моменту мероприятий, необходимые финансовые затраты для их выполнения. </a:t>
            </a:r>
          </a:p>
          <a:p>
            <a:pPr marL="0" indent="0">
              <a:buNone/>
            </a:pPr>
            <a:r>
              <a:rPr lang="ru-RU" sz="4800" dirty="0" smtClean="0"/>
              <a:t>10) Завершение </a:t>
            </a:r>
            <a:r>
              <a:rPr lang="ru-RU" sz="4800" dirty="0"/>
              <a:t>сбора информации к оперативному плану.</a:t>
            </a:r>
          </a:p>
          <a:p>
            <a:pPr marL="0" indent="0">
              <a:buNone/>
            </a:pPr>
            <a:r>
              <a:rPr lang="ru-RU" sz="4800" dirty="0" smtClean="0"/>
              <a:t>11) Направление </a:t>
            </a:r>
            <a:r>
              <a:rPr lang="ru-RU" sz="4800" dirty="0"/>
              <a:t>оперативного плана в структурные подразделения для внесения своих предложений.</a:t>
            </a:r>
          </a:p>
          <a:p>
            <a:pPr marL="0" indent="0">
              <a:buNone/>
            </a:pPr>
            <a:r>
              <a:rPr lang="ru-RU" sz="4800" dirty="0" smtClean="0"/>
              <a:t>12) Обсуждение </a:t>
            </a:r>
            <a:r>
              <a:rPr lang="ru-RU" sz="4800" dirty="0"/>
              <a:t>и внесение в план необходимых </a:t>
            </a:r>
            <a:r>
              <a:rPr lang="ru-RU" sz="4800" dirty="0" smtClean="0"/>
              <a:t>изменений, согласование плана на педагогическом совете, Совете образовательного учреждения, в с органами государственно-общественного управления, ученическим самоуправлением (в части касающихся обучающихся)</a:t>
            </a:r>
          </a:p>
          <a:p>
            <a:pPr marL="0" indent="0">
              <a:buNone/>
            </a:pPr>
            <a:r>
              <a:rPr lang="ru-RU" sz="4800" dirty="0" smtClean="0"/>
              <a:t>13) Планы </a:t>
            </a:r>
            <a:r>
              <a:rPr lang="ru-RU" sz="4800" dirty="0"/>
              <a:t>отдаются в печать, размножаются и передаются в структурные подразделения для исполнения.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645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dirty="0"/>
              <a:t>Процедура разработки оперативного плана на </a:t>
            </a:r>
            <a:r>
              <a:rPr lang="ru-RU" sz="2700" dirty="0" smtClean="0"/>
              <a:t>месяц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Каждое </a:t>
            </a:r>
            <a:r>
              <a:rPr lang="ru-RU" dirty="0"/>
              <a:t>структурное подразделение выписывает из общего плана все</a:t>
            </a:r>
            <a:r>
              <a:rPr lang="ru-RU" dirty="0" smtClean="0"/>
              <a:t>, что </a:t>
            </a:r>
            <a:r>
              <a:rPr lang="ru-RU" dirty="0"/>
              <a:t>касается непосредственно его на данный месяц, и </a:t>
            </a:r>
            <a:r>
              <a:rPr lang="ru-RU" dirty="0" smtClean="0"/>
              <a:t>составляет собственный </a:t>
            </a:r>
            <a:r>
              <a:rPr lang="ru-RU" dirty="0"/>
              <a:t>оперативный план.</a:t>
            </a:r>
          </a:p>
          <a:p>
            <a:pPr marL="0" indent="0">
              <a:buNone/>
            </a:pPr>
            <a:r>
              <a:rPr lang="ru-RU" dirty="0"/>
              <a:t>2. Планы структурных подразделений собираются руководством </a:t>
            </a:r>
            <a:r>
              <a:rPr lang="ru-RU" dirty="0" smtClean="0"/>
              <a:t>образовательного </a:t>
            </a:r>
            <a:r>
              <a:rPr lang="ru-RU" dirty="0"/>
              <a:t>учреждения, которое составляет общий </a:t>
            </a:r>
            <a:r>
              <a:rPr lang="ru-RU" dirty="0" smtClean="0"/>
              <a:t>оперативный план </a:t>
            </a:r>
            <a:r>
              <a:rPr lang="ru-RU" dirty="0"/>
              <a:t>на месяц.</a:t>
            </a:r>
          </a:p>
          <a:p>
            <a:pPr marL="0" indent="0">
              <a:buNone/>
            </a:pPr>
            <a:r>
              <a:rPr lang="ru-RU" dirty="0"/>
              <a:t>3. В конце каждого месяца подводятся итоги и разрабатывается </a:t>
            </a:r>
            <a:r>
              <a:rPr lang="ru-RU" dirty="0" smtClean="0"/>
              <a:t>план на </a:t>
            </a:r>
            <a:r>
              <a:rPr lang="ru-RU" dirty="0"/>
              <a:t>следующий месяц.</a:t>
            </a:r>
          </a:p>
        </p:txBody>
      </p:sp>
    </p:spTree>
    <p:extLst>
      <p:ext uri="{BB962C8B-B14F-4D97-AF65-F5344CB8AC3E}">
        <p14:creationId xmlns:p14="http://schemas.microsoft.com/office/powerpoint/2010/main" val="19649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Идея опережающего управления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Работа </a:t>
            </a:r>
            <a:r>
              <a:rPr lang="ru-RU" dirty="0"/>
              <a:t>образовательного учреждения разбивается на различные направления деятельности, например — учебно-воспитательная, инструктивно-методическая, учебно-производственная, хозяйственная, обеспечение безопасности и т.д.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каждому направлению планируются мероприятия в зависимости от времени проведения, предварительно согласовав их с непосредственными исполнителями. На основании данных составляются ленточные </a:t>
            </a:r>
            <a:r>
              <a:rPr lang="ru-RU" b="1" i="1" dirty="0"/>
              <a:t>диаграммы </a:t>
            </a:r>
            <a:r>
              <a:rPr lang="ru-RU" b="1" i="1" dirty="0" err="1"/>
              <a:t>Гантта</a:t>
            </a:r>
            <a:r>
              <a:rPr lang="ru-RU" b="1" i="1" dirty="0"/>
              <a:t> </a:t>
            </a:r>
            <a:endParaRPr lang="ru-RU" b="1" i="1" dirty="0" smtClean="0"/>
          </a:p>
          <a:p>
            <a:r>
              <a:rPr lang="ru-RU" dirty="0" smtClean="0"/>
              <a:t>На основе диаграммы строится  </a:t>
            </a:r>
            <a:r>
              <a:rPr lang="ru-RU" dirty="0"/>
              <a:t>график распределения интенсивности загрузки </a:t>
            </a:r>
            <a:r>
              <a:rPr lang="ru-RU" dirty="0" smtClean="0"/>
              <a:t>структурных </a:t>
            </a:r>
            <a:r>
              <a:rPr lang="ru-RU" dirty="0"/>
              <a:t>подразделений образовательного </a:t>
            </a:r>
            <a:r>
              <a:rPr lang="ru-RU" dirty="0" smtClean="0"/>
              <a:t>учреждения</a:t>
            </a:r>
          </a:p>
          <a:p>
            <a:r>
              <a:rPr lang="ru-RU" dirty="0"/>
              <a:t>График наглядно демонстрирует, в каком из промежутков </a:t>
            </a:r>
            <a:r>
              <a:rPr lang="ru-RU" dirty="0" smtClean="0"/>
              <a:t>времени нагрузка </a:t>
            </a:r>
            <a:r>
              <a:rPr lang="ru-RU" dirty="0"/>
              <a:t>максимальная, а в каком минимальная</a:t>
            </a:r>
          </a:p>
        </p:txBody>
      </p:sp>
    </p:spTree>
    <p:extLst>
      <p:ext uri="{BB962C8B-B14F-4D97-AF65-F5344CB8AC3E}">
        <p14:creationId xmlns:p14="http://schemas.microsoft.com/office/powerpoint/2010/main" val="132192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Взаимодействие основных </a:t>
            </a:r>
            <a:r>
              <a:rPr lang="ru-RU" dirty="0" smtClean="0"/>
              <a:t>функций менеджмента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5613"/>
          <a:stretch/>
        </p:blipFill>
        <p:spPr>
          <a:xfrm>
            <a:off x="351966" y="1648918"/>
            <a:ext cx="8522613" cy="490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10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Двойной подход в определении состава функций управления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75175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П.И. Третьяковым определен состав функций управления педагогическими системами с позиции двойного </a:t>
            </a:r>
            <a:r>
              <a:rPr lang="ru-RU" dirty="0" smtClean="0"/>
              <a:t>подхода, </a:t>
            </a:r>
            <a:r>
              <a:rPr lang="ru-RU" dirty="0"/>
              <a:t>установлена их взаимосвязь и последовательность, поэтапная смена друг друга, которая и образует единый управленческий цикл. </a:t>
            </a:r>
            <a:endParaRPr lang="ru-RU" dirty="0" smtClean="0"/>
          </a:p>
          <a:p>
            <a:r>
              <a:rPr lang="ru-RU" dirty="0" smtClean="0"/>
              <a:t>Двойной </a:t>
            </a:r>
            <a:r>
              <a:rPr lang="ru-RU" dirty="0"/>
              <a:t>подход предполагает взаимосвязь различных функций деятельности руководителя. </a:t>
            </a:r>
            <a:endParaRPr lang="ru-RU" dirty="0" smtClean="0"/>
          </a:p>
          <a:p>
            <a:pPr marL="0" indent="0" algn="just">
              <a:buNone/>
            </a:pPr>
            <a:endParaRPr lang="ru-RU" i="1" dirty="0" smtClean="0"/>
          </a:p>
          <a:p>
            <a:pPr marL="0" indent="0" algn="just">
              <a:buNone/>
            </a:pPr>
            <a:r>
              <a:rPr lang="ru-RU" i="1" dirty="0" smtClean="0"/>
              <a:t>Например</a:t>
            </a:r>
            <a:r>
              <a:rPr lang="ru-RU" i="1" dirty="0"/>
              <a:t>, </a:t>
            </a:r>
            <a:r>
              <a:rPr lang="ru-RU" i="1" dirty="0" smtClean="0"/>
              <a:t>руководитель не </a:t>
            </a:r>
            <a:r>
              <a:rPr lang="ru-RU" i="1" dirty="0"/>
              <a:t>только планирует работу учреждения, но и прогнозирует возможный результат (планово-прогностическая функция); не только собирает и систематизирует информацию, но и анализирует ее (информационно-аналитическая функция); цели обязательно диктуются мотивом деятельности (мотивационно-целевая функция) и т.д.</a:t>
            </a:r>
          </a:p>
        </p:txBody>
      </p:sp>
    </p:spTree>
    <p:extLst>
      <p:ext uri="{BB962C8B-B14F-4D97-AF65-F5344CB8AC3E}">
        <p14:creationId xmlns:p14="http://schemas.microsoft.com/office/powerpoint/2010/main" val="256219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100" dirty="0" smtClean="0"/>
              <a:t>Взаимосвязь </a:t>
            </a:r>
            <a:r>
              <a:rPr lang="ru-RU" sz="3100" dirty="0" err="1" smtClean="0"/>
              <a:t>управленеских</a:t>
            </a:r>
            <a:r>
              <a:rPr lang="ru-RU" sz="3100" dirty="0" smtClean="0"/>
              <a:t> функций</a:t>
            </a:r>
            <a:r>
              <a:rPr lang="ru-RU" b="1" i="1" dirty="0"/>
              <a:t/>
            </a:r>
            <a:br>
              <a:rPr lang="ru-RU" b="1" i="1" dirty="0"/>
            </a:br>
            <a:endParaRPr lang="ru-RU" sz="2400" dirty="0"/>
          </a:p>
        </p:txBody>
      </p:sp>
      <p:pic>
        <p:nvPicPr>
          <p:cNvPr id="1026" name="Picture 2" descr="Ð¡ÑÐµÐ¼Ð°. ÐÐ·Ð°Ð¸Ð¼Ð¾ÑÐ²ÑÐ·Ñ ÑÑÐ½ÐºÑÐ¸Ð¹ ÑÐ¿ÑÐ°Ð²Ð»ÐµÐ½Ð¸Ñ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069" y="1499017"/>
            <a:ext cx="3683344" cy="347395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24035" y="1499017"/>
            <a:ext cx="4766872" cy="4351338"/>
          </a:xfrm>
        </p:spPr>
        <p:txBody>
          <a:bodyPr>
            <a:noAutofit/>
          </a:bodyPr>
          <a:lstStyle/>
          <a:p>
            <a:r>
              <a:rPr lang="ru-RU" sz="1600" dirty="0"/>
              <a:t>Среди </a:t>
            </a:r>
            <a:r>
              <a:rPr lang="ru-RU" sz="1600" dirty="0" smtClean="0"/>
              <a:t>управленческих функций как </a:t>
            </a:r>
            <a:r>
              <a:rPr lang="ru-RU" sz="1600" dirty="0"/>
              <a:t>видов деятельности системообразующим фактором является цель. </a:t>
            </a:r>
            <a:endParaRPr lang="ru-RU" sz="1600" dirty="0" smtClean="0"/>
          </a:p>
          <a:p>
            <a:r>
              <a:rPr lang="ru-RU" sz="1600" dirty="0" smtClean="0"/>
              <a:t>Под </a:t>
            </a:r>
            <a:r>
              <a:rPr lang="ru-RU" sz="1600" dirty="0"/>
              <a:t>влиянием мотивов и цели формируется информационно-аналитическая основа процесса управления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 </a:t>
            </a:r>
            <a:r>
              <a:rPr lang="ru-RU" sz="1600" dirty="0"/>
              <a:t>Мотивационно-целевая установка является исходной для прогнозирования и планирования деятельности, определяет организационные формы, способы, средства принятых решений, служит нормой контроля и диагностической оценки фактических результатов, позволяет реализовать и корректировать педагогический процесс и деятельность сотрудников. </a:t>
            </a:r>
            <a:endParaRPr lang="ru-RU" sz="1600" dirty="0" smtClean="0"/>
          </a:p>
          <a:p>
            <a:r>
              <a:rPr lang="ru-RU" sz="1600" dirty="0" smtClean="0"/>
              <a:t>Для </a:t>
            </a:r>
            <a:r>
              <a:rPr lang="ru-RU" sz="1600" dirty="0"/>
              <a:t>реализации любой функции управления будут задействованы все остальные функции, т.к. они взаимосвязаны и дополняют друг друга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86734" y="5146427"/>
            <a:ext cx="3028013" cy="646331"/>
          </a:xfrm>
          <a:prstGeom prst="rect">
            <a:avLst/>
          </a:prstGeom>
          <a:noFill/>
          <a:ln>
            <a:solidFill>
              <a:schemeClr val="tx1">
                <a:lumMod val="25000"/>
                <a:lumOff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i="1" dirty="0" smtClean="0"/>
              <a:t>Взаимосвязь функций управления по </a:t>
            </a:r>
            <a:r>
              <a:rPr lang="ru-RU" i="1" dirty="0"/>
              <a:t>П.И. </a:t>
            </a:r>
            <a:r>
              <a:rPr lang="ru-RU" i="1" dirty="0" smtClean="0"/>
              <a:t>Третьякову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33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719" y="1543987"/>
            <a:ext cx="7886700" cy="4707927"/>
          </a:xfrm>
        </p:spPr>
        <p:txBody>
          <a:bodyPr>
            <a:normAutofit fontScale="40000" lnSpcReduction="20000"/>
          </a:bodyPr>
          <a:lstStyle/>
          <a:p>
            <a:r>
              <a:rPr lang="ru-RU" sz="4300" dirty="0"/>
              <a:t> Для реализации организационной функции — проведения педагогического совета — руководителю необходимо провести следующую работу: </a:t>
            </a:r>
            <a:endParaRPr lang="ru-RU" sz="4300" dirty="0" smtClean="0"/>
          </a:p>
          <a:p>
            <a:r>
              <a:rPr lang="ru-RU" sz="4300" dirty="0" smtClean="0"/>
              <a:t>сформулировать </a:t>
            </a:r>
            <a:r>
              <a:rPr lang="ru-RU" sz="4300" dirty="0"/>
              <a:t>основную </a:t>
            </a:r>
            <a:r>
              <a:rPr lang="ru-RU" sz="4300" u="sng" dirty="0"/>
              <a:t>цель</a:t>
            </a:r>
            <a:r>
              <a:rPr lang="ru-RU" sz="4300" dirty="0"/>
              <a:t> (например, «выявить состояние экологического воспитания детей</a:t>
            </a:r>
            <a:r>
              <a:rPr lang="ru-RU" sz="4300" dirty="0" smtClean="0"/>
              <a:t>»);</a:t>
            </a:r>
          </a:p>
          <a:p>
            <a:r>
              <a:rPr lang="ru-RU" sz="4300" dirty="0" smtClean="0"/>
              <a:t> при помощи </a:t>
            </a:r>
            <a:r>
              <a:rPr lang="ru-RU" sz="4300" u="sng" dirty="0" smtClean="0"/>
              <a:t>сбора информации и её анализа</a:t>
            </a:r>
            <a:r>
              <a:rPr lang="ru-RU" sz="4300" dirty="0" smtClean="0"/>
              <a:t>, </a:t>
            </a:r>
            <a:r>
              <a:rPr lang="ru-RU" sz="4300" u="sng" dirty="0" smtClean="0"/>
              <a:t>контроля</a:t>
            </a:r>
            <a:r>
              <a:rPr lang="ru-RU" sz="4300" dirty="0" smtClean="0"/>
              <a:t> изучить состояние </a:t>
            </a:r>
            <a:r>
              <a:rPr lang="ru-RU" sz="4300" dirty="0" err="1" smtClean="0"/>
              <a:t>воспитательно</a:t>
            </a:r>
            <a:r>
              <a:rPr lang="ru-RU" sz="4300" dirty="0" smtClean="0"/>
              <a:t>-образовательного процесса в группах, п</a:t>
            </a:r>
            <a:r>
              <a:rPr lang="ru-RU" sz="4300" u="sng" dirty="0" smtClean="0"/>
              <a:t>олучить</a:t>
            </a:r>
            <a:r>
              <a:rPr lang="ru-RU" sz="4300" dirty="0"/>
              <a:t> и </a:t>
            </a:r>
            <a:r>
              <a:rPr lang="ru-RU" sz="4300" u="sng" dirty="0"/>
              <a:t>проанализировать</a:t>
            </a:r>
            <a:r>
              <a:rPr lang="ru-RU" sz="4300" dirty="0"/>
              <a:t> информацию о проблемах и имеющемся опыте работы</a:t>
            </a:r>
            <a:r>
              <a:rPr lang="ru-RU" sz="4300" dirty="0" smtClean="0"/>
              <a:t>. </a:t>
            </a:r>
          </a:p>
          <a:p>
            <a:r>
              <a:rPr lang="ru-RU" sz="4300" u="sng" dirty="0" smtClean="0"/>
              <a:t>планировать</a:t>
            </a:r>
            <a:r>
              <a:rPr lang="ru-RU" sz="4300" dirty="0"/>
              <a:t> повестку дня заседания педагогического совета, последовательность выступлений, </a:t>
            </a:r>
            <a:r>
              <a:rPr lang="ru-RU" sz="4300" u="sng" dirty="0"/>
              <a:t>спрогнозировать</a:t>
            </a:r>
            <a:r>
              <a:rPr lang="ru-RU" sz="4300" dirty="0"/>
              <a:t> проект решения</a:t>
            </a:r>
            <a:r>
              <a:rPr lang="ru-RU" sz="4300" dirty="0" smtClean="0"/>
              <a:t>;</a:t>
            </a:r>
          </a:p>
          <a:p>
            <a:r>
              <a:rPr lang="ru-RU" sz="4300" dirty="0"/>
              <a:t> </a:t>
            </a:r>
            <a:r>
              <a:rPr lang="ru-RU" sz="4300" u="sng" dirty="0"/>
              <a:t>организовать</a:t>
            </a:r>
            <a:r>
              <a:rPr lang="ru-RU" sz="4300" dirty="0"/>
              <a:t> подготовку и проведение </a:t>
            </a:r>
            <a:r>
              <a:rPr lang="ru-RU" sz="4300" dirty="0" smtClean="0"/>
              <a:t>педсовета</a:t>
            </a:r>
            <a:r>
              <a:rPr lang="ru-RU" sz="4300" dirty="0"/>
              <a:t>;</a:t>
            </a:r>
            <a:endParaRPr lang="ru-RU" sz="4300" dirty="0" smtClean="0"/>
          </a:p>
          <a:p>
            <a:r>
              <a:rPr lang="ru-RU" sz="4300" dirty="0" smtClean="0"/>
              <a:t> </a:t>
            </a:r>
            <a:r>
              <a:rPr lang="ru-RU" sz="4300" dirty="0"/>
              <a:t>по ходу педсовета </a:t>
            </a:r>
            <a:r>
              <a:rPr lang="ru-RU" sz="4300" u="sng" dirty="0"/>
              <a:t>корректировать</a:t>
            </a:r>
            <a:r>
              <a:rPr lang="ru-RU" sz="4300" dirty="0"/>
              <a:t> проект решения. </a:t>
            </a:r>
            <a:endParaRPr lang="ru-RU" sz="4300" dirty="0" smtClean="0"/>
          </a:p>
          <a:p>
            <a:pPr marL="0" indent="0">
              <a:buNone/>
            </a:pPr>
            <a:r>
              <a:rPr lang="ru-RU" sz="4300" dirty="0" smtClean="0"/>
              <a:t>В </a:t>
            </a:r>
            <a:r>
              <a:rPr lang="ru-RU" sz="4300" dirty="0"/>
              <a:t>зависимости от ролевой ситуации, которую занимает в управлении </a:t>
            </a:r>
            <a:r>
              <a:rPr lang="ru-RU" sz="4300" dirty="0" smtClean="0"/>
              <a:t>образовательной организации занимает каждый </a:t>
            </a:r>
            <a:r>
              <a:rPr lang="ru-RU" sz="4300" dirty="0"/>
              <a:t>конкретный участник (руководитель, </a:t>
            </a:r>
            <a:r>
              <a:rPr lang="ru-RU" sz="4300" dirty="0" smtClean="0"/>
              <a:t>педагог, </a:t>
            </a:r>
            <a:r>
              <a:rPr lang="ru-RU" sz="4300" dirty="0"/>
              <a:t>психолог, воспитатель и т.д.), изменяется специфическое содержание и значение каждой из </a:t>
            </a:r>
            <a:r>
              <a:rPr lang="ru-RU" sz="4300" dirty="0" smtClean="0"/>
              <a:t>функций.</a:t>
            </a:r>
            <a:endParaRPr lang="ru-RU" sz="4300" dirty="0"/>
          </a:p>
          <a:p>
            <a:pPr marL="0" indent="0">
              <a:buNone/>
            </a:pPr>
            <a:r>
              <a:rPr lang="ru-RU" sz="4300" dirty="0"/>
              <a:t>Таким образом, все функции управленческой деятельности, объединяясь в единый цикл, сменяя друг друга, образуют цепочку: </a:t>
            </a:r>
            <a:r>
              <a:rPr lang="ru-RU" sz="4300" dirty="0" smtClean="0"/>
              <a:t>цель 1  </a:t>
            </a:r>
            <a:r>
              <a:rPr lang="ru-RU" sz="4300" dirty="0"/>
              <a:t>—&gt; </a:t>
            </a:r>
            <a:r>
              <a:rPr lang="ru-RU" sz="4300" dirty="0" smtClean="0"/>
              <a:t>сбор информации —&gt;анализ —&gt;</a:t>
            </a:r>
            <a:r>
              <a:rPr lang="ru-RU" sz="4300" i="1" u="sng" dirty="0" smtClean="0"/>
              <a:t>цель 2</a:t>
            </a:r>
            <a:r>
              <a:rPr lang="ru-RU" sz="4300" dirty="0" smtClean="0"/>
              <a:t> </a:t>
            </a:r>
            <a:r>
              <a:rPr lang="ru-RU" sz="4300" dirty="0"/>
              <a:t>—&gt;</a:t>
            </a:r>
            <a:r>
              <a:rPr lang="ru-RU" sz="4300" dirty="0" smtClean="0"/>
              <a:t>  </a:t>
            </a:r>
            <a:r>
              <a:rPr lang="ru-RU" sz="4300" dirty="0"/>
              <a:t>план  —&gt; деятельность  —&gt; реальный результат  —&gt; рефлексия</a:t>
            </a:r>
            <a:r>
              <a:rPr lang="ru-RU" sz="4300" baseline="30000" dirty="0"/>
              <a:t>1</a:t>
            </a:r>
            <a:r>
              <a:rPr lang="ru-RU" sz="43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00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Организация планирования в образовательной организации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Для организации планирования </a:t>
            </a:r>
            <a:r>
              <a:rPr lang="ru-RU" dirty="0" smtClean="0"/>
              <a:t>необходимо </a:t>
            </a:r>
          </a:p>
          <a:p>
            <a:r>
              <a:rPr lang="ru-RU" dirty="0" smtClean="0"/>
              <a:t>понимать</a:t>
            </a:r>
            <a:r>
              <a:rPr lang="ru-RU" dirty="0"/>
              <a:t>:</a:t>
            </a:r>
          </a:p>
          <a:p>
            <a:pPr lvl="1"/>
            <a:r>
              <a:rPr lang="ru-RU" dirty="0"/>
              <a:t>планирование является основой управления,</a:t>
            </a:r>
          </a:p>
          <a:p>
            <a:pPr lvl="1"/>
            <a:r>
              <a:rPr lang="ru-RU" dirty="0"/>
              <a:t>планирование – один из рабочих инструментов </a:t>
            </a:r>
            <a:r>
              <a:rPr lang="ru-RU" dirty="0" smtClean="0"/>
              <a:t>руководителя,</a:t>
            </a:r>
            <a:endParaRPr lang="ru-RU" dirty="0"/>
          </a:p>
          <a:p>
            <a:pPr lvl="1"/>
            <a:r>
              <a:rPr lang="ru-RU" dirty="0"/>
              <a:t>правильное планирование  - гарантированный успех любой </a:t>
            </a:r>
            <a:r>
              <a:rPr lang="ru-RU" dirty="0" smtClean="0"/>
              <a:t>деятельности,</a:t>
            </a:r>
            <a:endParaRPr lang="ru-RU" dirty="0"/>
          </a:p>
          <a:p>
            <a:pPr lvl="1"/>
            <a:r>
              <a:rPr lang="ru-RU" dirty="0" smtClean="0"/>
              <a:t>планы </a:t>
            </a:r>
            <a:r>
              <a:rPr lang="ru-RU" dirty="0"/>
              <a:t>выполняют важную функцию – </a:t>
            </a:r>
            <a:r>
              <a:rPr lang="ru-RU" dirty="0" smtClean="0"/>
              <a:t>напоминание,</a:t>
            </a:r>
            <a:endParaRPr lang="ru-RU" dirty="0"/>
          </a:p>
          <a:p>
            <a:pPr lvl="1"/>
            <a:r>
              <a:rPr lang="ru-RU" dirty="0"/>
              <a:t>г</a:t>
            </a:r>
            <a:r>
              <a:rPr lang="ru-RU" dirty="0" smtClean="0"/>
              <a:t>рамотно прописанные </a:t>
            </a:r>
            <a:r>
              <a:rPr lang="ru-RU" dirty="0"/>
              <a:t>в плане задачи и мероприятия точно определяют </a:t>
            </a:r>
            <a:r>
              <a:rPr lang="ru-RU" dirty="0" smtClean="0"/>
              <a:t>действия,</a:t>
            </a:r>
            <a:endParaRPr lang="ru-RU" dirty="0"/>
          </a:p>
          <a:p>
            <a:pPr lvl="1"/>
            <a:r>
              <a:rPr lang="ru-RU" dirty="0"/>
              <a:t>при планировании происходит эффективное распределение задач во времени;</a:t>
            </a:r>
          </a:p>
          <a:p>
            <a:pPr lvl="1"/>
            <a:r>
              <a:rPr lang="ru-RU" dirty="0"/>
              <a:t>реализация планов ведет к достижению главной цели, преодолевая постоянные текущие дела;</a:t>
            </a:r>
          </a:p>
          <a:p>
            <a:pPr lvl="1"/>
            <a:r>
              <a:rPr lang="ru-RU" dirty="0"/>
              <a:t>распределенные во времени задачи обеспечивают спокойное эмоциональное состояние;</a:t>
            </a:r>
          </a:p>
          <a:p>
            <a:pPr lvl="1"/>
            <a:r>
              <a:rPr lang="ru-RU" dirty="0"/>
              <a:t>планирование позволяет контролировать деятельность, обеспечивая ее результативность</a:t>
            </a:r>
          </a:p>
          <a:p>
            <a:r>
              <a:rPr lang="ru-RU" dirty="0" smtClean="0"/>
              <a:t>знать: </a:t>
            </a:r>
            <a:endParaRPr lang="en-US" dirty="0" smtClean="0"/>
          </a:p>
          <a:p>
            <a:pPr lvl="1"/>
            <a:r>
              <a:rPr lang="ru-RU" dirty="0" smtClean="0"/>
              <a:t>отчетно-планирующие </a:t>
            </a:r>
            <a:r>
              <a:rPr lang="ru-RU" dirty="0"/>
              <a:t>документы в образовательном учреждении (их перечень составляется на основе анализа нормативных документов</a:t>
            </a:r>
            <a:r>
              <a:rPr lang="ru-RU" dirty="0" smtClean="0"/>
              <a:t>),</a:t>
            </a:r>
            <a:endParaRPr lang="en-US" dirty="0" smtClean="0"/>
          </a:p>
          <a:p>
            <a:pPr lvl="1"/>
            <a:r>
              <a:rPr lang="ru-RU" dirty="0"/>
              <a:t>о</a:t>
            </a:r>
            <a:r>
              <a:rPr lang="ru-RU" dirty="0" smtClean="0"/>
              <a:t>сновные </a:t>
            </a:r>
            <a:r>
              <a:rPr lang="ru-RU" dirty="0"/>
              <a:t>требования к </a:t>
            </a:r>
            <a:r>
              <a:rPr lang="ru-RU" dirty="0" smtClean="0"/>
              <a:t>планированию, принципы и методы планирования, требования к структуре </a:t>
            </a:r>
            <a:r>
              <a:rPr lang="ru-RU" dirty="0"/>
              <a:t>и содержанию </a:t>
            </a:r>
            <a:r>
              <a:rPr lang="ru-RU" dirty="0" smtClean="0"/>
              <a:t>планов.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9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b="1" dirty="0" smtClean="0"/>
              <a:t>Планирование - </a:t>
            </a:r>
          </a:p>
          <a:p>
            <a:pPr eaLnBrk="1" hangingPunct="1"/>
            <a:r>
              <a:rPr lang="ru-RU" altLang="ru-RU" b="1" dirty="0" smtClean="0"/>
              <a:t>План – </a:t>
            </a:r>
            <a:r>
              <a:rPr lang="ru-RU" altLang="ru-RU" dirty="0" smtClean="0"/>
              <a:t>намеченная на определенный период работа, с указанием её целей, задач и действий, сроков исполнения и ожидаемых результатов, ресурсного обеспечения, ответственных исполнителей</a:t>
            </a:r>
          </a:p>
        </p:txBody>
      </p:sp>
    </p:spTree>
    <p:extLst>
      <p:ext uri="{BB962C8B-B14F-4D97-AF65-F5344CB8AC3E}">
        <p14:creationId xmlns:p14="http://schemas.microsoft.com/office/powerpoint/2010/main" val="131071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Принципы планирования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ru-RU" altLang="ru-RU" sz="2400" dirty="0" smtClean="0"/>
              <a:t>Целенаправленность;</a:t>
            </a:r>
          </a:p>
          <a:p>
            <a:pPr eaLnBrk="1" hangingPunct="1"/>
            <a:r>
              <a:rPr lang="ru-RU" altLang="ru-RU" sz="2400" dirty="0" err="1" smtClean="0"/>
              <a:t>yчacтиe</a:t>
            </a:r>
            <a:r>
              <a:rPr lang="ru-RU" altLang="ru-RU" sz="2400" dirty="0" smtClean="0"/>
              <a:t> в </a:t>
            </a:r>
            <a:r>
              <a:rPr lang="ru-RU" altLang="ru-RU" sz="2400" dirty="0" err="1" smtClean="0"/>
              <a:t>плaниpoвaнии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мaкcимaльнoгo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чиcлa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coтpyдникoв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пoзвoляeт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пoвыcить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эффeктивнocть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выпoлнeния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paбoты</a:t>
            </a:r>
            <a:r>
              <a:rPr lang="ru-RU" altLang="ru-RU" sz="2400" dirty="0" smtClean="0"/>
              <a:t>, </a:t>
            </a:r>
            <a:r>
              <a:rPr lang="ru-RU" altLang="ru-RU" sz="2400" dirty="0" err="1" smtClean="0"/>
              <a:t>тaк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кaкyчитывaютcя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иx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интepecы</a:t>
            </a:r>
            <a:r>
              <a:rPr lang="ru-RU" altLang="ru-RU" sz="2400" dirty="0" smtClean="0"/>
              <a:t>, a, </a:t>
            </a:r>
            <a:r>
              <a:rPr lang="ru-RU" altLang="ru-RU" sz="2400" dirty="0" err="1" smtClean="0"/>
              <a:t>cлeдoвaтeльнo</a:t>
            </a:r>
            <a:r>
              <a:rPr lang="ru-RU" altLang="ru-RU" sz="2400" dirty="0" smtClean="0"/>
              <a:t>, </a:t>
            </a:r>
            <a:r>
              <a:rPr lang="ru-RU" altLang="ru-RU" sz="2400" dirty="0" err="1" smtClean="0"/>
              <a:t>пoвышaeтcя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yдoвлeтвopeннocтьcoтpyдникoв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paбoтoй</a:t>
            </a:r>
            <a:r>
              <a:rPr lang="ru-RU" altLang="ru-RU" sz="2400" dirty="0" smtClean="0"/>
              <a:t>; </a:t>
            </a:r>
          </a:p>
          <a:p>
            <a:pPr eaLnBrk="1" hangingPunct="1"/>
            <a:r>
              <a:rPr lang="ru-RU" altLang="ru-RU" sz="2400" dirty="0" err="1" smtClean="0"/>
              <a:t>нeпpepывнocть</a:t>
            </a:r>
            <a:r>
              <a:rPr lang="ru-RU" altLang="ru-RU" sz="2400" dirty="0" smtClean="0"/>
              <a:t>: </a:t>
            </a:r>
            <a:r>
              <a:rPr lang="ru-RU" altLang="ru-RU" sz="2400" dirty="0" err="1" smtClean="0"/>
              <a:t>плaны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cлyжaт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ocнoвoй</a:t>
            </a:r>
            <a:r>
              <a:rPr lang="ru-RU" altLang="ru-RU" sz="2400" dirty="0" smtClean="0"/>
              <a:t> для </a:t>
            </a:r>
            <a:r>
              <a:rPr lang="ru-RU" altLang="ru-RU" sz="2400" dirty="0" err="1" smtClean="0"/>
              <a:t>дaльнeйшeй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paбoты</a:t>
            </a:r>
            <a:r>
              <a:rPr lang="ru-RU" altLang="ru-RU" dirty="0" smtClean="0"/>
              <a:t>; </a:t>
            </a:r>
          </a:p>
          <a:p>
            <a:pPr eaLnBrk="1" hangingPunct="1"/>
            <a:r>
              <a:rPr lang="ru-RU" altLang="ru-RU" sz="2400" dirty="0" err="1" smtClean="0"/>
              <a:t>гибкocть</a:t>
            </a:r>
            <a:r>
              <a:rPr lang="ru-RU" altLang="ru-RU" sz="2400" dirty="0" smtClean="0"/>
              <a:t>: </a:t>
            </a:r>
            <a:r>
              <a:rPr lang="ru-RU" altLang="ru-RU" sz="2400" dirty="0" err="1" smtClean="0"/>
              <a:t>вoзмoжнocть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кoppeктиpoвки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плaнoв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вcooтвeтcтвии</a:t>
            </a:r>
            <a:r>
              <a:rPr lang="ru-RU" altLang="ru-RU" sz="2400" dirty="0" smtClean="0"/>
              <a:t> c </a:t>
            </a:r>
            <a:r>
              <a:rPr lang="ru-RU" altLang="ru-RU" sz="2400" dirty="0" err="1" smtClean="0"/>
              <a:t>измeняющимиcя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ycлoвиями</a:t>
            </a:r>
            <a:r>
              <a:rPr lang="ru-RU" altLang="ru-RU" sz="2400" dirty="0" smtClean="0"/>
              <a:t>; </a:t>
            </a:r>
          </a:p>
          <a:p>
            <a:pPr>
              <a:defRPr/>
            </a:pPr>
            <a:r>
              <a:rPr lang="ru-RU" sz="2400" dirty="0" err="1"/>
              <a:t>экoнoмичнocть</a:t>
            </a:r>
            <a:r>
              <a:rPr lang="ru-RU" sz="2400" dirty="0"/>
              <a:t>: </a:t>
            </a:r>
            <a:r>
              <a:rPr lang="ru-RU" sz="2400" dirty="0" err="1"/>
              <a:t>зaтpaты</a:t>
            </a:r>
            <a:r>
              <a:rPr lang="ru-RU" sz="2400" dirty="0"/>
              <a:t> </a:t>
            </a:r>
            <a:r>
              <a:rPr lang="ru-RU" sz="2400" dirty="0" err="1"/>
              <a:t>нa</a:t>
            </a:r>
            <a:r>
              <a:rPr lang="ru-RU" sz="2400" dirty="0"/>
              <a:t> </a:t>
            </a:r>
            <a:r>
              <a:rPr lang="ru-RU" sz="2400" dirty="0" err="1"/>
              <a:t>плaниpoвaниe</a:t>
            </a:r>
            <a:r>
              <a:rPr lang="ru-RU" sz="2400" dirty="0"/>
              <a:t> </a:t>
            </a:r>
            <a:r>
              <a:rPr lang="ru-RU" sz="2400" dirty="0" err="1"/>
              <a:t>знaчитeльнo</a:t>
            </a:r>
            <a:r>
              <a:rPr lang="ru-RU" sz="2400" dirty="0"/>
              <a:t> </a:t>
            </a:r>
            <a:r>
              <a:rPr lang="ru-RU" sz="2400" dirty="0" err="1"/>
              <a:t>мeньшe</a:t>
            </a:r>
            <a:r>
              <a:rPr lang="ru-RU" sz="2400" dirty="0"/>
              <a:t> </a:t>
            </a:r>
            <a:r>
              <a:rPr lang="ru-RU" sz="2400" dirty="0" err="1"/>
              <a:t>пoлyчaeмыx</a:t>
            </a:r>
            <a:r>
              <a:rPr lang="ru-RU" sz="2400" dirty="0"/>
              <a:t> </a:t>
            </a:r>
            <a:r>
              <a:rPr lang="ru-RU" sz="2400" dirty="0" err="1"/>
              <a:t>выгoд</a:t>
            </a:r>
            <a:r>
              <a:rPr lang="ru-RU" sz="2400" dirty="0"/>
              <a:t>; </a:t>
            </a:r>
          </a:p>
          <a:p>
            <a:pPr>
              <a:defRPr/>
            </a:pPr>
            <a:r>
              <a:rPr lang="ru-RU" sz="2400" dirty="0" err="1"/>
              <a:t>oбecпeчeниe</a:t>
            </a:r>
            <a:r>
              <a:rPr lang="ru-RU" sz="2400" dirty="0"/>
              <a:t> </a:t>
            </a:r>
            <a:r>
              <a:rPr lang="ru-RU" sz="2400" dirty="0" err="1"/>
              <a:t>paбoты</a:t>
            </a:r>
            <a:r>
              <a:rPr lang="ru-RU" sz="2400" dirty="0"/>
              <a:t> </a:t>
            </a:r>
            <a:r>
              <a:rPr lang="ru-RU" sz="2400" dirty="0" err="1"/>
              <a:t>нeoбxoдимыми</a:t>
            </a:r>
            <a:r>
              <a:rPr lang="ru-RU" sz="2400" dirty="0"/>
              <a:t> </a:t>
            </a:r>
            <a:r>
              <a:rPr lang="ru-RU" sz="2400" dirty="0" err="1"/>
              <a:t>мaтepиaльными</a:t>
            </a:r>
            <a:r>
              <a:rPr lang="ru-RU" sz="2400" dirty="0"/>
              <a:t> и </a:t>
            </a:r>
            <a:r>
              <a:rPr lang="ru-RU" sz="2400" dirty="0" err="1"/>
              <a:t>opгaнизaциoнными</a:t>
            </a:r>
            <a:r>
              <a:rPr lang="ru-RU" sz="2400" dirty="0"/>
              <a:t> </a:t>
            </a:r>
            <a:r>
              <a:rPr lang="ru-RU" sz="2400" dirty="0" err="1"/>
              <a:t>pecypcaми</a:t>
            </a:r>
            <a:r>
              <a:rPr lang="ru-RU" sz="2400" dirty="0"/>
              <a:t>.</a:t>
            </a:r>
          </a:p>
          <a:p>
            <a:pPr eaLnBrk="1" hangingPunct="1"/>
            <a:endParaRPr lang="ru-RU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73665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ee8d474266ba55b22ac2f734396fd87e7977a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A39692D395EE458F8B38EDC2373C5B" ma:contentTypeVersion="1" ma:contentTypeDescription="Создание документа." ma:contentTypeScope="" ma:versionID="5ca6433a14673110bc21ac2010394ee5">
  <xsd:schema xmlns:xsd="http://www.w3.org/2001/XMLSchema" xmlns:xs="http://www.w3.org/2001/XMLSchema" xmlns:p="http://schemas.microsoft.com/office/2006/metadata/properties" xmlns:ns2="2e528b9c-c03d-45d3-a08f-6e77188430e0" targetNamespace="http://schemas.microsoft.com/office/2006/metadata/properties" ma:root="true" ma:fieldsID="f32d71848ae61b4cdf37178bb4c2de30" ns2:_="">
    <xsd:import namespace="2e528b9c-c03d-45d3-a08f-6e77188430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28b9c-c03d-45d3-a08f-6e77188430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e528b9c-c03d-45d3-a08f-6e77188430e0">7QTD6YHHN6JS-81419915-406</_dlc_DocId>
    <_dlc_DocIdUrl xmlns="2e528b9c-c03d-45d3-a08f-6e77188430e0">
      <Url>http://www.eduportal44.ru/Sudislavl/rmk/_layouts/15/DocIdRedir.aspx?ID=7QTD6YHHN6JS-81419915-406</Url>
      <Description>7QTD6YHHN6JS-81419915-406</Description>
    </_dlc_DocIdUrl>
  </documentManagement>
</p:properties>
</file>

<file path=customXml/itemProps1.xml><?xml version="1.0" encoding="utf-8"?>
<ds:datastoreItem xmlns:ds="http://schemas.openxmlformats.org/officeDocument/2006/customXml" ds:itemID="{956FC882-ABE9-4F97-AC97-25970B0C2CCF}"/>
</file>

<file path=customXml/itemProps2.xml><?xml version="1.0" encoding="utf-8"?>
<ds:datastoreItem xmlns:ds="http://schemas.openxmlformats.org/officeDocument/2006/customXml" ds:itemID="{D4FFD431-7058-41FC-9AB2-610C2BE12DE9}"/>
</file>

<file path=customXml/itemProps3.xml><?xml version="1.0" encoding="utf-8"?>
<ds:datastoreItem xmlns:ds="http://schemas.openxmlformats.org/officeDocument/2006/customXml" ds:itemID="{1086EB99-0A4E-4E37-828C-D5E23BA05E3D}"/>
</file>

<file path=customXml/itemProps4.xml><?xml version="1.0" encoding="utf-8"?>
<ds:datastoreItem xmlns:ds="http://schemas.openxmlformats.org/officeDocument/2006/customXml" ds:itemID="{E16C64E7-CEC1-46AC-88D2-7FB50C42ECE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1997</TotalTime>
  <Words>1785</Words>
  <Application>Microsoft Office PowerPoint</Application>
  <PresentationFormat>Экран (4:3)</PresentationFormat>
  <Paragraphs>173</Paragraphs>
  <Slides>22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a_AvanteBsNr</vt:lpstr>
      <vt:lpstr>Arial</vt:lpstr>
      <vt:lpstr>Arial Black</vt:lpstr>
      <vt:lpstr>Calibri</vt:lpstr>
      <vt:lpstr>Century Gothic</vt:lpstr>
      <vt:lpstr>Courier New</vt:lpstr>
      <vt:lpstr>Garamond</vt:lpstr>
      <vt:lpstr>Wingdings</vt:lpstr>
      <vt:lpstr>КОИРО2</vt:lpstr>
      <vt:lpstr>Планирование</vt:lpstr>
      <vt:lpstr>Управленческий цикл</vt:lpstr>
      <vt:lpstr>Взаимодействие основных функций менеджмента</vt:lpstr>
      <vt:lpstr>Двойной подход в определении состава функций управления</vt:lpstr>
      <vt:lpstr>Взаимосвязь управленеских функций </vt:lpstr>
      <vt:lpstr>Пример</vt:lpstr>
      <vt:lpstr>Организация планирования в образовательной организации</vt:lpstr>
      <vt:lpstr>Основные понятия</vt:lpstr>
      <vt:lpstr>Принципы планирования</vt:lpstr>
      <vt:lpstr>Этапы планирования</vt:lpstr>
      <vt:lpstr>Организационный этап</vt:lpstr>
      <vt:lpstr>Этап прогностического анализа</vt:lpstr>
      <vt:lpstr>Этап целеполагания</vt:lpstr>
      <vt:lpstr>Планирование ресурсного обеспечения, оформление плана</vt:lpstr>
      <vt:lpstr>Планирование кадрового ресурса</vt:lpstr>
      <vt:lpstr>Виды планирования в практике работы образовательной организации</vt:lpstr>
      <vt:lpstr>Стратегическое планирование</vt:lpstr>
      <vt:lpstr>Оперативное планирование</vt:lpstr>
      <vt:lpstr>Система оперативного планирования (СОП)</vt:lpstr>
      <vt:lpstr>Процедура разработки оперативного плана на год</vt:lpstr>
      <vt:lpstr>Процедура разработки оперативного плана на месяц</vt:lpstr>
      <vt:lpstr>Идея опережающего управления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проведения оценки соответствия содержания и качества подготовки обучающихся по образовательным программам требованиям ФГОС</dc:title>
  <dc:creator>USER</dc:creator>
  <cp:lastModifiedBy>User</cp:lastModifiedBy>
  <cp:revision>152</cp:revision>
  <dcterms:created xsi:type="dcterms:W3CDTF">2018-01-15T07:04:23Z</dcterms:created>
  <dcterms:modified xsi:type="dcterms:W3CDTF">2019-11-25T15:57:55Z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0x010100BAA39692D395EE458F8B38EDC2373C5B</vt:lpwstr>
  </property>
  <property fmtid="{D5CDD505-2E9C-101B-9397-08002B2CF9AE}" pid="3" name="_dlc_DocIdItemGuid">
    <vt:lpwstr>173a2903-eac0-4576-82d0-2e7fe8ded3f4</vt:lpwstr>
  </property>
</Properties>
</file>