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09" r:id="rId3"/>
    <p:sldId id="329" r:id="rId4"/>
    <p:sldId id="330" r:id="rId5"/>
    <p:sldId id="324" r:id="rId6"/>
    <p:sldId id="326" r:id="rId7"/>
    <p:sldId id="328" r:id="rId8"/>
    <p:sldId id="331" r:id="rId9"/>
    <p:sldId id="322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16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8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66E8B-F1F3-46FC-A012-B4BED6560C78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98BF0-3AF4-4B02-A91E-56E135C802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86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02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0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28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878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58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4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6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09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98BF0-3AF4-4B02-A91E-56E135C8029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137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8271" y="321972"/>
            <a:ext cx="9144000" cy="3678872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5"/>
                </a:solidFill>
              </a:rPr>
              <a:t>Внутришкольный</a:t>
            </a:r>
            <a:r>
              <a:rPr lang="ru-RU" sz="4800" b="1" dirty="0" smtClean="0">
                <a:solidFill>
                  <a:schemeClr val="accent5"/>
                </a:solidFill>
              </a:rPr>
              <a:t> контроль </a:t>
            </a:r>
            <a:br>
              <a:rPr lang="ru-RU" sz="4800" b="1" dirty="0" smtClean="0">
                <a:solidFill>
                  <a:schemeClr val="accent5"/>
                </a:solidFill>
              </a:rPr>
            </a:br>
            <a:r>
              <a:rPr lang="ru-RU" sz="4800" b="1" dirty="0" smtClean="0">
                <a:solidFill>
                  <a:schemeClr val="accent5"/>
                </a:solidFill>
              </a:rPr>
              <a:t>(ВШК)</a:t>
            </a:r>
            <a:endParaRPr lang="ru-RU" sz="4800" b="1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8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Ч</a:t>
            </a:r>
            <a:r>
              <a:rPr lang="ru-RU" b="1" dirty="0" smtClean="0">
                <a:solidFill>
                  <a:schemeClr val="accent5"/>
                </a:solidFill>
              </a:rPr>
              <a:t>то необходимо </a:t>
            </a:r>
            <a:r>
              <a:rPr lang="ru-RU" b="1" dirty="0">
                <a:solidFill>
                  <a:schemeClr val="accent5"/>
                </a:solidFill>
              </a:rPr>
              <a:t>знать о </a:t>
            </a:r>
            <a:r>
              <a:rPr lang="ru-RU" b="1" dirty="0" smtClean="0">
                <a:solidFill>
                  <a:schemeClr val="accent5"/>
                </a:solidFill>
              </a:rPr>
              <a:t>ВШК?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244" y="2391508"/>
            <a:ext cx="10162242" cy="29366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1. структуру ВШК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2. </a:t>
            </a:r>
            <a:r>
              <a:rPr lang="ru-RU" dirty="0" smtClean="0"/>
              <a:t>приоритетные </a:t>
            </a:r>
            <a:r>
              <a:rPr lang="ru-RU" dirty="0"/>
              <a:t>направления ВШК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3. содержание каждого направления контроля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4. виды, формы и методы ВШК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5. цепочку последовательности проведения ВШК.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1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6065" y="99031"/>
            <a:ext cx="182165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38312" y="351005"/>
            <a:ext cx="1285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3600" b="1" dirty="0">
                <a:solidFill>
                  <a:srgbClr val="800000"/>
                </a:solidFill>
              </a:rPr>
              <a:t>ВШК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52938" y="1285875"/>
            <a:ext cx="2571750" cy="16319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результатам освоения основной образовательной программы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7218" y="4683796"/>
            <a:ext cx="2643187" cy="13239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условиям реализации основной общей программы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4535" y="3162844"/>
            <a:ext cx="2643187" cy="13239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структуре основной образовательной программы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27322" y="2926557"/>
            <a:ext cx="2500313" cy="15700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2400" b="1">
                <a:solidFill>
                  <a:srgbClr val="181818"/>
                </a:solidFill>
              </a:rPr>
              <a:t>2. Педагогические </a:t>
            </a:r>
          </a:p>
          <a:p>
            <a:r>
              <a:rPr lang="ru-RU" sz="2400" b="1">
                <a:solidFill>
                  <a:srgbClr val="181818"/>
                </a:solidFill>
              </a:rPr>
              <a:t>кадры</a:t>
            </a:r>
          </a:p>
          <a:p>
            <a:endParaRPr lang="ru-RU" sz="2400" b="1">
              <a:solidFill>
                <a:srgbClr val="181818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27322" y="4708526"/>
            <a:ext cx="2496929" cy="1938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2400" b="1">
                <a:solidFill>
                  <a:srgbClr val="181818"/>
                </a:solidFill>
              </a:rPr>
              <a:t>3. </a:t>
            </a:r>
          </a:p>
          <a:p>
            <a:r>
              <a:rPr lang="ru-RU" sz="2400" b="1">
                <a:solidFill>
                  <a:srgbClr val="181818"/>
                </a:solidFill>
              </a:rPr>
              <a:t>Учебно-материальная база</a:t>
            </a:r>
            <a:endParaRPr lang="ru-RU" sz="2400">
              <a:solidFill>
                <a:srgbClr val="181818"/>
              </a:solidFill>
            </a:endParaRPr>
          </a:p>
          <a:p>
            <a:endParaRPr lang="ru-RU" sz="2400">
              <a:solidFill>
                <a:srgbClr val="181818"/>
              </a:solidFill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3917157" y="1035844"/>
            <a:ext cx="642938" cy="5572125"/>
          </a:xfrm>
          <a:prstGeom prst="leftBrace">
            <a:avLst>
              <a:gd name="adj1" fmla="val 8333"/>
              <a:gd name="adj2" fmla="val 51039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181818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88218" y="1144587"/>
            <a:ext cx="2539417" cy="15700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2400" b="1" dirty="0">
                <a:solidFill>
                  <a:srgbClr val="181818"/>
                </a:solidFill>
              </a:rPr>
              <a:t>1. </a:t>
            </a:r>
          </a:p>
          <a:p>
            <a:r>
              <a:rPr lang="ru-RU" sz="2400" b="1" dirty="0" smtClean="0">
                <a:solidFill>
                  <a:srgbClr val="181818"/>
                </a:solidFill>
              </a:rPr>
              <a:t>Учебно-</a:t>
            </a:r>
          </a:p>
          <a:p>
            <a:r>
              <a:rPr lang="ru-RU" sz="2400" b="1" dirty="0" smtClean="0">
                <a:solidFill>
                  <a:srgbClr val="181818"/>
                </a:solidFill>
              </a:rPr>
              <a:t>воспитательный </a:t>
            </a:r>
            <a:endParaRPr lang="ru-RU" sz="2400" b="1" dirty="0">
              <a:solidFill>
                <a:srgbClr val="181818"/>
              </a:solidFill>
            </a:endParaRPr>
          </a:p>
          <a:p>
            <a:r>
              <a:rPr lang="ru-RU" sz="2400" b="1" dirty="0">
                <a:solidFill>
                  <a:srgbClr val="181818"/>
                </a:solidFill>
              </a:rPr>
              <a:t>процесс</a:t>
            </a:r>
            <a:endParaRPr lang="ru-RU" sz="2400" dirty="0">
              <a:solidFill>
                <a:srgbClr val="181818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10613" y="1420436"/>
            <a:ext cx="2960572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u="sng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Качество </a:t>
            </a:r>
            <a:r>
              <a:rPr lang="ru-RU" sz="2000" b="1" u="sng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образовательных результатов </a:t>
            </a:r>
            <a:endParaRPr lang="ru-RU" sz="2000" b="1" dirty="0">
              <a:solidFill>
                <a:srgbClr val="181818"/>
              </a:solidFill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42247" y="2772276"/>
            <a:ext cx="2928938" cy="193899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u="sng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Качество </a:t>
            </a:r>
            <a:r>
              <a:rPr lang="ru-RU" sz="2000" b="1" u="sng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образовательного процесса </a:t>
            </a:r>
            <a:r>
              <a:rPr lang="ru-RU" sz="2000" b="1" dirty="0">
                <a:solidFill>
                  <a:srgbClr val="181818"/>
                </a:solidFill>
                <a:latin typeface="Arial Narrow" pitchFamily="34" charset="0"/>
              </a:rPr>
              <a:t>- по урокам, </a:t>
            </a:r>
            <a:r>
              <a:rPr lang="ru-RU" sz="2000" b="1" dirty="0" smtClean="0">
                <a:solidFill>
                  <a:srgbClr val="181818"/>
                </a:solidFill>
                <a:latin typeface="Arial Narrow" pitchFamily="34" charset="0"/>
              </a:rPr>
              <a:t>событиям, программам</a:t>
            </a:r>
            <a:r>
              <a:rPr lang="ru-RU" sz="2000" b="1" dirty="0">
                <a:solidFill>
                  <a:srgbClr val="181818"/>
                </a:solidFill>
                <a:latin typeface="Arial Narrow" pitchFamily="34" charset="0"/>
              </a:rPr>
              <a:t>…</a:t>
            </a:r>
          </a:p>
          <a:p>
            <a:pPr>
              <a:defRPr/>
            </a:pPr>
            <a:r>
              <a:rPr lang="ru-RU" sz="2000" b="1" dirty="0">
                <a:solidFill>
                  <a:srgbClr val="181818"/>
                </a:solidFill>
                <a:latin typeface="Arial Narrow" pitchFamily="34" charset="0"/>
              </a:rPr>
              <a:t>По компетентности педагогов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28595" y="4951675"/>
            <a:ext cx="2942590" cy="163121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u="sng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Качество </a:t>
            </a:r>
            <a:r>
              <a:rPr lang="ru-RU" sz="2000" b="1" u="sng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условий, системы </a:t>
            </a:r>
            <a:r>
              <a:rPr lang="ru-RU" sz="2000" b="1" u="sng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управления </a:t>
            </a:r>
            <a:r>
              <a:rPr lang="ru-RU" sz="2000" b="1" dirty="0">
                <a:solidFill>
                  <a:srgbClr val="181818"/>
                </a:solidFill>
                <a:latin typeface="Arial Narrow" pitchFamily="34" charset="0"/>
              </a:rPr>
              <a:t>- по качеству ВШК, по компетентности администрации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7537406" y="1107282"/>
            <a:ext cx="785813" cy="5500687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181818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710613" y="324383"/>
            <a:ext cx="3143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ВШК</a:t>
            </a:r>
            <a:endParaRPr lang="ru-RU" sz="2000" b="1" dirty="0">
              <a:solidFill>
                <a:srgbClr val="181818"/>
              </a:solidFill>
            </a:endParaRPr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7160105" y="1556961"/>
            <a:ext cx="1357313" cy="571500"/>
          </a:xfrm>
          <a:prstGeom prst="stripedRightArrow">
            <a:avLst>
              <a:gd name="adj1" fmla="val 66203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181818"/>
              </a:solidFill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>
            <a:off x="7160105" y="3162844"/>
            <a:ext cx="1357313" cy="571500"/>
          </a:xfrm>
          <a:prstGeom prst="stripedRightArrow">
            <a:avLst>
              <a:gd name="adj1" fmla="val 66203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181818"/>
              </a:solidFill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7211327" y="5327913"/>
            <a:ext cx="1357313" cy="571500"/>
          </a:xfrm>
          <a:prstGeom prst="stripedRightArrow">
            <a:avLst>
              <a:gd name="adj1" fmla="val 66203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181818"/>
              </a:solidFill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 rot="20358835">
            <a:off x="7211328" y="4398046"/>
            <a:ext cx="1357313" cy="571500"/>
          </a:xfrm>
          <a:prstGeom prst="stripedRightArrow">
            <a:avLst>
              <a:gd name="adj1" fmla="val 66203"/>
              <a:gd name="adj2" fmla="val 5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1818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Ч</a:t>
            </a:r>
            <a:r>
              <a:rPr lang="ru-RU" b="1" dirty="0" smtClean="0">
                <a:solidFill>
                  <a:schemeClr val="accent5"/>
                </a:solidFill>
              </a:rPr>
              <a:t>то необходимо </a:t>
            </a:r>
            <a:r>
              <a:rPr lang="ru-RU" b="1" dirty="0">
                <a:solidFill>
                  <a:schemeClr val="accent5"/>
                </a:solidFill>
              </a:rPr>
              <a:t>знать о </a:t>
            </a:r>
            <a:r>
              <a:rPr lang="ru-RU" b="1" dirty="0" smtClean="0">
                <a:solidFill>
                  <a:schemeClr val="accent5"/>
                </a:solidFill>
              </a:rPr>
              <a:t>ВШК?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244" y="2901463"/>
            <a:ext cx="10162242" cy="14419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. содержание каждого направления контроля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4. виды, формы и методы ВШК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7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800000"/>
                </a:solidFill>
              </a:rPr>
              <a:t>Виды </a:t>
            </a:r>
            <a:r>
              <a:rPr lang="ru-RU" b="1" dirty="0" smtClean="0">
                <a:solidFill>
                  <a:srgbClr val="800000"/>
                </a:solidFill>
              </a:rPr>
              <a:t>контроля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sz="2800" b="1" i="1" dirty="0">
                <a:solidFill>
                  <a:srgbClr val="181818"/>
                </a:solidFill>
              </a:rPr>
              <a:t>(совокупность форм контроля, проводимых с определенной целью)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4917" y="1969843"/>
            <a:ext cx="87182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 широте охвата объектов </a:t>
            </a:r>
            <a:r>
              <a:rPr lang="ru-RU" dirty="0" smtClean="0"/>
              <a:t>проверки:</a:t>
            </a:r>
          </a:p>
          <a:p>
            <a:r>
              <a:rPr lang="ru-RU" dirty="0" smtClean="0"/>
              <a:t>Тематический </a:t>
            </a:r>
            <a:r>
              <a:rPr lang="ru-RU" dirty="0" smtClean="0"/>
              <a:t>контроль </a:t>
            </a:r>
            <a:endParaRPr lang="ru-RU" dirty="0"/>
          </a:p>
          <a:p>
            <a:r>
              <a:rPr lang="ru-RU" dirty="0" smtClean="0"/>
              <a:t>Фронтальный </a:t>
            </a:r>
            <a:r>
              <a:rPr lang="ru-RU" dirty="0" smtClean="0"/>
              <a:t>контроль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По времени осуществления:</a:t>
            </a:r>
          </a:p>
          <a:p>
            <a:r>
              <a:rPr lang="ru-RU" dirty="0"/>
              <a:t>Предварительный </a:t>
            </a:r>
            <a:r>
              <a:rPr lang="ru-RU" dirty="0" smtClean="0"/>
              <a:t>контроль</a:t>
            </a:r>
            <a:endParaRPr lang="ru-RU" dirty="0"/>
          </a:p>
          <a:p>
            <a:r>
              <a:rPr lang="ru-RU" dirty="0"/>
              <a:t>Текущий, (оперативный) контроль </a:t>
            </a:r>
            <a:endParaRPr lang="ru-RU" dirty="0" smtClean="0"/>
          </a:p>
          <a:p>
            <a:r>
              <a:rPr lang="ru-RU" dirty="0" smtClean="0"/>
              <a:t>Заключительный контроль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85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Формы контроля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sz="2800" b="1" i="1" dirty="0" smtClean="0"/>
              <a:t>(способ организации контроля)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518" y="2233612"/>
            <a:ext cx="5535451" cy="31121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Персональный </a:t>
            </a:r>
            <a:r>
              <a:rPr lang="ru-RU" sz="2400" dirty="0" smtClean="0"/>
              <a:t>контроль</a:t>
            </a:r>
            <a:endParaRPr lang="ru-RU" sz="2400" dirty="0"/>
          </a:p>
          <a:p>
            <a:r>
              <a:rPr lang="ru-RU" sz="2400" dirty="0" smtClean="0"/>
              <a:t>Классно-обобщающий </a:t>
            </a:r>
            <a:r>
              <a:rPr lang="ru-RU" sz="2400" dirty="0" smtClean="0"/>
              <a:t>контроль</a:t>
            </a:r>
            <a:endParaRPr lang="ru-RU" sz="2400" dirty="0" smtClean="0"/>
          </a:p>
          <a:p>
            <a:r>
              <a:rPr lang="ru-RU" sz="2400" dirty="0" smtClean="0"/>
              <a:t>Предметно-обобщающий </a:t>
            </a:r>
            <a:r>
              <a:rPr lang="ru-RU" sz="2400" dirty="0" smtClean="0"/>
              <a:t>контроль</a:t>
            </a:r>
            <a:endParaRPr lang="ru-RU" sz="2400" dirty="0"/>
          </a:p>
          <a:p>
            <a:r>
              <a:rPr lang="ru-RU" sz="2400" dirty="0" smtClean="0"/>
              <a:t>Тематически-обобщающий </a:t>
            </a:r>
            <a:r>
              <a:rPr lang="ru-RU" sz="2400" dirty="0"/>
              <a:t>контроль </a:t>
            </a:r>
            <a:endParaRPr lang="ru-RU" sz="2400" dirty="0" smtClean="0"/>
          </a:p>
          <a:p>
            <a:r>
              <a:rPr lang="ru-RU" sz="2400" dirty="0" smtClean="0"/>
              <a:t>Комплексно-обобщающий контроль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699738" y="2233612"/>
            <a:ext cx="5292969" cy="31121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 smtClean="0"/>
              <a:t>Коллективный </a:t>
            </a:r>
          </a:p>
          <a:p>
            <a:pPr algn="just"/>
            <a:r>
              <a:rPr lang="ru-RU" sz="2400" dirty="0" smtClean="0"/>
              <a:t>Взаимоконтроль </a:t>
            </a:r>
          </a:p>
          <a:p>
            <a:pPr algn="just"/>
            <a:r>
              <a:rPr lang="ru-RU" sz="2400" dirty="0" smtClean="0"/>
              <a:t>Самоконтроль</a:t>
            </a:r>
          </a:p>
          <a:p>
            <a:pPr algn="just"/>
            <a:r>
              <a:rPr lang="ru-RU" sz="2400" dirty="0" smtClean="0"/>
              <a:t>Административный плановый контроль</a:t>
            </a:r>
          </a:p>
          <a:p>
            <a:pPr algn="just"/>
            <a:r>
              <a:rPr lang="ru-RU" sz="2400" dirty="0" smtClean="0"/>
              <a:t>Административный регулировочный (внеплановый) контроль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621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/>
                </a:solidFill>
              </a:rPr>
              <a:t>Методы контроля </a:t>
            </a:r>
            <a:br>
              <a:rPr lang="ru-RU" b="1" dirty="0" smtClean="0">
                <a:solidFill>
                  <a:schemeClr val="accent5"/>
                </a:solidFill>
              </a:rPr>
            </a:br>
            <a:r>
              <a:rPr lang="ru-RU" sz="2800" b="1" i="1" dirty="0" smtClean="0"/>
              <a:t>(способ практического осуществления контроля)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7138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изучение школьной документации, </a:t>
            </a:r>
            <a:endParaRPr lang="ru-RU" dirty="0" smtClean="0"/>
          </a:p>
          <a:p>
            <a:r>
              <a:rPr lang="ru-RU" dirty="0" smtClean="0"/>
              <a:t>посещение </a:t>
            </a:r>
            <a:r>
              <a:rPr lang="ru-RU" dirty="0"/>
              <a:t>и анализ занятий (учебных и внеурочных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наблюдение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/>
              <a:t>а</a:t>
            </a:r>
            <a:r>
              <a:rPr lang="ru-RU" dirty="0" smtClean="0"/>
              <a:t>нализ,</a:t>
            </a:r>
          </a:p>
          <a:p>
            <a:r>
              <a:rPr lang="ru-RU" dirty="0" smtClean="0"/>
              <a:t>бе­седы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устный </a:t>
            </a:r>
            <a:r>
              <a:rPr lang="ru-RU" dirty="0"/>
              <a:t>и письменный контроль, </a:t>
            </a:r>
            <a:endParaRPr lang="ru-RU" dirty="0" smtClean="0"/>
          </a:p>
          <a:p>
            <a:r>
              <a:rPr lang="ru-RU" dirty="0" smtClean="0"/>
              <a:t>анкетирование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изучение </a:t>
            </a:r>
            <a:r>
              <a:rPr lang="ru-RU" dirty="0"/>
              <a:t>передового педагогического опыта, </a:t>
            </a:r>
            <a:endParaRPr lang="ru-RU" dirty="0" smtClean="0"/>
          </a:p>
          <a:p>
            <a:r>
              <a:rPr lang="ru-RU" dirty="0" smtClean="0"/>
              <a:t>метод  </a:t>
            </a:r>
            <a:r>
              <a:rPr lang="ru-RU" dirty="0"/>
              <a:t>фокус-групп (направлен на выяснение мнений, суждений членов группы по какой-то узкой проблеме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err="1" smtClean="0"/>
              <a:t>хронометрирование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диагно­стические </a:t>
            </a:r>
            <a:r>
              <a:rPr lang="ru-RU" dirty="0"/>
              <a:t>методы</a:t>
            </a:r>
          </a:p>
        </p:txBody>
      </p:sp>
    </p:spTree>
    <p:extLst>
      <p:ext uri="{BB962C8B-B14F-4D97-AF65-F5344CB8AC3E}">
        <p14:creationId xmlns:p14="http://schemas.microsoft.com/office/powerpoint/2010/main" val="40125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Ч</a:t>
            </a:r>
            <a:r>
              <a:rPr lang="ru-RU" b="1" dirty="0" smtClean="0">
                <a:solidFill>
                  <a:schemeClr val="accent5"/>
                </a:solidFill>
              </a:rPr>
              <a:t>то необходимо </a:t>
            </a:r>
            <a:r>
              <a:rPr lang="ru-RU" b="1" dirty="0">
                <a:solidFill>
                  <a:schemeClr val="accent5"/>
                </a:solidFill>
              </a:rPr>
              <a:t>знать о </a:t>
            </a:r>
            <a:r>
              <a:rPr lang="ru-RU" b="1" dirty="0" smtClean="0">
                <a:solidFill>
                  <a:schemeClr val="accent5"/>
                </a:solidFill>
              </a:rPr>
              <a:t>ВШК?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1214" y="2391508"/>
            <a:ext cx="9733271" cy="34817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5</a:t>
            </a:r>
            <a:r>
              <a:rPr lang="ru-RU" dirty="0"/>
              <a:t>. цепочку последовательности проведения </a:t>
            </a:r>
            <a:r>
              <a:rPr lang="ru-RU" dirty="0" smtClean="0"/>
              <a:t>ВШК: </a:t>
            </a:r>
          </a:p>
          <a:p>
            <a:pPr algn="just"/>
            <a:r>
              <a:rPr lang="ru-RU" dirty="0" smtClean="0"/>
              <a:t>обоснование </a:t>
            </a:r>
            <a:r>
              <a:rPr lang="ru-RU" dirty="0"/>
              <a:t>проверки, </a:t>
            </a:r>
            <a:endParaRPr lang="ru-RU" dirty="0" smtClean="0"/>
          </a:p>
          <a:p>
            <a:pPr algn="just"/>
            <a:r>
              <a:rPr lang="ru-RU" dirty="0" smtClean="0"/>
              <a:t>формулирование </a:t>
            </a:r>
            <a:r>
              <a:rPr lang="ru-RU" dirty="0"/>
              <a:t>цели, </a:t>
            </a:r>
            <a:endParaRPr lang="ru-RU" dirty="0" smtClean="0"/>
          </a:p>
          <a:p>
            <a:pPr algn="just"/>
            <a:r>
              <a:rPr lang="ru-RU" dirty="0" smtClean="0"/>
              <a:t>разработка </a:t>
            </a:r>
            <a:r>
              <a:rPr lang="ru-RU" dirty="0"/>
              <a:t>плана-задания, </a:t>
            </a:r>
            <a:endParaRPr lang="ru-RU" dirty="0" smtClean="0"/>
          </a:p>
          <a:p>
            <a:pPr algn="just"/>
            <a:r>
              <a:rPr lang="ru-RU" dirty="0" smtClean="0"/>
              <a:t>сбор </a:t>
            </a:r>
            <a:r>
              <a:rPr lang="ru-RU" dirty="0"/>
              <a:t>информации, </a:t>
            </a:r>
            <a:endParaRPr lang="ru-RU" dirty="0" smtClean="0"/>
          </a:p>
          <a:p>
            <a:pPr algn="just"/>
            <a:r>
              <a:rPr lang="ru-RU" dirty="0" smtClean="0"/>
              <a:t>анализ </a:t>
            </a:r>
            <a:r>
              <a:rPr lang="ru-RU" dirty="0"/>
              <a:t>результатов проверки, </a:t>
            </a:r>
            <a:endParaRPr lang="ru-RU" dirty="0" smtClean="0"/>
          </a:p>
          <a:p>
            <a:pPr algn="just"/>
            <a:r>
              <a:rPr lang="ru-RU" dirty="0" smtClean="0"/>
              <a:t>обсуждение </a:t>
            </a:r>
            <a:r>
              <a:rPr lang="ru-RU" dirty="0"/>
              <a:t>итогов.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39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3677" y="2215662"/>
            <a:ext cx="10524010" cy="44840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1. подходить ответственно к анализу работы школы за прошедший год, ибо только тщательный анализ позволит получить полную картину дел в школе и выявить стороны подлежащие изучению и контролю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2. не возлагать на себя весь груз ВШК. Делегировать контролирующие функции другим субъектам образовательного </a:t>
            </a:r>
            <a:r>
              <a:rPr lang="ru-RU" dirty="0" smtClean="0"/>
              <a:t>пространства;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3. разработать оптимальную форму плана </a:t>
            </a:r>
            <a:r>
              <a:rPr lang="ru-RU" dirty="0" smtClean="0"/>
              <a:t>ВШК.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58780" y="365125"/>
            <a:ext cx="1080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mtClean="0">
                <a:solidFill>
                  <a:schemeClr val="accent5"/>
                </a:solidFill>
              </a:rPr>
              <a:t>Что необходимо знать о ВШК?</a:t>
            </a:r>
            <a:endParaRPr lang="ru-RU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7QTD6YHHN6JS-81419915-405</_dlc_DocId>
    <_dlc_DocIdUrl xmlns="2e528b9c-c03d-45d3-a08f-6e77188430e0">
      <Url>http://www.eduportal44.ru/Sudislavl/rmk/_layouts/15/DocIdRedir.aspx?ID=7QTD6YHHN6JS-81419915-405</Url>
      <Description>7QTD6YHHN6JS-81419915-405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9692D395EE458F8B38EDC2373C5B" ma:contentTypeVersion="1" ma:contentTypeDescription="Создание документа." ma:contentTypeScope="" ma:versionID="5ca6433a14673110bc21ac2010394ee5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f32d71848ae61b4cdf37178bb4c2de3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EA7717-EEB6-4761-B01A-7F65BC72F377}"/>
</file>

<file path=customXml/itemProps2.xml><?xml version="1.0" encoding="utf-8"?>
<ds:datastoreItem xmlns:ds="http://schemas.openxmlformats.org/officeDocument/2006/customXml" ds:itemID="{1D746520-F81E-461A-9A23-B9C84CFA6714}"/>
</file>

<file path=customXml/itemProps3.xml><?xml version="1.0" encoding="utf-8"?>
<ds:datastoreItem xmlns:ds="http://schemas.openxmlformats.org/officeDocument/2006/customXml" ds:itemID="{9B3343F4-F485-4BE6-8902-A868EF845F0A}"/>
</file>

<file path=customXml/itemProps4.xml><?xml version="1.0" encoding="utf-8"?>
<ds:datastoreItem xmlns:ds="http://schemas.openxmlformats.org/officeDocument/2006/customXml" ds:itemID="{388D89BA-44A0-49D8-9FB0-F352B1961EA6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642</TotalTime>
  <Words>338</Words>
  <Application>Microsoft Office PowerPoint</Application>
  <PresentationFormat>Широкоэкранный</PresentationFormat>
  <Paragraphs>82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Century Gothic</vt:lpstr>
      <vt:lpstr>Garamond</vt:lpstr>
      <vt:lpstr>коиро1</vt:lpstr>
      <vt:lpstr>Внутришкольный контроль  (ВШК)</vt:lpstr>
      <vt:lpstr>Что необходимо знать о ВШК?</vt:lpstr>
      <vt:lpstr>Презентация PowerPoint</vt:lpstr>
      <vt:lpstr>Что необходимо знать о ВШК?</vt:lpstr>
      <vt:lpstr>Виды контроля (совокупность форм контроля, проводимых с определенной целью)</vt:lpstr>
      <vt:lpstr>Формы контроля (способ организации контроля)</vt:lpstr>
      <vt:lpstr>Методы контроля  (способ практического осуществления контроля)</vt:lpstr>
      <vt:lpstr>Что необходимо знать о ВШК?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45</cp:revision>
  <cp:lastPrinted>2018-03-07T11:53:16Z</cp:lastPrinted>
  <dcterms:created xsi:type="dcterms:W3CDTF">2018-03-06T19:49:14Z</dcterms:created>
  <dcterms:modified xsi:type="dcterms:W3CDTF">2019-11-26T19:25:23Z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0x010100BAA39692D395EE458F8B38EDC2373C5B</vt:lpwstr>
  </property>
  <property fmtid="{D5CDD505-2E9C-101B-9397-08002B2CF9AE}" pid="3" name="_dlc_DocIdItemGuid">
    <vt:lpwstr>c8beac8b-d34f-4dc4-87bd-2ef4d48ef3fe</vt:lpwstr>
  </property>
</Properties>
</file>