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05E"/>
    <a:srgbClr val="FEF4EC"/>
    <a:srgbClr val="FE9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85" d="100"/>
          <a:sy n="85" d="100"/>
        </p:scale>
        <p:origin x="-110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85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51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35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4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2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4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7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58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9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4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227DB-15E1-46B7-8589-478F96104BF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9CE1-01B5-49DA-B192-F97D9877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33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ss.ru/ru/fund/disabilitylist/478381/index.s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574" y="313560"/>
            <a:ext cx="817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Процесс выплаты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пособия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работающим гражданам старше 65 лет</a:t>
            </a:r>
          </a:p>
        </p:txBody>
      </p:sp>
      <p:grpSp>
        <p:nvGrpSpPr>
          <p:cNvPr id="1037" name="Группа 1036"/>
          <p:cNvGrpSpPr/>
          <p:nvPr/>
        </p:nvGrpSpPr>
        <p:grpSpPr>
          <a:xfrm>
            <a:off x="3956955" y="1744632"/>
            <a:ext cx="1231147" cy="928081"/>
            <a:chOff x="4105767" y="1311486"/>
            <a:chExt cx="1231147" cy="928081"/>
          </a:xfrm>
        </p:grpSpPr>
        <p:pic>
          <p:nvPicPr>
            <p:cNvPr id="1029" name="Picture 5" descr="C:\Users\kmenshikova\Desktop\Иконки\spreadshee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5767" y="1311486"/>
              <a:ext cx="904462" cy="928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Скругленный прямоугольник 13"/>
            <p:cNvSpPr/>
            <p:nvPr/>
          </p:nvSpPr>
          <p:spPr>
            <a:xfrm>
              <a:off x="4557998" y="1913448"/>
              <a:ext cx="778916" cy="322735"/>
            </a:xfrm>
            <a:prstGeom prst="roundRect">
              <a:avLst/>
            </a:prstGeom>
            <a:solidFill>
              <a:srgbClr val="FE9700">
                <a:alpha val="56863"/>
              </a:srgbClr>
            </a:solidFill>
            <a:ln>
              <a:solidFill>
                <a:srgbClr val="FE9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Единый № ЭЛН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18338" y="1369475"/>
              <a:ext cx="9083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Реестр</a:t>
              </a:r>
              <a:endParaRPr lang="ru-RU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387443" y="1461358"/>
            <a:ext cx="1121542" cy="912324"/>
            <a:chOff x="3635896" y="1196752"/>
            <a:chExt cx="2274557" cy="1778001"/>
          </a:xfrm>
        </p:grpSpPr>
        <p:pic>
          <p:nvPicPr>
            <p:cNvPr id="1025" name="Picture 1" descr="C:\Users\kmenshikova\Desktop\Иконки\businessma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1196752"/>
              <a:ext cx="1778001" cy="177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kmenshikova\Desktop\Иконки\dat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4716" y="1969016"/>
              <a:ext cx="1005737" cy="1005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05143" y="2471218"/>
            <a:ext cx="2090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ормирует реестр с фиксированными данными используя стороннее ПО. Направляет реестр в ТОФ.</a:t>
            </a:r>
            <a:endParaRPr lang="ru-RU" sz="1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19120" y="952625"/>
            <a:ext cx="168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Страхователь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7118119" y="1363823"/>
            <a:ext cx="956434" cy="1107395"/>
            <a:chOff x="2009493" y="3140968"/>
            <a:chExt cx="3262759" cy="3262759"/>
          </a:xfrm>
        </p:grpSpPr>
        <p:pic>
          <p:nvPicPr>
            <p:cNvPr id="1027" name="Picture 3" descr="C:\Users\kmenshikova\Desktop\Иконки\computer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9493" y="3140968"/>
              <a:ext cx="3262759" cy="3262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2195736" y="3429000"/>
              <a:ext cx="2880320" cy="19442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8" name="Picture 4" descr="C:\Users\kmenshikova\Desktop\Иконки\logo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272" y="3511237"/>
              <a:ext cx="1981200" cy="1819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6660871" y="2523301"/>
            <a:ext cx="1870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замена </a:t>
            </a:r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единого № ЭЛН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уникальный № ЭЛН.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документа на выплату.</a:t>
            </a:r>
            <a:endParaRPr lang="ru-RU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1368" y="969600"/>
            <a:ext cx="257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«АРМ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ввода»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01100" y="952483"/>
            <a:ext cx="404043" cy="369617"/>
          </a:xfrm>
          <a:prstGeom prst="ellipse">
            <a:avLst/>
          </a:prstGeom>
          <a:solidFill>
            <a:srgbClr val="00D05E"/>
          </a:solidFill>
          <a:ln>
            <a:solidFill>
              <a:srgbClr val="00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6" name="Овал 35"/>
          <p:cNvSpPr/>
          <p:nvPr/>
        </p:nvSpPr>
        <p:spPr>
          <a:xfrm>
            <a:off x="5601449" y="952483"/>
            <a:ext cx="404043" cy="369617"/>
          </a:xfrm>
          <a:prstGeom prst="ellipse">
            <a:avLst/>
          </a:prstGeom>
          <a:solidFill>
            <a:srgbClr val="00D05E"/>
          </a:solidFill>
          <a:ln>
            <a:solidFill>
              <a:srgbClr val="00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3038935" y="2766683"/>
            <a:ext cx="3621936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617816" y="5817055"/>
            <a:ext cx="1870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Загрузка и обработка </a:t>
            </a:r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</a:t>
            </a:r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асчёт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пособия.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939240" y="3681484"/>
            <a:ext cx="322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«Процессинг и управление выплатами»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Группа 64"/>
          <p:cNvGrpSpPr/>
          <p:nvPr/>
        </p:nvGrpSpPr>
        <p:grpSpPr>
          <a:xfrm>
            <a:off x="1862948" y="4327815"/>
            <a:ext cx="1380667" cy="1502280"/>
            <a:chOff x="1547158" y="3742413"/>
            <a:chExt cx="1380667" cy="1502280"/>
          </a:xfrm>
        </p:grpSpPr>
        <p:grpSp>
          <p:nvGrpSpPr>
            <p:cNvPr id="85" name="Группа 84"/>
            <p:cNvGrpSpPr/>
            <p:nvPr/>
          </p:nvGrpSpPr>
          <p:grpSpPr>
            <a:xfrm>
              <a:off x="1547158" y="3742413"/>
              <a:ext cx="1380667" cy="1502280"/>
              <a:chOff x="2009493" y="3140968"/>
              <a:chExt cx="3262759" cy="3262759"/>
            </a:xfrm>
          </p:grpSpPr>
          <p:pic>
            <p:nvPicPr>
              <p:cNvPr id="87" name="Picture 3" descr="C:\Users\kmenshikova\Desktop\Иконки\computer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9493" y="3140968"/>
                <a:ext cx="3262759" cy="32627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8" name="Прямоугольник 87"/>
              <p:cNvSpPr/>
              <p:nvPr/>
            </p:nvSpPr>
            <p:spPr>
              <a:xfrm>
                <a:off x="2195736" y="3429000"/>
                <a:ext cx="2880320" cy="194421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034" name="Picture 6" descr="C:\Users\kmenshikova\Desktop\Иконки\data (1)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90701" y="4020499"/>
              <a:ext cx="689367" cy="6893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2" name="Овал 91"/>
          <p:cNvSpPr/>
          <p:nvPr/>
        </p:nvSpPr>
        <p:spPr>
          <a:xfrm>
            <a:off x="401100" y="3819841"/>
            <a:ext cx="404043" cy="369617"/>
          </a:xfrm>
          <a:prstGeom prst="ellipse">
            <a:avLst/>
          </a:prstGeom>
          <a:solidFill>
            <a:srgbClr val="00D05E"/>
          </a:solidFill>
          <a:ln>
            <a:solidFill>
              <a:srgbClr val="00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8" name="Группа 1037"/>
          <p:cNvGrpSpPr/>
          <p:nvPr/>
        </p:nvGrpSpPr>
        <p:grpSpPr>
          <a:xfrm>
            <a:off x="4780776" y="3784098"/>
            <a:ext cx="1540592" cy="928081"/>
            <a:chOff x="6241962" y="4045177"/>
            <a:chExt cx="1540592" cy="928081"/>
          </a:xfrm>
        </p:grpSpPr>
        <p:pic>
          <p:nvPicPr>
            <p:cNvPr id="93" name="Picture 5" descr="C:\Users\kmenshikova\Desktop\Иконки\spreadshee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1962" y="4045177"/>
              <a:ext cx="904462" cy="928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6296161" y="4077072"/>
              <a:ext cx="871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Пособие</a:t>
              </a:r>
              <a:endParaRPr lang="ru-RU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711892" y="4650523"/>
              <a:ext cx="1070662" cy="322735"/>
            </a:xfrm>
            <a:prstGeom prst="roundRect">
              <a:avLst/>
            </a:prstGeom>
            <a:solidFill>
              <a:srgbClr val="00D05E">
                <a:alpha val="49000"/>
              </a:srgbClr>
            </a:solidFill>
            <a:ln>
              <a:solidFill>
                <a:srgbClr val="00D0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Уникальный </a:t>
              </a:r>
            </a:p>
            <a:p>
              <a:pPr algn="ctr"/>
              <a:r>
                <a:rPr lang="ru-RU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№ ЭЛН</a:t>
              </a:r>
            </a:p>
          </p:txBody>
        </p:sp>
      </p:grpSp>
      <p:cxnSp>
        <p:nvCxnSpPr>
          <p:cNvPr id="1054" name="Соединительная линия уступом 1053"/>
          <p:cNvCxnSpPr/>
          <p:nvPr/>
        </p:nvCxnSpPr>
        <p:spPr>
          <a:xfrm rot="10800000" flipV="1">
            <a:off x="3419877" y="3376275"/>
            <a:ext cx="4175001" cy="1463361"/>
          </a:xfrm>
          <a:prstGeom prst="bentConnector3">
            <a:avLst>
              <a:gd name="adj1" fmla="val 356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7" descr="C:\Users\kmenshikova\Desktop\Иконки\woman (1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440" y="5420465"/>
            <a:ext cx="1158874" cy="115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Прямая со стрелкой 78"/>
          <p:cNvCxnSpPr/>
          <p:nvPr/>
        </p:nvCxnSpPr>
        <p:spPr>
          <a:xfrm>
            <a:off x="3635896" y="6017110"/>
            <a:ext cx="3240360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674880" y="5536231"/>
            <a:ext cx="168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Овал 126"/>
          <p:cNvSpPr/>
          <p:nvPr/>
        </p:nvSpPr>
        <p:spPr>
          <a:xfrm>
            <a:off x="4369978" y="5535945"/>
            <a:ext cx="404043" cy="369617"/>
          </a:xfrm>
          <a:prstGeom prst="ellipse">
            <a:avLst/>
          </a:prstGeom>
          <a:solidFill>
            <a:srgbClr val="00D05E"/>
          </a:solidFill>
          <a:ln>
            <a:solidFill>
              <a:srgbClr val="00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286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Фиксированные данные для формирования реестра.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75216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Признак период оплаты - есть оплата периода за который начисляется пособие за счет ФСС (1);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Тип листка – Электронный (1) 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Листок – Первичный (1) 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Наименование МО – УПОЛНОМОЧЕННАЯ МЕДИЦИНСКАЯ ОРГАНИЗАЦИЯ;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ОГРН МО – 0000000000000;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Номер листка - 999000000000;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Причина нетрудоспособности – 03;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Дата выдачи - 2020-04-06;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Период нетрудоспособности – 2020-04-06 по 2020-04-19;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Должность врача – ВРАЧ;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ФИО врача – УП.ВРАЧ;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Приступить к работе - 2020-04-20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433" y="4718287"/>
            <a:ext cx="8208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Остальные данные вводятся в соответствии с действующим регламентом 1.7.6.</a:t>
            </a:r>
          </a:p>
          <a:p>
            <a:pPr algn="just"/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подробной инструкцией можно ознакомиться на официальном сайте Фонда социального страхования РФ: </a:t>
            </a:r>
            <a:r>
              <a:rPr lang="en-US" sz="1400" dirty="0">
                <a:hlinkClick r:id="rId2"/>
              </a:rPr>
              <a:t>https://fss.ru/ru/fund/disabilitylist/478381/index.shtml</a:t>
            </a:r>
            <a:endParaRPr lang="ru-RU" sz="1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AWJJH2MPE6E2-194827139-2201</_dlc_DocId>
    <_dlc_DocIdUrl xmlns="4a252ca3-5a62-4c1c-90a6-29f4710e47f8">
      <Url>http://edu-sps.koiro.local/Sharya/ds6/1_1/_layouts/15/DocIdRedir.aspx?ID=AWJJH2MPE6E2-194827139-2201</Url>
      <Description>AWJJH2MPE6E2-194827139-2201</Description>
    </_dlc_DocIdUrl>
  </documentManagement>
</p:properties>
</file>

<file path=customXml/itemProps1.xml><?xml version="1.0" encoding="utf-8"?>
<ds:datastoreItem xmlns:ds="http://schemas.openxmlformats.org/officeDocument/2006/customXml" ds:itemID="{2546E67C-4EEE-48DD-AC2E-E38AF5ECFC4A}"/>
</file>

<file path=customXml/itemProps2.xml><?xml version="1.0" encoding="utf-8"?>
<ds:datastoreItem xmlns:ds="http://schemas.openxmlformats.org/officeDocument/2006/customXml" ds:itemID="{E37F6981-79AE-4431-B01A-1C2B712F7C3C}"/>
</file>

<file path=customXml/itemProps3.xml><?xml version="1.0" encoding="utf-8"?>
<ds:datastoreItem xmlns:ds="http://schemas.openxmlformats.org/officeDocument/2006/customXml" ds:itemID="{02894EC3-A25F-40CF-B9E3-D441D2B764ED}"/>
</file>

<file path=customXml/itemProps4.xml><?xml version="1.0" encoding="utf-8"?>
<ds:datastoreItem xmlns:ds="http://schemas.openxmlformats.org/officeDocument/2006/customXml" ds:itemID="{49926C86-30E1-45CA-B2DD-2B623115D93A}"/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189</Words>
  <Application>Microsoft Office PowerPoint</Application>
  <PresentationFormat>Экран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</dc:title>
  <dc:creator>Меньшикова Карина Анатольевна</dc:creator>
  <cp:lastModifiedBy>Дрождина Валерия Николаевна</cp:lastModifiedBy>
  <cp:revision>29</cp:revision>
  <dcterms:created xsi:type="dcterms:W3CDTF">2020-04-03T12:41:56Z</dcterms:created>
  <dcterms:modified xsi:type="dcterms:W3CDTF">2020-04-04T13:24:12Z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663f093f-37d7-455c-afe3-a5468b654ed6</vt:lpwstr>
  </property>
</Properties>
</file>