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27" r:id="rId3"/>
    <p:sldId id="330" r:id="rId4"/>
    <p:sldId id="344" r:id="rId5"/>
    <p:sldId id="343" r:id="rId6"/>
    <p:sldId id="337" r:id="rId7"/>
    <p:sldId id="325" r:id="rId8"/>
    <p:sldId id="318" r:id="rId9"/>
    <p:sldId id="322" r:id="rId10"/>
    <p:sldId id="326" r:id="rId11"/>
    <p:sldId id="339" r:id="rId12"/>
    <p:sldId id="341" r:id="rId13"/>
    <p:sldId id="340" r:id="rId14"/>
    <p:sldId id="342" r:id="rId15"/>
    <p:sldId id="328" r:id="rId16"/>
    <p:sldId id="348" r:id="rId17"/>
    <p:sldId id="347" r:id="rId18"/>
    <p:sldId id="335" r:id="rId19"/>
    <p:sldId id="346" r:id="rId20"/>
    <p:sldId id="338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3366CC"/>
    <a:srgbClr val="660033"/>
    <a:srgbClr val="663300"/>
    <a:srgbClr val="422C16"/>
    <a:srgbClr val="0C788E"/>
    <a:srgbClr val="0066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5" autoAdjust="0"/>
    <p:restoredTop sz="94624" autoAdjust="0"/>
  </p:normalViewPr>
  <p:slideViewPr>
    <p:cSldViewPr>
      <p:cViewPr>
        <p:scale>
          <a:sx n="77" d="100"/>
          <a:sy n="77" d="100"/>
        </p:scale>
        <p:origin x="-10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A2704-7DE8-4AAA-ADD7-90BE348E557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66ECB-DFDA-423A-92DF-5CD68739D7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45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7DDD2-CD40-464E-BCB3-223DDAD687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A4B3-F2FE-46B5-8EDC-CC55D147B9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DA0-3AE5-4C8A-B167-7F67B5E46D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3C41-8252-4CE6-AE5D-13B6326D96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5704-1695-47AA-B80E-9AD234717A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4D9B-80DB-4168-98AD-CF532CE9DD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BC5D-3868-449B-A89D-35D5F006D2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53E-7788-4B9E-A619-779A1A7F09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4EAE-C510-4E95-9824-ED2845C268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BF5D-FBBB-4877-AB97-E56DA4929B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94DD-FB7A-4E34-9B72-0CF1C8253F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FDEE3-3E05-4A66-9B60-0A20B037DF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I:\2020%20&#1044;&#1051;&#1071;%20&#1056;&#1054;&#1044;&#1048;&#1058;&#1045;&#1051;&#1045;&#1049;%20&#1053;&#1040;%20&#1052;&#1040;&#1056;&#1058;\1%20&#1056;&#1077;&#1083;&#1072;&#1082;&#1089;&#1072;&#1094;&#1080;&#1103;%20&#1042;&#1086;&#1083;&#1097;&#1077;&#1073;&#1085;&#1099;&#1081;%20&#1089;&#1086;&#1085;%20.mp3" TargetMode="Externa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I:\2020%20&#1044;&#1051;&#1071;%20&#1056;&#1054;&#1044;&#1048;&#1058;&#1045;&#1051;&#1045;&#1049;%20&#1053;&#1040;%20&#1052;&#1040;&#1056;&#1058;\&#1064;&#1091;&#1084;%20&#1074;&#1086;&#1083;&#1085;.mp3" TargetMode="Externa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331236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660033"/>
                </a:solidFill>
              </a:rPr>
              <a:t>«Значение музыки для укрепления здоровья будущего школьника в семье»</a:t>
            </a:r>
            <a:endParaRPr lang="es-ES" sz="4800" b="1" dirty="0">
              <a:solidFill>
                <a:srgbClr val="660033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5013176"/>
            <a:ext cx="8784976" cy="1584176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/>
              <a:t>Информация </a:t>
            </a:r>
          </a:p>
          <a:p>
            <a:pPr algn="ctr">
              <a:buNone/>
            </a:pPr>
            <a:r>
              <a:rPr lang="ru-RU" sz="2000" b="1" dirty="0"/>
              <a:t>д</a:t>
            </a:r>
            <a:r>
              <a:rPr lang="ru-RU" sz="2000" b="1" smtClean="0"/>
              <a:t>ля </a:t>
            </a: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родителей</a:t>
            </a:r>
            <a:endParaRPr lang="ru-RU" sz="1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57606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Дыхательное упражнение 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«Ладошки» 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/>
          <a:lstStyle/>
          <a:p>
            <a:r>
              <a:rPr lang="ru-RU" sz="2800" b="1" dirty="0" smtClean="0"/>
              <a:t>Ладушки-ладошки,  Звонкие </a:t>
            </a:r>
            <a:r>
              <a:rPr lang="ru-RU" sz="2800" b="1" dirty="0" err="1" smtClean="0"/>
              <a:t>хлопошки</a:t>
            </a:r>
            <a:r>
              <a:rPr lang="ru-RU" sz="2800" b="1" dirty="0" smtClean="0"/>
              <a:t>.</a:t>
            </a:r>
            <a:br>
              <a:rPr lang="ru-RU" sz="2800" b="1" dirty="0" smtClean="0"/>
            </a:br>
            <a:r>
              <a:rPr lang="ru-RU" sz="2800" b="1" dirty="0" smtClean="0"/>
              <a:t>Мы ладошки все сжимаем, Носом правильно     вдыхаем.</a:t>
            </a:r>
            <a:br>
              <a:rPr lang="ru-RU" sz="2800" b="1" dirty="0" smtClean="0"/>
            </a:br>
            <a:r>
              <a:rPr lang="ru-RU" sz="2800" b="1" dirty="0" smtClean="0"/>
              <a:t>Как ладошки разжимаем, То -  спокойно выдыхаем.</a:t>
            </a:r>
            <a:endParaRPr lang="ru-RU" sz="2800" dirty="0" smtClean="0"/>
          </a:p>
          <a:p>
            <a:endParaRPr lang="ru-RU" sz="2800" dirty="0"/>
          </a:p>
        </p:txBody>
      </p:sp>
      <p:pic>
        <p:nvPicPr>
          <p:cNvPr id="4" name="Рисунок 3" descr="C:\Users\Эдмон Дантес\Desktop\334130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84168" y="1700808"/>
            <a:ext cx="273630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539750" y="332656"/>
            <a:ext cx="8229600" cy="63413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Кто много поет, того хворь не берет!"</a:t>
            </a:r>
            <a:endParaRPr lang="ru-RU" sz="2800" b="1" dirty="0" smtClean="0">
              <a:solidFill>
                <a:schemeClr val="accent2"/>
              </a:solidFill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3131840" y="908720"/>
            <a:ext cx="5472607" cy="4032448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ru-RU" sz="1800" b="1" dirty="0" smtClean="0">
                <a:latin typeface="+mj-lt"/>
              </a:rPr>
              <a:t>Звук </a:t>
            </a:r>
            <a:r>
              <a:rPr lang="ru-RU" sz="1800" b="1" dirty="0" smtClean="0">
                <a:solidFill>
                  <a:schemeClr val="accent2"/>
                </a:solidFill>
                <a:latin typeface="+mj-lt"/>
              </a:rPr>
              <a:t>«А-А-А» </a:t>
            </a:r>
            <a:r>
              <a:rPr lang="ru-RU" sz="1800" b="1" dirty="0" smtClean="0">
                <a:latin typeface="+mj-lt"/>
              </a:rPr>
              <a:t>— стимулирует работу легких, трахеи, гортани, </a:t>
            </a:r>
            <a:r>
              <a:rPr lang="ru-RU" sz="1800" b="1" dirty="0" err="1" smtClean="0">
                <a:latin typeface="+mj-lt"/>
              </a:rPr>
              <a:t>оздоравливает</a:t>
            </a:r>
            <a:r>
              <a:rPr lang="ru-RU" sz="1800" b="1" dirty="0" smtClean="0">
                <a:latin typeface="+mj-lt"/>
              </a:rPr>
              <a:t> руки и ноги.</a:t>
            </a:r>
            <a:br>
              <a:rPr lang="ru-RU" sz="1800" b="1" dirty="0" smtClean="0">
                <a:latin typeface="+mj-lt"/>
              </a:rPr>
            </a:br>
            <a:r>
              <a:rPr lang="ru-RU" sz="1800" b="1" dirty="0" smtClean="0">
                <a:latin typeface="+mj-lt"/>
              </a:rPr>
              <a:t>Звук </a:t>
            </a:r>
            <a:r>
              <a:rPr lang="ru-RU" sz="1800" b="1" dirty="0" smtClean="0">
                <a:solidFill>
                  <a:schemeClr val="accent2"/>
                </a:solidFill>
                <a:latin typeface="+mj-lt"/>
              </a:rPr>
              <a:t>«И-И-И» </a:t>
            </a:r>
            <a:r>
              <a:rPr lang="ru-RU" sz="1800" b="1" dirty="0" smtClean="0">
                <a:latin typeface="+mj-lt"/>
              </a:rPr>
              <a:t>— активизирует деятельность щитовидной железы, полезен при заболеваниях ангиной, улучшает зрение и слух.</a:t>
            </a:r>
            <a:br>
              <a:rPr lang="ru-RU" sz="1800" b="1" dirty="0" smtClean="0">
                <a:latin typeface="+mj-lt"/>
              </a:rPr>
            </a:br>
            <a:r>
              <a:rPr lang="ru-RU" sz="1800" b="1" dirty="0" smtClean="0">
                <a:latin typeface="+mj-lt"/>
              </a:rPr>
              <a:t>Звук </a:t>
            </a:r>
            <a:r>
              <a:rPr lang="ru-RU" sz="1800" b="1" dirty="0" smtClean="0">
                <a:solidFill>
                  <a:schemeClr val="accent2"/>
                </a:solidFill>
                <a:latin typeface="+mj-lt"/>
              </a:rPr>
              <a:t>«У-У-У» </a:t>
            </a:r>
            <a:r>
              <a:rPr lang="ru-RU" sz="1800" b="1" dirty="0" smtClean="0">
                <a:latin typeface="+mj-lt"/>
              </a:rPr>
              <a:t>— усиливает функцию дыхательных центров мозга и центра речи, устраняет мышечную слабость, вялость, заболевания органов слуха,</a:t>
            </a:r>
            <a:br>
              <a:rPr lang="ru-RU" sz="1800" b="1" dirty="0" smtClean="0">
                <a:latin typeface="+mj-lt"/>
              </a:rPr>
            </a:br>
            <a:r>
              <a:rPr lang="ru-RU" sz="1800" b="1" dirty="0" smtClean="0">
                <a:latin typeface="+mj-lt"/>
              </a:rPr>
              <a:t>Звук </a:t>
            </a:r>
            <a:r>
              <a:rPr lang="ru-RU" sz="1800" b="1" dirty="0" smtClean="0">
                <a:solidFill>
                  <a:schemeClr val="accent2"/>
                </a:solidFill>
                <a:latin typeface="+mj-lt"/>
              </a:rPr>
              <a:t>«М-М-М» </a:t>
            </a:r>
            <a:r>
              <a:rPr lang="ru-RU" sz="1800" b="1" dirty="0" smtClean="0">
                <a:latin typeface="+mj-lt"/>
              </a:rPr>
              <a:t>— с закрытым ртом снимает психическую утомляемость, улучшает память и сообразительность.</a:t>
            </a:r>
          </a:p>
          <a:p>
            <a:pPr>
              <a:buFont typeface="Wingdings" pitchFamily="2" charset="2"/>
              <a:buChar char="§"/>
              <a:defRPr/>
            </a:pPr>
            <a:endParaRPr lang="ru-RU" sz="2000" dirty="0" smtClean="0"/>
          </a:p>
        </p:txBody>
      </p:sp>
      <p:pic>
        <p:nvPicPr>
          <p:cNvPr id="4" name="Содержимое 13" descr="1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467543" y="1484784"/>
            <a:ext cx="2927687" cy="3096344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2356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Музыкальное движение - интересная и эффективная  форма музыкально – оздоровительной деятельности</a:t>
            </a:r>
            <a:r>
              <a:rPr lang="ru-RU" sz="2400" dirty="0" smtClean="0"/>
              <a:t>.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Предложите детям потанцевать и сами примите в этом участие. Вы можете включить звучание  оркестра народных инструментов с записями старинных танцев (менуэт, гавот, краковяк, мазурка) и энергичных современных танцев. В это время и сами отдохнете и сбросите накопившуюся усталость. Танцевать с детьми нужно как можно чаще, но не подолгу, внимательно следя за физическим и психическим состоянием ребенка.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688"/>
            <a:ext cx="8229600" cy="648072"/>
          </a:xfrm>
        </p:spPr>
        <p:txBody>
          <a:bodyPr/>
          <a:lstStyle/>
          <a:p>
            <a:pPr eaLnBrk="1" hangingPunct="1"/>
            <a:r>
              <a:rPr lang="ru-RU" sz="2400" b="1" dirty="0" err="1" smtClean="0">
                <a:solidFill>
                  <a:srgbClr val="C00000"/>
                </a:solidFill>
              </a:rPr>
              <a:t>Танцетерапия</a:t>
            </a:r>
            <a:r>
              <a:rPr lang="ru-RU" sz="2400" b="1" dirty="0" smtClean="0">
                <a:solidFill>
                  <a:srgbClr val="C00000"/>
                </a:solidFill>
              </a:rPr>
              <a:t> – как технология музыкального воздействия.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497068" cy="54006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latin typeface="+mj-lt"/>
              </a:rPr>
              <a:t>Танец, мимика и жест, как и музыка, являются одним из древнейших способов выражения чувств и переживаний.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latin typeface="+mj-lt"/>
              </a:rPr>
              <a:t>Музыкально-ритмические движения и танцы выполняют релаксационную функцию, помогая добиться  эмоциональной разрядки, снять умственную нагрузку и переутомление,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latin typeface="+mj-lt"/>
              </a:rPr>
              <a:t>формируют красивую осанку, укрепляют мускулатуру, развивают мелкую моторику, воспитывают выносливость.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latin typeface="+mj-lt"/>
              </a:rPr>
              <a:t> Движения и танец снимает нервно- психическое напряжение, помогают детям быстро устанавливать дружеские связи друг с другом.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latin typeface="+mj-lt"/>
              </a:rPr>
              <a:t>Выполняя движения с пением, дети учатся выразительности, умению распределять дыхание и координировать его с речевой фразой, у них развивается ритмическое чувство и музыкальный слух.</a:t>
            </a:r>
          </a:p>
          <a:p>
            <a:pPr marL="0" indent="0" algn="just" eaLnBrk="1" hangingPunct="1">
              <a:lnSpc>
                <a:spcPct val="80000"/>
              </a:lnSpc>
              <a:defRPr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/>
          <a:lstStyle/>
          <a:p>
            <a:r>
              <a:rPr lang="ru-RU" sz="2600" b="1" dirty="0" smtClean="0">
                <a:solidFill>
                  <a:srgbClr val="C00000"/>
                </a:solidFill>
              </a:rPr>
              <a:t>Как звуки вокруг нас влияют на здоровье детей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sz="2400" dirty="0" smtClean="0"/>
              <a:t>Обратите внимание детей на звуки  живой  природы: журчанье ручья, скрип снега, шелест листьев, пение птиц - них радость и здоровье наших детей и постарайтесь оградить от раздражающих жизненных шумов и  потока музыки, культивируемой СМИ. Ее сверхбыстрые или тяжелые ритмы, сверхвысокие и сверхнизкие частоты, невыносимая громкость, низкое качество не могут оказать благотворного влияния на здоровье ребенка. 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76672"/>
            <a:ext cx="856895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C00000"/>
                </a:solidFill>
              </a:rPr>
              <a:t>Влияние музыки на нервную систему ребёнка.</a:t>
            </a:r>
            <a:r>
              <a:rPr lang="ru-RU" sz="2600" b="1" dirty="0"/>
              <a:t> </a:t>
            </a:r>
            <a:endParaRPr lang="ru-RU" sz="2600" b="1" dirty="0" smtClean="0"/>
          </a:p>
          <a:p>
            <a:r>
              <a:rPr lang="ru-RU" sz="2600" dirty="0" smtClean="0"/>
              <a:t>Музыка </a:t>
            </a:r>
            <a:r>
              <a:rPr lang="ru-RU" sz="2600" dirty="0"/>
              <a:t>обладает сильным психологическим воздействием на детей. Она влияет на состояние нервной системы (успокаивает, </a:t>
            </a:r>
            <a:r>
              <a:rPr lang="ru-RU" sz="2600" dirty="0" smtClean="0"/>
              <a:t>расслабляет, </a:t>
            </a:r>
            <a:r>
              <a:rPr lang="ru-RU" sz="2600" dirty="0"/>
              <a:t>будоражит, возбуждает), вызывает различные эмоциональные состояния (от умиротворенности), покоя и гармонии до беспокойства, подавленности или агрессии). В связи с этим важно обратить внимание на то, какую музыку слушаем мы и наши дети.</a:t>
            </a:r>
          </a:p>
          <a:p>
            <a:endParaRPr lang="ru-RU" sz="2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149080"/>
            <a:ext cx="3168352" cy="9399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972" y="4077072"/>
            <a:ext cx="2187880" cy="2324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9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Влияние музыкальных инструментов на организм человека.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001419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Духовые инструменты  </a:t>
            </a:r>
            <a:r>
              <a:rPr lang="ru-RU" sz="2400" dirty="0" smtClean="0"/>
              <a:t>развивают эмоциональную сферу.</a:t>
            </a:r>
          </a:p>
          <a:p>
            <a:pPr>
              <a:buNone/>
            </a:pPr>
            <a:r>
              <a:rPr lang="ru-RU" sz="2400" b="1" dirty="0" smtClean="0"/>
              <a:t> Ударные -  </a:t>
            </a:r>
            <a:r>
              <a:rPr lang="ru-RU" sz="2400" dirty="0" smtClean="0"/>
              <a:t>придают силу, дают ощущение устойчивости, уверенности.</a:t>
            </a:r>
          </a:p>
          <a:p>
            <a:pPr>
              <a:buNone/>
            </a:pPr>
            <a:r>
              <a:rPr lang="ru-RU" sz="2400" b="1" dirty="0" smtClean="0"/>
              <a:t> Фортепьяно </a:t>
            </a:r>
            <a:r>
              <a:rPr lang="ru-RU" sz="2400" dirty="0" smtClean="0"/>
              <a:t>развивает интеллектуальные способности.</a:t>
            </a:r>
          </a:p>
          <a:p>
            <a:pPr>
              <a:buNone/>
            </a:pPr>
            <a:r>
              <a:rPr lang="ru-RU" sz="2400" b="1" dirty="0" smtClean="0"/>
              <a:t>Струнные</a:t>
            </a:r>
            <a:r>
              <a:rPr lang="ru-RU" sz="2400" dirty="0" smtClean="0"/>
              <a:t> -  развивают чувства сострадания, воздействуют на сердце.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dirty="0" smtClean="0"/>
              <a:t>Вокальная музыка  </a:t>
            </a:r>
            <a:r>
              <a:rPr lang="ru-RU" sz="2400" dirty="0" smtClean="0"/>
              <a:t>влияет на весь организм, особенно на горло.</a:t>
            </a:r>
            <a:endParaRPr 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Музыка для детей в течение дня.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032449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400" b="1" i="1" dirty="0" smtClean="0"/>
              <a:t>Для утреннего времени можно </a:t>
            </a:r>
            <a:r>
              <a:rPr lang="ru-RU" sz="2400" dirty="0" smtClean="0"/>
              <a:t>использовать мажорную классическую музыку, добрые песни с хорошим текстом. </a:t>
            </a:r>
          </a:p>
          <a:p>
            <a:pPr>
              <a:buNone/>
            </a:pPr>
            <a:r>
              <a:rPr lang="ru-RU" sz="2400" b="1" i="1" dirty="0" smtClean="0"/>
              <a:t> </a:t>
            </a:r>
            <a:r>
              <a:rPr lang="ru-RU" sz="2400" b="1" dirty="0" smtClean="0"/>
              <a:t>Для приятного дневного отдыха или сна</a:t>
            </a:r>
            <a:r>
              <a:rPr lang="ru-RU" sz="2400" b="1" i="1" dirty="0" smtClean="0"/>
              <a:t> </a:t>
            </a:r>
            <a:r>
              <a:rPr lang="ru-RU" sz="2400" dirty="0" smtClean="0"/>
              <a:t>(расслабления после школьных уроков) можно воспользоваться классической и современной </a:t>
            </a:r>
            <a:r>
              <a:rPr lang="ru-RU" sz="2400" dirty="0" err="1" smtClean="0"/>
              <a:t>релаксирующей</a:t>
            </a:r>
            <a:r>
              <a:rPr lang="ru-RU" sz="2400" dirty="0" smtClean="0"/>
              <a:t> музыкой, наполненной звуками природы.</a:t>
            </a:r>
          </a:p>
          <a:p>
            <a:pPr>
              <a:buNone/>
            </a:pPr>
            <a:r>
              <a:rPr lang="ru-RU" sz="2400" i="1" dirty="0" smtClean="0"/>
              <a:t>    </a:t>
            </a:r>
            <a:r>
              <a:rPr lang="ru-RU" sz="2400" b="1" i="1" dirty="0" smtClean="0"/>
              <a:t>Для вечернего времени (перед сном) </a:t>
            </a:r>
            <a:r>
              <a:rPr lang="ru-RU" sz="2400" dirty="0" smtClean="0"/>
              <a:t>можно использовать тихую, нежную, легкую музыку.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568952" cy="3744416"/>
          </a:xfrm>
        </p:spPr>
        <p:txBody>
          <a:bodyPr numCol="2">
            <a:noAutofit/>
          </a:bodyPr>
          <a:lstStyle/>
          <a:p>
            <a:pPr>
              <a:defRPr/>
            </a:pPr>
            <a:r>
              <a:rPr lang="ru-RU" sz="1800" i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1800" dirty="0" smtClean="0"/>
              <a:t>Мы спокойно отдыхаем,</a:t>
            </a:r>
            <a:br>
              <a:rPr lang="ru-RU" sz="1800" dirty="0" smtClean="0"/>
            </a:br>
            <a:r>
              <a:rPr lang="ru-RU" sz="1800" dirty="0" smtClean="0"/>
              <a:t>Сном волшебным засыпаем.</a:t>
            </a:r>
            <a:br>
              <a:rPr lang="ru-RU" sz="1800" dirty="0" smtClean="0"/>
            </a:br>
            <a:r>
              <a:rPr lang="ru-RU" sz="1800" dirty="0" smtClean="0"/>
              <a:t>Дышится легко, ровно, глубоко.</a:t>
            </a:r>
            <a:br>
              <a:rPr lang="ru-RU" sz="1800" dirty="0" smtClean="0"/>
            </a:br>
            <a:r>
              <a:rPr lang="ru-RU" sz="1800" dirty="0" smtClean="0"/>
              <a:t>Наши руки отдыхают,</a:t>
            </a:r>
            <a:br>
              <a:rPr lang="ru-RU" sz="1800" dirty="0" smtClean="0"/>
            </a:br>
            <a:r>
              <a:rPr lang="ru-RU" sz="1800" dirty="0" smtClean="0"/>
              <a:t>Ноги тоже отдыхают.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Напряженье улетело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И расслаблено всё тело.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Будто мы лежим на травке,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На зелёной, мягкой травке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Греет солнышко сейчас,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Ножки тёплые у нас.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1800" dirty="0" smtClean="0"/>
              <a:t>Дышится легко, ровно, глубоко.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Мы спокойно отдыхали,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Сном волшебным засыпали.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Хорошо нам отдыхать,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dirty="0" smtClean="0"/>
              <a:t>Но пора уже вставать.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i="1" dirty="0">
              <a:latin typeface="Arial Black" pitchFamily="34" charset="0"/>
            </a:endParaRPr>
          </a:p>
        </p:txBody>
      </p:sp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1259632" y="218712"/>
            <a:ext cx="68405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Музыка для вечернего времени.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Релаксационное </a:t>
            </a:r>
            <a:r>
              <a:rPr lang="ru-RU" sz="2400" b="1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упражнение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«Волшебный сон»</a:t>
            </a:r>
            <a:endParaRPr lang="ru-RU" sz="2000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30724" name="Содержимое 17" descr="c8d2fe24a9d6d847e936ec92328063d5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292080" y="2564904"/>
            <a:ext cx="2808312" cy="2361548"/>
          </a:xfrm>
        </p:spPr>
      </p:pic>
      <p:pic>
        <p:nvPicPr>
          <p:cNvPr id="6" name="1 Релаксация Волщебный сон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850" y="476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025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«Музыка не только фактор облагораживающий, воспитательный. Музыка — целитель здоровья.»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(В.М.Бехтерев) </a:t>
            </a:r>
            <a:r>
              <a:rPr lang="ru-RU" sz="2800" b="1" dirty="0" smtClean="0">
                <a:solidFill>
                  <a:srgbClr val="0070C0"/>
                </a:solidFill>
              </a:rPr>
              <a:t/>
            </a:r>
            <a:br>
              <a:rPr lang="ru-RU" sz="2800" b="1" dirty="0" smtClean="0">
                <a:solidFill>
                  <a:srgbClr val="0070C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r>
              <a:rPr lang="ru-RU" sz="2400" dirty="0" smtClean="0"/>
              <a:t>Использование музыки и пения   в семейном воспитании помогает более эффективно развивать музыкальные способности детей, сохранять и укреплять их здоровье. Создание эмоционального комфорта средствами музыки и пения в семье – важнейшая задача успешного физического и психического развития ребёнка. А от состояния здоровья детей во многом зависит благополучие общества.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Забота о здоровье детей важнейшая задача всего общества и, конечно, родителей.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dirty="0" smtClean="0"/>
              <a:t>Состояние здоровья подрастающего поколения является показателем благополучия общества, отражающим не только истинную ситуацию, но и дающим прогноз на перспективу.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C:\Users\Эдмон Дантес\Desktop\img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79512" y="358892"/>
            <a:ext cx="8712968" cy="6382476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8680"/>
            <a:ext cx="8218487" cy="79275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Музыка помогает, когда ее слушают.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99"/>
            <a:ext cx="8785225" cy="5040289"/>
          </a:xfrm>
        </p:spPr>
        <p:txBody>
          <a:bodyPr/>
          <a:lstStyle/>
          <a:p>
            <a:r>
              <a:rPr lang="ru-RU" sz="2400" dirty="0" smtClean="0"/>
              <a:t>Музыка помогает, когда ее слушают. Развитие слуховой чувствительности способствует пробуждению здоровых механизмов защиты организма и дает большой оздоровительный и воспитательный эффект.</a:t>
            </a:r>
          </a:p>
          <a:p>
            <a:r>
              <a:rPr lang="ru-RU" sz="2400" dirty="0" smtClean="0"/>
              <a:t>Сохранению и укреплению здоровья детей в семье содействуют все виды деятельности, связанные с музыкой  (слушание музыки, пение, танцы, игра на детских музыкальных инструментах.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Роль пения для здоровья детей.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ru-RU" sz="2400" dirty="0" smtClean="0"/>
              <a:t>Пение положительно влияет на здоровье и развитие ребенка: активизирует умственные способности, развивает эстетическое и нравственное представление, слух, память, речь, чувство ритма, внимание, мышление, укрепляет лёгкие и весь дыхательный аппарат. При соблюдении гигиенических условий, то есть при пении в проветренном и чистом помещении - развиваются и укрепляются лёгких и голосовой аппарат.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Роль пения и дыхательной гимнастики для здоровья детей.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641379"/>
          </a:xfrm>
        </p:spPr>
        <p:txBody>
          <a:bodyPr/>
          <a:lstStyle/>
          <a:p>
            <a:r>
              <a:rPr lang="ru-RU" sz="2400" dirty="0" smtClean="0"/>
              <a:t>Пение с предшествующей дыхательной гимнастикой оказывает на детей психотерапевтическое, </a:t>
            </a:r>
            <a:r>
              <a:rPr lang="ru-RU" sz="2400" dirty="0" err="1" smtClean="0"/>
              <a:t>оздоравливающее</a:t>
            </a:r>
            <a:r>
              <a:rPr lang="ru-RU" sz="2400" dirty="0" smtClean="0"/>
              <a:t> и даже лечебное воздействие: положительно влияет на обменные процессы; способствуют восстановлению центральной нервной системы; улучшает дренажную функцию бронхов; восстанавливает нарушенное носовое дыхание; исправляет развившиеся в процессе заболеваний различные деформации грудной клетки и позвоночника.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4365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 u="sng" dirty="0" smtClean="0">
                <a:solidFill>
                  <a:srgbClr val="C00000"/>
                </a:solidFill>
              </a:rPr>
              <a:t>Дыхательное упражнение «Шум моря»</a:t>
            </a:r>
            <a:r>
              <a:rPr lang="ru-RU" sz="2800" b="1" u="sng" dirty="0" smtClean="0">
                <a:solidFill>
                  <a:schemeClr val="accent2"/>
                </a:solidFill>
              </a:rPr>
              <a:t/>
            </a:r>
            <a:br>
              <a:rPr lang="ru-RU" sz="2800" b="1" u="sng" dirty="0" smtClean="0">
                <a:solidFill>
                  <a:schemeClr val="accent2"/>
                </a:solidFill>
              </a:rPr>
            </a:br>
            <a:r>
              <a:rPr lang="ru-RU" sz="2400" b="1" dirty="0" smtClean="0"/>
              <a:t>Слушаем (в записи) звуки моря, а затем - «дышим, как море». Делаем тихий, мягкий вдох животом и плавно поднимаем вверх руки. А потом – опускаем руки и делаем  выдох на звук «Ш».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Шум волн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388" y="5492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3" descr="C:\Users\Эдмон Дантес\Desktop\babc38cf2c44b8014c5f48215fac6c80.jpe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179512" y="2996952"/>
            <a:ext cx="8712968" cy="386104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287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4807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Дыхательное упражнение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«Одуванчик»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5266928" cy="4209331"/>
          </a:xfrm>
        </p:spPr>
        <p:txBody>
          <a:bodyPr/>
          <a:lstStyle/>
          <a:p>
            <a:r>
              <a:rPr lang="ru-RU" sz="2800" b="1" dirty="0" smtClean="0"/>
              <a:t>Вдох через нос – лёгкий, бесшумный, выдох – через рот, со звуком восхищения «ах!». 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64088" y="1556792"/>
            <a:ext cx="3452589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Дыхательное упражнение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 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214313" y="928689"/>
            <a:ext cx="7093991" cy="4876575"/>
          </a:xfrm>
        </p:spPr>
        <p:txBody>
          <a:bodyPr/>
          <a:lstStyle/>
          <a:p>
            <a:pPr>
              <a:buFontTx/>
              <a:buNone/>
            </a:pPr>
            <a:r>
              <a:rPr lang="ru-RU" sz="2000" dirty="0" smtClean="0"/>
              <a:t> </a:t>
            </a:r>
            <a:r>
              <a:rPr lang="ru-RU" sz="2400" b="1" dirty="0" smtClean="0">
                <a:solidFill>
                  <a:srgbClr val="C00000"/>
                </a:solidFill>
              </a:rPr>
              <a:t>                      «Воздушные Шарики»</a:t>
            </a:r>
            <a:r>
              <a:rPr lang="ru-RU" sz="2400" b="1" u="sng" dirty="0" smtClean="0">
                <a:solidFill>
                  <a:srgbClr val="C00000"/>
                </a:solidFill>
              </a:rPr>
              <a:t> </a:t>
            </a:r>
            <a:endParaRPr lang="ru-RU" sz="2000" b="1" dirty="0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r>
              <a:rPr lang="ru-RU" sz="2000" b="1" dirty="0" smtClean="0"/>
              <a:t>     </a:t>
            </a:r>
            <a:r>
              <a:rPr lang="ru-RU" sz="2400" b="1" dirty="0" smtClean="0"/>
              <a:t>Активный вдох, подносим воображаемый шарик к губам и, раздувая щеки, медленно, через приоткрытые губы начинаем надувать его. Нужно следить глазами за тем, как  шарик становится все больше и больше, как увеличиваются, растут узоры на нем. Надо дуть осторожно, чтобы шарик не лопнул. А потом, можно показать красивые  шары друг другу.</a:t>
            </a:r>
            <a:endParaRPr lang="ru-RU" sz="2400" dirty="0" smtClean="0"/>
          </a:p>
        </p:txBody>
      </p:sp>
      <p:pic>
        <p:nvPicPr>
          <p:cNvPr id="5" name="Рисунок 4" descr="Candy_Kid_with_gum_prv.gif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948264" y="2204864"/>
            <a:ext cx="165618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6131024" cy="93610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Дыхательное упражнение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«Шарик спускается»</a:t>
            </a:r>
            <a:r>
              <a:rPr lang="ru-RU" sz="2800" b="1" u="sng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5482952" cy="4065315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Глубокий медленный вдох – через нос, медленный выдох – через рот на звук «</a:t>
            </a:r>
            <a:r>
              <a:rPr lang="ru-RU" sz="2800" b="1" dirty="0" err="1" smtClean="0"/>
              <a:t>ссссс</a:t>
            </a:r>
            <a:r>
              <a:rPr lang="ru-RU" sz="2800" b="1" dirty="0" smtClean="0"/>
              <a:t>» 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24128" y="1484784"/>
            <a:ext cx="288032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AWJJH2MPE6E2-194827139-2308</_dlc_DocId>
    <_dlc_DocIdUrl xmlns="4a252ca3-5a62-4c1c-90a6-29f4710e47f8">
      <Url>http://edu-sps.koiro.local/Sharya/ds6/1_1/_layouts/15/DocIdRedir.aspx?ID=AWJJH2MPE6E2-194827139-2308</Url>
      <Description>AWJJH2MPE6E2-194827139-2308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C84154A13CCA848AE4E386A05CF2024" ma:contentTypeVersion="49" ma:contentTypeDescription="Создание документа." ma:contentTypeScope="" ma:versionID="861075ff43026d31bf3f82a24fd1be9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0AE908-CEA1-4B6F-83A8-A7513F5DF746}"/>
</file>

<file path=customXml/itemProps2.xml><?xml version="1.0" encoding="utf-8"?>
<ds:datastoreItem xmlns:ds="http://schemas.openxmlformats.org/officeDocument/2006/customXml" ds:itemID="{2EC35A8D-EBA6-4308-9185-DF283A101FAC}"/>
</file>

<file path=customXml/itemProps3.xml><?xml version="1.0" encoding="utf-8"?>
<ds:datastoreItem xmlns:ds="http://schemas.openxmlformats.org/officeDocument/2006/customXml" ds:itemID="{42D98F96-9735-4956-8079-A5AB3AD1DAD7}"/>
</file>

<file path=customXml/itemProps4.xml><?xml version="1.0" encoding="utf-8"?>
<ds:datastoreItem xmlns:ds="http://schemas.openxmlformats.org/officeDocument/2006/customXml" ds:itemID="{0F93DF10-8BAD-44C8-AEC6-8BD7232B2F02}"/>
</file>

<file path=docProps/app.xml><?xml version="1.0" encoding="utf-8"?>
<Properties xmlns="http://schemas.openxmlformats.org/officeDocument/2006/extended-properties" xmlns:vt="http://schemas.openxmlformats.org/officeDocument/2006/docPropsVTypes">
  <TotalTime>5984</TotalTime>
  <Words>782</Words>
  <Application>Microsoft Office PowerPoint</Application>
  <PresentationFormat>Экран (4:3)</PresentationFormat>
  <Paragraphs>54</Paragraphs>
  <Slides>20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Diseño predeterminado</vt:lpstr>
      <vt:lpstr>«Значение музыки для укрепления здоровья будущего школьника в семье»</vt:lpstr>
      <vt:lpstr> Забота о здоровье детей важнейшая задача всего общества и, конечно, родителей. </vt:lpstr>
      <vt:lpstr> Музыка помогает, когда ее слушают.  </vt:lpstr>
      <vt:lpstr>Роль пения для здоровья детей.</vt:lpstr>
      <vt:lpstr>Роль пения и дыхательной гимнастики для здоровья детей.</vt:lpstr>
      <vt:lpstr>Дыхательное упражнение «Шум моря» Слушаем (в записи) звуки моря, а затем - «дышим, как море». Делаем тихий, мягкий вдох животом и плавно поднимаем вверх руки. А потом – опускаем руки и делаем  выдох на звук «Ш».  </vt:lpstr>
      <vt:lpstr>Дыхательное упражнение  «Одуванчик»  </vt:lpstr>
      <vt:lpstr>Дыхательное упражнение </vt:lpstr>
      <vt:lpstr>Дыхательное упражнение   «Шарик спускается»  </vt:lpstr>
      <vt:lpstr>Дыхательное упражнение   «Ладошки»   </vt:lpstr>
      <vt:lpstr>Кто много поет, того хворь не берет!"</vt:lpstr>
      <vt:lpstr>Музыкальное движение - интересная и эффективная  форма музыкально – оздоровительной деятельности.  </vt:lpstr>
      <vt:lpstr>Танцетерапия – как технология музыкального воздействия.</vt:lpstr>
      <vt:lpstr>Как звуки вокруг нас влияют на здоровье детей.</vt:lpstr>
      <vt:lpstr>Презентация PowerPoint</vt:lpstr>
      <vt:lpstr>Влияние музыкальных инструментов на организм человека.</vt:lpstr>
      <vt:lpstr>Музыка для детей в течение дня.</vt:lpstr>
      <vt:lpstr> Мы спокойно отдыхаем, Сном волшебным засыпаем. Дышится легко, ровно, глубоко. Наши руки отдыхают, Ноги тоже отдыхают. Напряженье улетело И расслаблено всё тело. Будто мы лежим на травке, На зелёной, мягкой травке Греет солнышко сейчас, Ножки тёплые у нас. Дышится легко, ровно, глубоко. Мы спокойно отдыхали, Сном волшебным засыпали. Хорошо нам отдыхать, Но пора уже вставать.  </vt:lpstr>
      <vt:lpstr>«Музыка не только фактор облагораживающий, воспитательный. Музыка — целитель здоровья.»  (В.М.Бехтерев)  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Пользователь Windows</cp:lastModifiedBy>
  <cp:revision>920</cp:revision>
  <dcterms:created xsi:type="dcterms:W3CDTF">2010-05-23T14:28:12Z</dcterms:created>
  <dcterms:modified xsi:type="dcterms:W3CDTF">2020-04-28T18:05:54Z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0x010100DC84154A13CCA848AE4E386A05CF2024</vt:lpwstr>
  </property>
  <property fmtid="{D5CDD505-2E9C-101B-9397-08002B2CF9AE}" pid="3" name="_dlc_DocIdItemGuid">
    <vt:lpwstr>c77d403a-ef37-4313-be4c-d080ff54ece1</vt:lpwstr>
  </property>
</Properties>
</file>