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8"/>
  </p:notesMasterIdLst>
  <p:sldIdLst>
    <p:sldId id="256" r:id="rId2"/>
    <p:sldId id="266" r:id="rId3"/>
    <p:sldId id="267" r:id="rId4"/>
    <p:sldId id="268" r:id="rId5"/>
    <p:sldId id="282" r:id="rId6"/>
    <p:sldId id="285" r:id="rId7"/>
    <p:sldId id="273" r:id="rId8"/>
    <p:sldId id="274" r:id="rId9"/>
    <p:sldId id="283" r:id="rId10"/>
    <p:sldId id="286" r:id="rId11"/>
    <p:sldId id="272" r:id="rId12"/>
    <p:sldId id="269" r:id="rId13"/>
    <p:sldId id="270" r:id="rId14"/>
    <p:sldId id="284" r:id="rId15"/>
    <p:sldId id="271" r:id="rId16"/>
    <p:sldId id="276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5pPr>
    <a:lvl6pPr marL="2286000" algn="l" defTabSz="914400" rtl="0" eaLnBrk="1" latinLnBrk="0" hangingPunct="1"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6pPr>
    <a:lvl7pPr marL="2743200" algn="l" defTabSz="914400" rtl="0" eaLnBrk="1" latinLnBrk="0" hangingPunct="1"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7pPr>
    <a:lvl8pPr marL="3200400" algn="l" defTabSz="914400" rtl="0" eaLnBrk="1" latinLnBrk="0" hangingPunct="1"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8pPr>
    <a:lvl9pPr marL="3657600" algn="l" defTabSz="914400" rtl="0" eaLnBrk="1" latinLnBrk="0" hangingPunct="1">
      <a:defRPr sz="10000" b="1" kern="1200">
        <a:solidFill>
          <a:schemeClr val="accent2"/>
        </a:solidFill>
        <a:latin typeface="Chicago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33CCFF"/>
    <a:srgbClr val="66FF99"/>
    <a:srgbClr val="99FF99"/>
    <a:srgbClr val="00CC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576" autoAdjust="0"/>
    <p:restoredTop sz="90929"/>
  </p:normalViewPr>
  <p:slideViewPr>
    <p:cSldViewPr>
      <p:cViewPr varScale="1">
        <p:scale>
          <a:sx n="95" d="100"/>
          <a:sy n="95" d="100"/>
        </p:scale>
        <p:origin x="-9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5BCD2D-CEE0-42D5-8D2E-90BA291A9E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35DD80-28A6-4527-AAC4-06DC0C595C21}" type="slidenum">
              <a:rPr lang="en-US"/>
              <a:pPr/>
              <a:t>3</a:t>
            </a:fld>
            <a:endParaRPr lang="en-US"/>
          </a:p>
        </p:txBody>
      </p:sp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Alexey Savrasov. Early Spring. Thaw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81A029-65E2-4E0B-A454-E821FE163B95}" type="slidenum">
              <a:rPr lang="en-US"/>
              <a:pPr/>
              <a:t>4</a:t>
            </a:fld>
            <a:endParaRPr lang="en-US"/>
          </a:p>
        </p:txBody>
      </p:sp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Левитан. Большая вода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795A7-3E2D-4E43-8625-D20623C28249}" type="slidenum">
              <a:rPr lang="en-US"/>
              <a:pPr/>
              <a:t>7</a:t>
            </a:fld>
            <a:endParaRPr lang="en-US"/>
          </a:p>
        </p:txBody>
      </p:sp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>
                <a:solidFill>
                  <a:srgbClr val="A50021"/>
                </a:solidFill>
              </a:rPr>
              <a:t>АЛЕКСЕЙ</a:t>
            </a:r>
            <a:r>
              <a:rPr lang="ru-RU">
                <a:solidFill>
                  <a:srgbClr val="A50021"/>
                </a:solidFill>
              </a:rPr>
              <a:t/>
            </a:r>
            <a:br>
              <a:rPr lang="ru-RU">
                <a:solidFill>
                  <a:srgbClr val="A50021"/>
                </a:solidFill>
              </a:rPr>
            </a:br>
            <a:r>
              <a:rPr lang="ru-RU" b="1">
                <a:solidFill>
                  <a:srgbClr val="A50021"/>
                </a:solidFill>
              </a:rPr>
              <a:t>КОНДРАТЬЕВИЧ</a:t>
            </a:r>
            <a:r>
              <a:rPr lang="ru-RU" sz="1000" b="1">
                <a:solidFill>
                  <a:srgbClr val="A50021"/>
                </a:solidFill>
              </a:rPr>
              <a:t/>
            </a:r>
            <a:br>
              <a:rPr lang="ru-RU" sz="1000" b="1">
                <a:solidFill>
                  <a:srgbClr val="A50021"/>
                </a:solidFill>
              </a:rPr>
            </a:br>
            <a:r>
              <a:rPr lang="ru-RU" sz="2000" b="1">
                <a:solidFill>
                  <a:srgbClr val="A50021"/>
                </a:solidFill>
              </a:rPr>
              <a:t>САВРАСОВ</a:t>
            </a:r>
            <a:r>
              <a:rPr lang="ru-RU" sz="300" b="1"/>
              <a:t> </a:t>
            </a:r>
            <a:r>
              <a:rPr lang="en-US" sz="300" b="1"/>
              <a:t/>
            </a:r>
            <a:br>
              <a:rPr lang="en-US" sz="300" b="1"/>
            </a:br>
            <a:r>
              <a:rPr lang="ru-RU" sz="300" b="1"/>
              <a:t>Грачи прилетели</a:t>
            </a:r>
            <a:endParaRPr lang="en-US" sz="300" b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017486-627C-4CBF-97F2-C489200739DF}" type="slidenum">
              <a:rPr lang="en-US"/>
              <a:pPr/>
              <a:t>10</a:t>
            </a:fld>
            <a:endParaRPr lang="en-US"/>
          </a:p>
        </p:txBody>
      </p:sp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Бакшеев Голубая весна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64B71-D47A-49EE-AA05-ADDC77B99A66}" type="slidenum">
              <a:rPr lang="en-US"/>
              <a:pPr/>
              <a:t>12</a:t>
            </a:fld>
            <a:endParaRPr lang="en-US"/>
          </a:p>
        </p:txBody>
      </p:sp>
      <p:sp>
        <p:nvSpPr>
          <p:cNvPr id="20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(Это особенные цветы - ???эферойды - они торопятся расцвести пока на деревьях не выросли листья и не закрыли солнышко )</a:t>
            </a:r>
            <a:br>
              <a:rPr lang="ru-RU"/>
            </a:b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59F550-FD3B-4AC1-8423-01AE596BA4D2}" type="slidenum">
              <a:rPr lang="en-US"/>
              <a:pPr/>
              <a:t>15</a:t>
            </a:fld>
            <a:endParaRPr lang="en-US"/>
          </a:p>
        </p:txBody>
      </p:sp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rgbClr val="0000FF"/>
                </a:solidFill>
                <a:latin typeface="Arial Black" pitchFamily="34" charset="0"/>
              </a:rPr>
              <a:t>ИСААК  ИЛЬИЧ</a:t>
            </a:r>
            <a:br>
              <a:rPr lang="ru-RU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2000" b="1">
                <a:solidFill>
                  <a:srgbClr val="0000FF"/>
                </a:solidFill>
                <a:latin typeface="Arial Black" pitchFamily="34" charset="0"/>
              </a:rPr>
              <a:t>ЛЕВИТАН</a:t>
            </a:r>
            <a:br>
              <a:rPr lang="ru-RU" sz="2000" b="1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400" b="1"/>
              <a:t>Цветущие яблони</a:t>
            </a:r>
            <a:endParaRPr lang="en-US" sz="400" b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DCD251-DDC4-4D65-A857-4AF88802762C}" type="slidenum">
              <a:rPr lang="en-US"/>
              <a:pPr/>
              <a:t>16</a:t>
            </a:fld>
            <a:endParaRPr lang="en-US"/>
          </a:p>
        </p:txBody>
      </p:sp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Борисов-Муссатов. Майские цветы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62397-837C-46B3-9409-EEB79D2D92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F9E62-E889-4008-B641-0687F7EA12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1717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609600"/>
            <a:ext cx="63627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3423F-49C1-4A1F-ABA9-1399D2B58D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D0295-29B2-42BD-BDE5-D015769E78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6F993-EDA0-4DEA-99F6-C2F89A8101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609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609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5D8E3-A4EA-4A3D-9710-68EF0027DB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E5C63-3CB2-4F5C-BBD8-E807EE274E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5659E-AC18-484F-B77E-ABA995BC45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D98B5-63FA-4E52-A173-C2662DE077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F250D-1BFA-4638-821D-F0F94A4CF9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D7787-992A-4B33-9F80-BF4EF51F83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60198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609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5495DD3D-E941-4A15-A5FF-686080ED4D6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My\Изображения\Рисунки\Дерево Весн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" y="381000"/>
            <a:ext cx="4546600" cy="60198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609600"/>
            <a:ext cx="4114800" cy="1143000"/>
          </a:xfrm>
        </p:spPr>
        <p:txBody>
          <a:bodyPr/>
          <a:lstStyle/>
          <a:p>
            <a:pPr algn="ctr"/>
            <a:r>
              <a:rPr lang="ru-RU" sz="8000">
                <a:solidFill>
                  <a:srgbClr val="00CC00"/>
                </a:solidFill>
              </a:rPr>
              <a:t>ВЕ</a:t>
            </a:r>
            <a:r>
              <a:rPr lang="ru-RU" sz="8000">
                <a:solidFill>
                  <a:srgbClr val="66FF99"/>
                </a:solidFill>
              </a:rPr>
              <a:t>С</a:t>
            </a:r>
            <a:r>
              <a:rPr lang="ru-RU" sz="8000">
                <a:solidFill>
                  <a:schemeClr val="tx1"/>
                </a:solidFill>
              </a:rPr>
              <a:t>НА</a:t>
            </a:r>
            <a:endParaRPr lang="en-US" sz="8000">
              <a:solidFill>
                <a:schemeClr val="tx1"/>
              </a:solidFill>
            </a:endParaRPr>
          </a:p>
        </p:txBody>
      </p:sp>
      <p:pic>
        <p:nvPicPr>
          <p:cNvPr id="2054" name="Picture 6" descr="D:\My\Изображения\Рисунки\Месяца и времена года\весн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857364"/>
            <a:ext cx="3022600" cy="4191000"/>
          </a:xfrm>
          <a:prstGeom prst="rect">
            <a:avLst/>
          </a:prstGeom>
          <a:noFill/>
        </p:spPr>
      </p:pic>
      <p:sp>
        <p:nvSpPr>
          <p:cNvPr id="7" name="Рамка 6"/>
          <p:cNvSpPr/>
          <p:nvPr/>
        </p:nvSpPr>
        <p:spPr bwMode="auto">
          <a:xfrm>
            <a:off x="5643570" y="6286520"/>
            <a:ext cx="2786082" cy="571480"/>
          </a:xfrm>
          <a:prstGeom prst="fram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Prezentacii.com</a:t>
            </a:r>
            <a:endParaRPr kumimoji="0" lang="ru-RU" sz="2400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hicago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 вот середина весны. Снег везде растаял. </a:t>
            </a:r>
          </a:p>
        </p:txBody>
      </p:sp>
      <p:pic>
        <p:nvPicPr>
          <p:cNvPr id="57348" name="Picture 1028" descr="D:\My\Изображения\Картины\Бакшеев Голубая весна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"/>
            <a:ext cx="7467600" cy="572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Можно сменить теплые зимние одежды на курточки и плащики. </a:t>
            </a:r>
            <a:br>
              <a:rPr lang="ru-RU"/>
            </a:br>
            <a:r>
              <a:rPr lang="ru-RU"/>
              <a:t>Для прогулки по лужам одеваем резиновые сапоги.</a:t>
            </a:r>
          </a:p>
        </p:txBody>
      </p:sp>
      <p:pic>
        <p:nvPicPr>
          <p:cNvPr id="23558" name="Picture 6" descr="D:\My\Изображения\Рисунки\вес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8600"/>
            <a:ext cx="3802063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50" name="Group 18"/>
          <p:cNvGrpSpPr>
            <a:grpSpLocks/>
          </p:cNvGrpSpPr>
          <p:nvPr/>
        </p:nvGrpSpPr>
        <p:grpSpPr bwMode="auto">
          <a:xfrm>
            <a:off x="4800600" y="457200"/>
            <a:ext cx="3054350" cy="4679950"/>
            <a:chOff x="3024" y="384"/>
            <a:chExt cx="1924" cy="2948"/>
          </a:xfrm>
        </p:grpSpPr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3024" y="2928"/>
              <a:ext cx="19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>
                  <a:solidFill>
                    <a:schemeClr val="tx2"/>
                  </a:solidFill>
                  <a:latin typeface="Arial" charset="0"/>
                </a:rPr>
                <a:t>ВЕ</a:t>
              </a:r>
              <a:r>
                <a:rPr lang="ru-RU" sz="3600">
                  <a:solidFill>
                    <a:srgbClr val="6699FF"/>
                  </a:solidFill>
                  <a:latin typeface="Arial" charset="0"/>
                </a:rPr>
                <a:t>Т</a:t>
              </a:r>
              <a:r>
                <a:rPr lang="ru-RU" sz="3600">
                  <a:solidFill>
                    <a:srgbClr val="0033CC"/>
                  </a:solidFill>
                  <a:latin typeface="Arial" charset="0"/>
                </a:rPr>
                <a:t>РИ</a:t>
              </a:r>
              <a:r>
                <a:rPr lang="ru-RU" sz="3600">
                  <a:solidFill>
                    <a:srgbClr val="6699FF"/>
                  </a:solidFill>
                  <a:latin typeface="Arial" charset="0"/>
                </a:rPr>
                <a:t>НИ</a:t>
              </a:r>
              <a:r>
                <a:rPr lang="ru-RU" sz="3600">
                  <a:solidFill>
                    <a:srgbClr val="0033CC"/>
                  </a:solidFill>
                  <a:latin typeface="Arial" charset="0"/>
                </a:rPr>
                <a:t>ЦА</a:t>
              </a:r>
              <a:endParaRPr lang="en-US" sz="3600">
                <a:solidFill>
                  <a:srgbClr val="0033CC"/>
                </a:solidFill>
                <a:latin typeface="Arial" charset="0"/>
              </a:endParaRPr>
            </a:p>
          </p:txBody>
        </p:sp>
        <p:pic>
          <p:nvPicPr>
            <p:cNvPr id="18436" name="Picture 4" descr="D:\My\Изображения\Фотографии\Tmp\ветриницы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33" y="384"/>
              <a:ext cx="1911" cy="2544"/>
            </a:xfrm>
            <a:prstGeom prst="rect">
              <a:avLst/>
            </a:prstGeom>
            <a:noFill/>
          </p:spPr>
        </p:pic>
      </p:grpSp>
      <p:grpSp>
        <p:nvGrpSpPr>
          <p:cNvPr id="18449" name="Group 17"/>
          <p:cNvGrpSpPr>
            <a:grpSpLocks/>
          </p:cNvGrpSpPr>
          <p:nvPr/>
        </p:nvGrpSpPr>
        <p:grpSpPr bwMode="auto">
          <a:xfrm>
            <a:off x="1752600" y="762000"/>
            <a:ext cx="3503613" cy="4756150"/>
            <a:chOff x="1104" y="528"/>
            <a:chExt cx="2207" cy="2996"/>
          </a:xfrm>
        </p:grpSpPr>
        <p:pic>
          <p:nvPicPr>
            <p:cNvPr id="18438" name="Picture 6" descr="D:\My\Изображения\Фотографии\Tmp\Гусиный лук жёлтый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46" y="528"/>
              <a:ext cx="1534" cy="2539"/>
            </a:xfrm>
            <a:prstGeom prst="rect">
              <a:avLst/>
            </a:prstGeom>
            <a:noFill/>
          </p:spPr>
        </p:pic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1104" y="3120"/>
              <a:ext cx="220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>
                  <a:solidFill>
                    <a:srgbClr val="6699FF"/>
                  </a:solidFill>
                  <a:latin typeface="Arial" charset="0"/>
                </a:rPr>
                <a:t>ГУ</a:t>
              </a:r>
              <a:r>
                <a:rPr lang="ru-RU" sz="3600">
                  <a:solidFill>
                    <a:schemeClr val="tx2"/>
                  </a:solidFill>
                  <a:latin typeface="Arial" charset="0"/>
                </a:rPr>
                <a:t>СИ</a:t>
              </a:r>
              <a:r>
                <a:rPr lang="ru-RU" sz="3600">
                  <a:solidFill>
                    <a:srgbClr val="6699FF"/>
                  </a:solidFill>
                  <a:latin typeface="Arial" charset="0"/>
                </a:rPr>
                <a:t>НЫ</a:t>
              </a:r>
              <a:r>
                <a:rPr lang="ru-RU" sz="3600">
                  <a:solidFill>
                    <a:srgbClr val="0033CC"/>
                  </a:solidFill>
                  <a:latin typeface="Arial" charset="0"/>
                </a:rPr>
                <a:t>Й</a:t>
              </a:r>
              <a:r>
                <a:rPr lang="ru-RU" sz="3600">
                  <a:solidFill>
                    <a:srgbClr val="6699FF"/>
                  </a:solidFill>
                  <a:latin typeface="Arial" charset="0"/>
                </a:rPr>
                <a:t> </a:t>
              </a:r>
              <a:r>
                <a:rPr lang="ru-RU" sz="3600">
                  <a:solidFill>
                    <a:schemeClr val="tx2"/>
                  </a:solidFill>
                  <a:latin typeface="Arial" charset="0"/>
                </a:rPr>
                <a:t>ЛУ</a:t>
              </a:r>
              <a:r>
                <a:rPr lang="ru-RU" sz="3600">
                  <a:solidFill>
                    <a:srgbClr val="6699FF"/>
                  </a:solidFill>
                  <a:latin typeface="Arial" charset="0"/>
                </a:rPr>
                <a:t>К</a:t>
              </a:r>
              <a:endParaRPr lang="en-US" sz="3600">
                <a:solidFill>
                  <a:srgbClr val="6699FF"/>
                </a:solidFill>
                <a:latin typeface="Arial" charset="0"/>
              </a:endParaRPr>
            </a:p>
          </p:txBody>
        </p:sp>
      </p:grpSp>
      <p:grpSp>
        <p:nvGrpSpPr>
          <p:cNvPr id="18447" name="Group 15"/>
          <p:cNvGrpSpPr>
            <a:grpSpLocks/>
          </p:cNvGrpSpPr>
          <p:nvPr/>
        </p:nvGrpSpPr>
        <p:grpSpPr bwMode="auto">
          <a:xfrm>
            <a:off x="1066800" y="1905000"/>
            <a:ext cx="4343400" cy="3898900"/>
            <a:chOff x="624" y="1260"/>
            <a:chExt cx="2736" cy="2456"/>
          </a:xfrm>
        </p:grpSpPr>
        <p:pic>
          <p:nvPicPr>
            <p:cNvPr id="18441" name="Picture 9" descr="D:\My\Изображения\Фотографии\Прочее\Растения\мать и мачеха 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4" y="1260"/>
              <a:ext cx="2736" cy="2052"/>
            </a:xfrm>
            <a:prstGeom prst="rect">
              <a:avLst/>
            </a:prstGeom>
            <a:noFill/>
          </p:spPr>
        </p:pic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>
              <a:off x="693" y="3312"/>
              <a:ext cx="25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>
                  <a:solidFill>
                    <a:schemeClr val="tx2"/>
                  </a:solidFill>
                  <a:latin typeface="Arial" charset="0"/>
                </a:rPr>
                <a:t>МА</a:t>
              </a:r>
              <a:r>
                <a:rPr lang="ru-RU" sz="3600">
                  <a:solidFill>
                    <a:srgbClr val="6699FF"/>
                  </a:solidFill>
                  <a:latin typeface="Arial" charset="0"/>
                </a:rPr>
                <a:t>ТЬ И </a:t>
              </a:r>
              <a:r>
                <a:rPr lang="ru-RU" sz="3600">
                  <a:solidFill>
                    <a:schemeClr val="tx2"/>
                  </a:solidFill>
                  <a:latin typeface="Arial" charset="0"/>
                </a:rPr>
                <a:t>МА</a:t>
              </a:r>
              <a:r>
                <a:rPr lang="ru-RU" sz="3600">
                  <a:solidFill>
                    <a:srgbClr val="0033CC"/>
                  </a:solidFill>
                  <a:latin typeface="Arial" charset="0"/>
                </a:rPr>
                <a:t>ЧЕ</a:t>
              </a:r>
              <a:r>
                <a:rPr lang="ru-RU" sz="3600">
                  <a:solidFill>
                    <a:srgbClr val="6699FF"/>
                  </a:solidFill>
                  <a:latin typeface="Arial" charset="0"/>
                </a:rPr>
                <a:t>ХА</a:t>
              </a:r>
              <a:endParaRPr lang="en-US" sz="3600">
                <a:solidFill>
                  <a:srgbClr val="0033CC"/>
                </a:solidFill>
                <a:latin typeface="Arial" charset="0"/>
              </a:endParaRPr>
            </a:p>
          </p:txBody>
        </p:sp>
      </p:grpSp>
      <p:grpSp>
        <p:nvGrpSpPr>
          <p:cNvPr id="18445" name="Group 13"/>
          <p:cNvGrpSpPr>
            <a:grpSpLocks/>
          </p:cNvGrpSpPr>
          <p:nvPr/>
        </p:nvGrpSpPr>
        <p:grpSpPr bwMode="auto">
          <a:xfrm>
            <a:off x="3962400" y="381000"/>
            <a:ext cx="2689225" cy="4267200"/>
            <a:chOff x="2160" y="288"/>
            <a:chExt cx="1694" cy="2688"/>
          </a:xfrm>
        </p:grpSpPr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2160" y="2572"/>
              <a:ext cx="169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>
                  <a:solidFill>
                    <a:srgbClr val="0033CC"/>
                  </a:solidFill>
                  <a:latin typeface="Arial" charset="0"/>
                </a:rPr>
                <a:t>ХО</a:t>
              </a:r>
              <a:r>
                <a:rPr lang="ru-RU" sz="3600">
                  <a:solidFill>
                    <a:srgbClr val="6699FF"/>
                  </a:solidFill>
                  <a:latin typeface="Arial" charset="0"/>
                </a:rPr>
                <a:t>Х</a:t>
              </a:r>
              <a:r>
                <a:rPr lang="ru-RU" sz="3600">
                  <a:solidFill>
                    <a:schemeClr val="tx2"/>
                  </a:solidFill>
                  <a:latin typeface="Arial" charset="0"/>
                </a:rPr>
                <a:t>ЛА</a:t>
              </a:r>
              <a:r>
                <a:rPr lang="ru-RU" sz="3600">
                  <a:solidFill>
                    <a:srgbClr val="6699FF"/>
                  </a:solidFill>
                  <a:latin typeface="Arial" charset="0"/>
                </a:rPr>
                <a:t>Т</a:t>
              </a:r>
              <a:r>
                <a:rPr lang="ru-RU" sz="3600">
                  <a:solidFill>
                    <a:srgbClr val="0033CC"/>
                  </a:solidFill>
                  <a:latin typeface="Arial" charset="0"/>
                </a:rPr>
                <a:t>КА</a:t>
              </a:r>
              <a:endParaRPr lang="en-US" sz="3600">
                <a:solidFill>
                  <a:srgbClr val="0033CC"/>
                </a:solidFill>
                <a:latin typeface="Arial" charset="0"/>
              </a:endParaRPr>
            </a:p>
          </p:txBody>
        </p:sp>
        <p:pic>
          <p:nvPicPr>
            <p:cNvPr id="18437" name="Picture 5" descr="D:\My\Изображения\Фотографии\Tmp\Хохлатка плотная 2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60" y="288"/>
              <a:ext cx="1688" cy="2347"/>
            </a:xfrm>
            <a:prstGeom prst="rect">
              <a:avLst/>
            </a:prstGeom>
            <a:noFill/>
          </p:spPr>
        </p:pic>
      </p:grp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Начинает появляться свежая травка и первые цветы.  </a:t>
            </a:r>
            <a:br>
              <a:rPr lang="ru-RU"/>
            </a:br>
            <a:r>
              <a:rPr lang="ru-RU"/>
              <a:t>Их так и называют – первоцветы.</a:t>
            </a:r>
          </a:p>
        </p:txBody>
      </p:sp>
      <p:grpSp>
        <p:nvGrpSpPr>
          <p:cNvPr id="18452" name="Group 20"/>
          <p:cNvGrpSpPr>
            <a:grpSpLocks/>
          </p:cNvGrpSpPr>
          <p:nvPr/>
        </p:nvGrpSpPr>
        <p:grpSpPr bwMode="auto">
          <a:xfrm>
            <a:off x="4572000" y="2362200"/>
            <a:ext cx="3962400" cy="3384550"/>
            <a:chOff x="2592" y="1680"/>
            <a:chExt cx="2496" cy="2132"/>
          </a:xfrm>
        </p:grpSpPr>
        <p:pic>
          <p:nvPicPr>
            <p:cNvPr id="18439" name="Picture 7" descr="D:\My\Изображения\Фотографии\Tmp\Чистяк весенний 2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92" y="1680"/>
              <a:ext cx="2496" cy="1725"/>
            </a:xfrm>
            <a:prstGeom prst="rect">
              <a:avLst/>
            </a:prstGeom>
            <a:noFill/>
          </p:spPr>
        </p:pic>
        <p:sp>
          <p:nvSpPr>
            <p:cNvPr id="18451" name="Rectangle 19"/>
            <p:cNvSpPr>
              <a:spLocks noChangeArrowheads="1"/>
            </p:cNvSpPr>
            <p:nvPr/>
          </p:nvSpPr>
          <p:spPr bwMode="auto">
            <a:xfrm>
              <a:off x="3172" y="3408"/>
              <a:ext cx="12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>
                  <a:solidFill>
                    <a:srgbClr val="6699FF"/>
                  </a:solidFill>
                  <a:latin typeface="Arial" charset="0"/>
                </a:rPr>
                <a:t>ЧИ</a:t>
              </a:r>
              <a:r>
                <a:rPr lang="ru-RU" sz="3600">
                  <a:solidFill>
                    <a:srgbClr val="0033CC"/>
                  </a:solidFill>
                  <a:latin typeface="Arial" charset="0"/>
                </a:rPr>
                <a:t>С</a:t>
              </a:r>
              <a:r>
                <a:rPr lang="ru-RU" sz="3600">
                  <a:solidFill>
                    <a:schemeClr val="tx2"/>
                  </a:solidFill>
                  <a:latin typeface="Arial" charset="0"/>
                </a:rPr>
                <a:t>ТЯ</a:t>
              </a:r>
              <a:r>
                <a:rPr lang="ru-RU" sz="3600">
                  <a:solidFill>
                    <a:srgbClr val="6699FF"/>
                  </a:solidFill>
                  <a:latin typeface="Arial" charset="0"/>
                </a:rPr>
                <a:t>К</a:t>
              </a:r>
              <a:endParaRPr lang="en-US" sz="3600">
                <a:solidFill>
                  <a:srgbClr val="0033CC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Деревья тоже оживают после зимы.</a:t>
            </a:r>
            <a:br>
              <a:rPr lang="ru-RU"/>
            </a:br>
            <a:r>
              <a:rPr lang="ru-RU"/>
              <a:t>На ветках начинают набухать почки, ...</a:t>
            </a:r>
            <a:endParaRPr lang="en-US"/>
          </a:p>
        </p:txBody>
      </p:sp>
      <p:pic>
        <p:nvPicPr>
          <p:cNvPr id="21515" name="Picture 11" descr="D:\My\Изображения\Фотографии отдельно\Растения\Деревья\Листья разворачиваются.jpg"/>
          <p:cNvPicPr>
            <a:picLocks noChangeAspect="1" noChangeArrowheads="1"/>
          </p:cNvPicPr>
          <p:nvPr/>
        </p:nvPicPr>
        <p:blipFill>
          <a:blip r:embed="rId2" cstate="print"/>
          <a:srcRect l="893" t="1395" r="893" b="987"/>
          <a:stretch>
            <a:fillRect/>
          </a:stretch>
        </p:blipFill>
        <p:spPr bwMode="auto">
          <a:xfrm>
            <a:off x="304800" y="311150"/>
            <a:ext cx="8610600" cy="548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... и из них появляться новые листочки.</a:t>
            </a:r>
          </a:p>
        </p:txBody>
      </p:sp>
      <p:pic>
        <p:nvPicPr>
          <p:cNvPr id="55300" name="Picture 4" descr="D:\My\Изображения\Фотографии\Tmp\весна 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467600" cy="560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Некоторые деревья вначале одеваются в цветы, а потом уже добавляют к ним листья. Посмотри как красиво цветет яблоня.</a:t>
            </a:r>
          </a:p>
        </p:txBody>
      </p:sp>
      <p:pic>
        <p:nvPicPr>
          <p:cNvPr id="22532" name="Picture 4" descr="pic0129_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28600"/>
            <a:ext cx="7921625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 конце весны уже тепло и в солнечные дни можно носить легкие кофточки и платья.</a:t>
            </a:r>
          </a:p>
        </p:txBody>
      </p:sp>
      <p:pic>
        <p:nvPicPr>
          <p:cNvPr id="27654" name="Picture 1030" descr="D:\My\Изображения\Картины\Борисов-Мусатов\Victor Borisov-Musatov. May Flow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8600"/>
            <a:ext cx="6934200" cy="5653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Весна - это переход от зимы к лету.</a:t>
            </a:r>
            <a:endParaRPr lang="en-US"/>
          </a:p>
        </p:txBody>
      </p:sp>
      <p:pic>
        <p:nvPicPr>
          <p:cNvPr id="15364" name="Picture 4" descr="D:\My\Изображения\Рисунки\Дерево Зим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05000"/>
            <a:ext cx="2895600" cy="4019550"/>
          </a:xfrm>
          <a:prstGeom prst="rect">
            <a:avLst/>
          </a:prstGeom>
          <a:noFill/>
        </p:spPr>
      </p:pic>
      <p:pic>
        <p:nvPicPr>
          <p:cNvPr id="15365" name="Picture 5" descr="D:\My\Изображения\Рисунки\Дерево Весной.JPG"/>
          <p:cNvPicPr>
            <a:picLocks noChangeAspect="1" noChangeArrowheads="1"/>
          </p:cNvPicPr>
          <p:nvPr/>
        </p:nvPicPr>
        <p:blipFill>
          <a:blip r:embed="rId3" cstate="print"/>
          <a:srcRect b="-713"/>
          <a:stretch>
            <a:fillRect/>
          </a:stretch>
        </p:blipFill>
        <p:spPr bwMode="auto">
          <a:xfrm>
            <a:off x="3048000" y="1905000"/>
            <a:ext cx="3028950" cy="4038600"/>
          </a:xfrm>
          <a:prstGeom prst="rect">
            <a:avLst/>
          </a:prstGeom>
          <a:noFill/>
        </p:spPr>
      </p:pic>
      <p:pic>
        <p:nvPicPr>
          <p:cNvPr id="15366" name="Picture 6" descr="D:\My\Изображения\Рисунки\Дерево Лето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914525"/>
            <a:ext cx="3048000" cy="402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 начале весны еще холодно. Лежит снег. Но солнышко греет все жарче. </a:t>
            </a:r>
            <a:br>
              <a:rPr lang="ru-RU"/>
            </a:br>
            <a:r>
              <a:rPr lang="ru-RU"/>
              <a:t>И снег на солнышке начинает таять. Он превращается в воду.</a:t>
            </a:r>
            <a:endParaRPr lang="en-US"/>
          </a:p>
        </p:txBody>
      </p:sp>
      <p:pic>
        <p:nvPicPr>
          <p:cNvPr id="16392" name="Picture 8" descr="D:\My\Изображения\Картины\Alexey Savrasov. Early Spring. Thaw.jpg"/>
          <p:cNvPicPr>
            <a:picLocks noChangeAspect="1" noChangeArrowheads="1"/>
          </p:cNvPicPr>
          <p:nvPr/>
        </p:nvPicPr>
        <p:blipFill>
          <a:blip r:embed="rId3" cstate="print"/>
          <a:srcRect t="11539"/>
          <a:stretch>
            <a:fillRect/>
          </a:stretch>
        </p:blipFill>
        <p:spPr bwMode="auto">
          <a:xfrm>
            <a:off x="1790700" y="0"/>
            <a:ext cx="53213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Из растаявшего снега получаются веселые ручейки и большие лужи.</a:t>
            </a:r>
          </a:p>
        </p:txBody>
      </p:sp>
      <p:pic>
        <p:nvPicPr>
          <p:cNvPr id="17412" name="Picture 4" descr="37-13-1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95250"/>
            <a:ext cx="5597525" cy="6076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Лед на речках тоже тает. Вначале он раскалывает на льдины.</a:t>
            </a:r>
          </a:p>
        </p:txBody>
      </p:sp>
      <p:pic>
        <p:nvPicPr>
          <p:cNvPr id="51204" name="Picture 4" descr="D:\My\Tmp\Ледоход на Нев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2400"/>
            <a:ext cx="39624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Толкаясь и ломаясь они плывут вниз по речке. </a:t>
            </a:r>
            <a:br>
              <a:rPr lang="ru-RU"/>
            </a:br>
            <a:r>
              <a:rPr lang="ru-RU"/>
              <a:t>Говорят, что на реке </a:t>
            </a:r>
            <a:r>
              <a:rPr lang="ru-RU" sz="3600">
                <a:solidFill>
                  <a:schemeClr val="accent2"/>
                </a:solidFill>
              </a:rPr>
              <a:t>ЛЕ</a:t>
            </a:r>
            <a:r>
              <a:rPr lang="ru-RU" sz="3600">
                <a:solidFill>
                  <a:srgbClr val="0099FF"/>
                </a:solidFill>
              </a:rPr>
              <a:t>ДО</a:t>
            </a:r>
            <a:r>
              <a:rPr lang="ru-RU" sz="3600"/>
              <a:t>ХО</a:t>
            </a:r>
            <a:r>
              <a:rPr lang="ru-RU" sz="3600">
                <a:solidFill>
                  <a:srgbClr val="0099FF"/>
                </a:solidFill>
              </a:rPr>
              <a:t>Д</a:t>
            </a:r>
            <a:r>
              <a:rPr lang="ru-RU"/>
              <a:t>.</a:t>
            </a:r>
          </a:p>
        </p:txBody>
      </p:sp>
      <p:pic>
        <p:nvPicPr>
          <p:cNvPr id="56324" name="Picture 2052" descr="D:\My\Tmp\Ледоход в Архангельске2.jpg"/>
          <p:cNvPicPr>
            <a:picLocks noChangeAspect="1" noChangeArrowheads="1"/>
          </p:cNvPicPr>
          <p:nvPr/>
        </p:nvPicPr>
        <p:blipFill>
          <a:blip r:embed="rId2" cstate="print"/>
          <a:srcRect b="6473"/>
          <a:stretch>
            <a:fillRect/>
          </a:stretch>
        </p:blipFill>
        <p:spPr bwMode="auto">
          <a:xfrm>
            <a:off x="609600" y="209550"/>
            <a:ext cx="7848600" cy="5505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Из теплых краев возвращаются птицы, которые улетели туда осенью. </a:t>
            </a:r>
            <a:br>
              <a:rPr lang="ru-RU"/>
            </a:br>
            <a:r>
              <a:rPr lang="ru-RU"/>
              <a:t>Одними из первых возвращаются грачи.</a:t>
            </a:r>
          </a:p>
        </p:txBody>
      </p:sp>
      <p:pic>
        <p:nvPicPr>
          <p:cNvPr id="24580" name="Picture 4" descr="Саврасов 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95250"/>
            <a:ext cx="4519613" cy="5848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Вылезают из своих зимних домиков животные-сони, которые проспали всю зиму: большой медведь и </a:t>
            </a:r>
            <a:r>
              <a:rPr lang="en-US"/>
              <a:t>…</a:t>
            </a:r>
            <a:endParaRPr lang="ru-RU"/>
          </a:p>
        </p:txBody>
      </p:sp>
      <p:pic>
        <p:nvPicPr>
          <p:cNvPr id="25604" name="Picture 4" descr="D:\My\Изображения\Фотографии\Clipart Животные\Животный мир\Медведи\Бурые\Insects045.jpg"/>
          <p:cNvPicPr>
            <a:picLocks noChangeAspect="1" noChangeArrowheads="1"/>
          </p:cNvPicPr>
          <p:nvPr/>
        </p:nvPicPr>
        <p:blipFill>
          <a:blip r:embed="rId2" cstate="print"/>
          <a:srcRect l="999" t="1334" r="999" b="1334"/>
          <a:stretch>
            <a:fillRect/>
          </a:stretch>
        </p:blipFill>
        <p:spPr bwMode="auto">
          <a:xfrm>
            <a:off x="685800" y="304800"/>
            <a:ext cx="74676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</a:t>
            </a:r>
            <a:r>
              <a:rPr lang="ru-RU"/>
              <a:t>весёлый бурундучок.</a:t>
            </a:r>
          </a:p>
        </p:txBody>
      </p:sp>
      <p:pic>
        <p:nvPicPr>
          <p:cNvPr id="53253" name="Picture 5" descr="D:\My\Изображения\Фотографии диски\Clipart Животные\Животный мир\Кролики, Белки, Грызуны\Бурундук\Rab&amp;Squir071.jpg"/>
          <p:cNvPicPr>
            <a:picLocks noChangeAspect="1" noChangeArrowheads="1"/>
          </p:cNvPicPr>
          <p:nvPr/>
        </p:nvPicPr>
        <p:blipFill>
          <a:blip r:embed="rId2" cstate="print"/>
          <a:srcRect l="1042" t="1389" r="1042" b="2777"/>
          <a:stretch>
            <a:fillRect/>
          </a:stretch>
        </p:blipFill>
        <p:spPr bwMode="auto">
          <a:xfrm>
            <a:off x="685800" y="304800"/>
            <a:ext cx="7924800" cy="581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Зима">
  <a:themeElements>
    <a:clrScheme name="Зим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Зима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hicag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hicago" pitchFamily="34" charset="0"/>
          </a:defRPr>
        </a:defPPr>
      </a:lstStyle>
    </a:lnDef>
  </a:objectDefaults>
  <a:extraClrSchemeLst>
    <a:extraClrScheme>
      <a:clrScheme name="Зим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има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има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има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има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има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има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84154A13CCA848AE4E386A05CF2024" ma:contentTypeVersion="49" ma:contentTypeDescription="Создание документа." ma:contentTypeScope="" ma:versionID="861075ff43026d31bf3f82a24fd1be9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AWJJH2MPE6E2-194827139-1028</_dlc_DocId>
    <_dlc_DocIdUrl xmlns="4a252ca3-5a62-4c1c-90a6-29f4710e47f8">
      <Url>https://xn--44-6kcadhwnl3cfdx.xn--p1ai/Sharya/ds6/1_1/_layouts/15/DocIdRedir.aspx?ID=AWJJH2MPE6E2-194827139-1028</Url>
      <Description>AWJJH2MPE6E2-194827139-1028</Description>
    </_dlc_DocIdUrl>
  </documentManagement>
</p:properties>
</file>

<file path=customXml/itemProps1.xml><?xml version="1.0" encoding="utf-8"?>
<ds:datastoreItem xmlns:ds="http://schemas.openxmlformats.org/officeDocument/2006/customXml" ds:itemID="{7E86BFED-4476-46D7-B7BF-F361DB1AF5B9}"/>
</file>

<file path=customXml/itemProps2.xml><?xml version="1.0" encoding="utf-8"?>
<ds:datastoreItem xmlns:ds="http://schemas.openxmlformats.org/officeDocument/2006/customXml" ds:itemID="{E7F22296-9382-4EA1-A0AD-A07E44FE16BF}"/>
</file>

<file path=customXml/itemProps3.xml><?xml version="1.0" encoding="utf-8"?>
<ds:datastoreItem xmlns:ds="http://schemas.openxmlformats.org/officeDocument/2006/customXml" ds:itemID="{725EB8D2-95F7-47E7-9C2E-CD3CECFF7588}"/>
</file>

<file path=customXml/itemProps4.xml><?xml version="1.0" encoding="utf-8"?>
<ds:datastoreItem xmlns:ds="http://schemas.openxmlformats.org/officeDocument/2006/customXml" ds:itemID="{498330A5-8463-4ED3-BC3F-F4C7C5AE2822}"/>
</file>

<file path=docProps/app.xml><?xml version="1.0" encoding="utf-8"?>
<Properties xmlns="http://schemas.openxmlformats.org/officeDocument/2006/extended-properties" xmlns:vt="http://schemas.openxmlformats.org/officeDocument/2006/docPropsVTypes">
  <Template>D:\My\Ребенок\Презентации\Времена года и Погода\Зима.ppt</Template>
  <TotalTime>564</TotalTime>
  <Words>224</Words>
  <Application>Microsoft Office PowerPoint</Application>
  <PresentationFormat>Экран (4:3)</PresentationFormat>
  <Paragraphs>36</Paragraphs>
  <Slides>16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Times New Roman</vt:lpstr>
      <vt:lpstr>Arial</vt:lpstr>
      <vt:lpstr>Chicago</vt:lpstr>
      <vt:lpstr>Arial Black</vt:lpstr>
      <vt:lpstr>Зима</vt:lpstr>
      <vt:lpstr>ВЕСНА</vt:lpstr>
      <vt:lpstr>Весна - это переход от зимы к лету.</vt:lpstr>
      <vt:lpstr>В начале весны еще холодно. Лежит снег. Но солнышко греет все жарче.  И снег на солнышке начинает таять. Он превращается в воду.</vt:lpstr>
      <vt:lpstr>Из растаявшего снега получаются веселые ручейки и большие лужи.</vt:lpstr>
      <vt:lpstr>Лед на речках тоже тает. Вначале он раскалывает на льдины.</vt:lpstr>
      <vt:lpstr>Толкаясь и ломаясь они плывут вниз по речке.  Говорят, что на реке ЛЕДОХОД.</vt:lpstr>
      <vt:lpstr>Из теплых краев возвращаются птицы, которые улетели туда осенью.  Одними из первых возвращаются грачи.</vt:lpstr>
      <vt:lpstr>Вылезают из своих зимних домиков животные-сони, которые проспали всю зиму: большой медведь и …</vt:lpstr>
      <vt:lpstr>… весёлый бурундучок.</vt:lpstr>
      <vt:lpstr>И вот середина весны. Снег везде растаял. </vt:lpstr>
      <vt:lpstr>Можно сменить теплые зимние одежды на курточки и плащики.  Для прогулки по лужам одеваем резиновые сапоги.</vt:lpstr>
      <vt:lpstr>Начинает появляться свежая травка и первые цветы.   Их так и называют – первоцветы.</vt:lpstr>
      <vt:lpstr>Деревья тоже оживают после зимы. На ветках начинают набухать почки, ...</vt:lpstr>
      <vt:lpstr>... и из них появляться новые листочки.</vt:lpstr>
      <vt:lpstr>Некоторые деревья вначале одеваются в цветы, а потом уже добавляют к ним листья. Посмотри как красиво цветет яблоня.</vt:lpstr>
      <vt:lpstr>В конце весны уже тепло и в солнечные дни можно носить легкие кофточки и платья.</vt:lpstr>
    </vt:vector>
  </TitlesOfParts>
  <Company>ABBYY Software House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ЗИМА</dc:title>
  <dc:creator>Admin</dc:creator>
  <cp:lastModifiedBy>Admin</cp:lastModifiedBy>
  <cp:revision>48</cp:revision>
  <dcterms:created xsi:type="dcterms:W3CDTF">2003-06-11T14:06:46Z</dcterms:created>
  <dcterms:modified xsi:type="dcterms:W3CDTF">2012-02-09T17:07:15Z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0x010100DC84154A13CCA848AE4E386A05CF2024</vt:lpwstr>
  </property>
  <property fmtid="{D5CDD505-2E9C-101B-9397-08002B2CF9AE}" pid="3" name="_dlc_DocIdItemGuid">
    <vt:lpwstr>171fe5e5-89de-495b-a9f3-7698b21f8796</vt:lpwstr>
  </property>
</Properties>
</file>