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9"/>
  </p:notesMasterIdLst>
  <p:sldIdLst>
    <p:sldId id="256" r:id="rId2"/>
    <p:sldId id="266" r:id="rId3"/>
    <p:sldId id="258" r:id="rId4"/>
    <p:sldId id="267" r:id="rId5"/>
    <p:sldId id="268" r:id="rId6"/>
    <p:sldId id="259" r:id="rId7"/>
    <p:sldId id="261"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756EAC-2E95-4209-AA10-2B72C0CDD8B6}" type="datetimeFigureOut">
              <a:rPr lang="ru-RU" smtClean="0"/>
              <a:pPr/>
              <a:t>16.02.2020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B15C00-E852-4978-A25B-53FC29ADA484}" type="slidenum">
              <a:rPr lang="ru-RU" smtClean="0"/>
              <a:pPr/>
              <a:t>‹#›</a:t>
            </a:fld>
            <a:endParaRPr lang="ru-RU"/>
          </a:p>
        </p:txBody>
      </p:sp>
    </p:spTree>
    <p:extLst>
      <p:ext uri="{BB962C8B-B14F-4D97-AF65-F5344CB8AC3E}">
        <p14:creationId xmlns:p14="http://schemas.microsoft.com/office/powerpoint/2010/main" val="3551469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0B15C00-E852-4978-A25B-53FC29ADA484}" type="slidenum">
              <a:rPr lang="ru-RU" smtClean="0"/>
              <a:pPr/>
              <a:t>1</a:t>
            </a:fld>
            <a:endParaRPr lang="ru-RU"/>
          </a:p>
        </p:txBody>
      </p:sp>
    </p:spTree>
    <p:extLst>
      <p:ext uri="{BB962C8B-B14F-4D97-AF65-F5344CB8AC3E}">
        <p14:creationId xmlns:p14="http://schemas.microsoft.com/office/powerpoint/2010/main" val="209160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0B15C00-E852-4978-A25B-53FC29ADA484}" type="slidenum">
              <a:rPr lang="ru-RU" smtClean="0"/>
              <a:pPr/>
              <a:t>2</a:t>
            </a:fld>
            <a:endParaRPr lang="ru-RU"/>
          </a:p>
        </p:txBody>
      </p:sp>
    </p:spTree>
    <p:extLst>
      <p:ext uri="{BB962C8B-B14F-4D97-AF65-F5344CB8AC3E}">
        <p14:creationId xmlns:p14="http://schemas.microsoft.com/office/powerpoint/2010/main" val="1591906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8F8CE430-9076-4819-A5F0-DE7EFBE32BD5}" type="datetimeFigureOut">
              <a:rPr lang="ru-RU" smtClean="0"/>
              <a:pPr/>
              <a:t>16.02.2020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34421D7D-275B-4DE8-B4D3-8582D2C4B86A}" type="slidenum">
              <a:rPr lang="ru-RU" smtClean="0"/>
              <a:pPr/>
              <a:t>‹#›</a:t>
            </a:fld>
            <a:endParaRPr lang="ru-RU"/>
          </a:p>
        </p:txBody>
      </p:sp>
    </p:spTree>
  </p:cSld>
  <p:clrMapOvr>
    <a:masterClrMapping/>
  </p:clrMapOvr>
  <p:transition>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F8CE430-9076-4819-A5F0-DE7EFBE32BD5}" type="datetimeFigureOut">
              <a:rPr lang="ru-RU" smtClean="0"/>
              <a:pPr/>
              <a:t>16.02.2020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4421D7D-275B-4DE8-B4D3-8582D2C4B86A}" type="slidenum">
              <a:rPr lang="ru-RU" smtClean="0"/>
              <a:pPr/>
              <a:t>‹#›</a:t>
            </a:fld>
            <a:endParaRPr lang="ru-RU"/>
          </a:p>
        </p:txBody>
      </p:sp>
    </p:spTree>
  </p:cSld>
  <p:clrMapOvr>
    <a:masterClrMapping/>
  </p:clrMapOvr>
  <p:transition>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F8CE430-9076-4819-A5F0-DE7EFBE32BD5}" type="datetimeFigureOut">
              <a:rPr lang="ru-RU" smtClean="0"/>
              <a:pPr/>
              <a:t>16.02.2020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4421D7D-275B-4DE8-B4D3-8582D2C4B86A}" type="slidenum">
              <a:rPr lang="ru-RU" smtClean="0"/>
              <a:pPr/>
              <a:t>‹#›</a:t>
            </a:fld>
            <a:endParaRPr lang="ru-RU"/>
          </a:p>
        </p:txBody>
      </p:sp>
    </p:spTree>
  </p:cSld>
  <p:clrMapOvr>
    <a:masterClrMapping/>
  </p:clrMapOvr>
  <p:transition>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8F8CE430-9076-4819-A5F0-DE7EFBE32BD5}" type="datetimeFigureOut">
              <a:rPr lang="ru-RU" smtClean="0"/>
              <a:pPr/>
              <a:t>16.02.2020</a:t>
            </a:fld>
            <a:endParaRPr lang="ru-RU"/>
          </a:p>
        </p:txBody>
      </p:sp>
      <p:sp>
        <p:nvSpPr>
          <p:cNvPr id="9" name="Номер слайда 8"/>
          <p:cNvSpPr>
            <a:spLocks noGrp="1"/>
          </p:cNvSpPr>
          <p:nvPr>
            <p:ph type="sldNum" sz="quarter" idx="15"/>
          </p:nvPr>
        </p:nvSpPr>
        <p:spPr/>
        <p:txBody>
          <a:bodyPr rtlCol="0"/>
          <a:lstStyle/>
          <a:p>
            <a:fld id="{34421D7D-275B-4DE8-B4D3-8582D2C4B86A}"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transition>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8F8CE430-9076-4819-A5F0-DE7EFBE32BD5}" type="datetimeFigureOut">
              <a:rPr lang="ru-RU" smtClean="0"/>
              <a:pPr/>
              <a:t>16.02.2020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34421D7D-275B-4DE8-B4D3-8582D2C4B86A}" type="slidenum">
              <a:rPr lang="ru-RU" smtClean="0"/>
              <a:pPr/>
              <a:t>‹#›</a:t>
            </a:fld>
            <a:endParaRPr lang="ru-RU"/>
          </a:p>
        </p:txBody>
      </p:sp>
    </p:spTree>
  </p:cSld>
  <p:clrMapOvr>
    <a:masterClrMapping/>
  </p:clrMapOvr>
  <p:transition>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8F8CE430-9076-4819-A5F0-DE7EFBE32BD5}" type="datetimeFigureOut">
              <a:rPr lang="ru-RU" smtClean="0"/>
              <a:pPr/>
              <a:t>16.02.2020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4421D7D-275B-4DE8-B4D3-8582D2C4B86A}"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8F8CE430-9076-4819-A5F0-DE7EFBE32BD5}" type="datetimeFigureOut">
              <a:rPr lang="ru-RU" smtClean="0"/>
              <a:pPr/>
              <a:t>16.02.2020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4421D7D-275B-4DE8-B4D3-8582D2C4B86A}"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transition>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8F8CE430-9076-4819-A5F0-DE7EFBE32BD5}" type="datetimeFigureOut">
              <a:rPr lang="ru-RU" smtClean="0"/>
              <a:pPr/>
              <a:t>16.02.2020</a:t>
            </a:fld>
            <a:endParaRPr lang="ru-RU"/>
          </a:p>
        </p:txBody>
      </p:sp>
      <p:sp>
        <p:nvSpPr>
          <p:cNvPr id="7" name="Номер слайда 6"/>
          <p:cNvSpPr>
            <a:spLocks noGrp="1"/>
          </p:cNvSpPr>
          <p:nvPr>
            <p:ph type="sldNum" sz="quarter" idx="11"/>
          </p:nvPr>
        </p:nvSpPr>
        <p:spPr/>
        <p:txBody>
          <a:bodyPr rtlCol="0"/>
          <a:lstStyle/>
          <a:p>
            <a:fld id="{34421D7D-275B-4DE8-B4D3-8582D2C4B86A}"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transition>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F8CE430-9076-4819-A5F0-DE7EFBE32BD5}" type="datetimeFigureOut">
              <a:rPr lang="ru-RU" smtClean="0"/>
              <a:pPr/>
              <a:t>16.02.2020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4421D7D-275B-4DE8-B4D3-8582D2C4B86A}" type="slidenum">
              <a:rPr lang="ru-RU" smtClean="0"/>
              <a:pPr/>
              <a:t>‹#›</a:t>
            </a:fld>
            <a:endParaRPr lang="ru-RU"/>
          </a:p>
        </p:txBody>
      </p:sp>
    </p:spTree>
  </p:cSld>
  <p:clrMapOvr>
    <a:masterClrMapping/>
  </p:clrMapOvr>
  <p:transition>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8F8CE430-9076-4819-A5F0-DE7EFBE32BD5}" type="datetimeFigureOut">
              <a:rPr lang="ru-RU" smtClean="0"/>
              <a:pPr/>
              <a:t>16.02.2020</a:t>
            </a:fld>
            <a:endParaRPr lang="ru-RU"/>
          </a:p>
        </p:txBody>
      </p:sp>
      <p:sp>
        <p:nvSpPr>
          <p:cNvPr id="22" name="Номер слайда 21"/>
          <p:cNvSpPr>
            <a:spLocks noGrp="1"/>
          </p:cNvSpPr>
          <p:nvPr>
            <p:ph type="sldNum" sz="quarter" idx="15"/>
          </p:nvPr>
        </p:nvSpPr>
        <p:spPr/>
        <p:txBody>
          <a:bodyPr rtlCol="0"/>
          <a:lstStyle/>
          <a:p>
            <a:fld id="{34421D7D-275B-4DE8-B4D3-8582D2C4B86A}"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masterClrMapping/>
  </p:clrMapOvr>
  <p:transition>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8F8CE430-9076-4819-A5F0-DE7EFBE32BD5}" type="datetimeFigureOut">
              <a:rPr lang="ru-RU" smtClean="0"/>
              <a:pPr/>
              <a:t>16.02.2020</a:t>
            </a:fld>
            <a:endParaRPr lang="ru-RU"/>
          </a:p>
        </p:txBody>
      </p:sp>
      <p:sp>
        <p:nvSpPr>
          <p:cNvPr id="18" name="Номер слайда 17"/>
          <p:cNvSpPr>
            <a:spLocks noGrp="1"/>
          </p:cNvSpPr>
          <p:nvPr>
            <p:ph type="sldNum" sz="quarter" idx="11"/>
          </p:nvPr>
        </p:nvSpPr>
        <p:spPr/>
        <p:txBody>
          <a:bodyPr rtlCol="0"/>
          <a:lstStyle/>
          <a:p>
            <a:fld id="{34421D7D-275B-4DE8-B4D3-8582D2C4B86A}"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transition>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F8CE430-9076-4819-A5F0-DE7EFBE32BD5}" type="datetimeFigureOut">
              <a:rPr lang="ru-RU" smtClean="0"/>
              <a:pPr/>
              <a:t>16.02.2020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4421D7D-275B-4DE8-B4D3-8582D2C4B86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p:strips dir="rd"/>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07110" y="508378"/>
            <a:ext cx="8305800" cy="5143536"/>
          </a:xfrm>
        </p:spPr>
        <p:txBody>
          <a:bodyPr>
            <a:normAutofit fontScale="90000"/>
          </a:bodyPr>
          <a:lstStyle/>
          <a:p>
            <a:pPr algn="ctr"/>
            <a:r>
              <a:rPr lang="ru-RU" sz="2200" b="0" dirty="0" smtClean="0">
                <a:solidFill>
                  <a:schemeClr val="tx1"/>
                </a:solidFill>
              </a:rPr>
              <a:t>                                                                                           Приложение 4</a:t>
            </a:r>
            <a:r>
              <a:rPr lang="ru-RU" sz="2200" b="0" dirty="0" smtClean="0">
                <a:solidFill>
                  <a:schemeClr val="accent1">
                    <a:lumMod val="75000"/>
                  </a:schemeClr>
                </a:solidFill>
              </a:rPr>
              <a:t/>
            </a:r>
            <a:br>
              <a:rPr lang="ru-RU" sz="2200" b="0" dirty="0" smtClean="0">
                <a:solidFill>
                  <a:schemeClr val="accent1">
                    <a:lumMod val="75000"/>
                  </a:schemeClr>
                </a:solidFill>
              </a:rPr>
            </a:br>
            <a:r>
              <a:rPr lang="ru-RU" sz="2200" b="0" dirty="0" smtClean="0">
                <a:solidFill>
                  <a:schemeClr val="accent1">
                    <a:lumMod val="75000"/>
                  </a:schemeClr>
                </a:solidFill>
              </a:rPr>
              <a:t>МБДОУ Детский сад № </a:t>
            </a:r>
            <a:r>
              <a:rPr lang="en-US" sz="2200" b="0" dirty="0" smtClean="0">
                <a:solidFill>
                  <a:schemeClr val="accent1">
                    <a:lumMod val="75000"/>
                  </a:schemeClr>
                </a:solidFill>
              </a:rPr>
              <a:t>6</a:t>
            </a:r>
            <a:r>
              <a:rPr lang="ru-RU" sz="2200" b="0" dirty="0" smtClean="0">
                <a:solidFill>
                  <a:schemeClr val="accent1">
                    <a:lumMod val="75000"/>
                  </a:schemeClr>
                </a:solidFill>
              </a:rPr>
              <a:t> «</a:t>
            </a:r>
            <a:r>
              <a:rPr lang="ru-RU" sz="2200" b="0" dirty="0" err="1" smtClean="0">
                <a:solidFill>
                  <a:schemeClr val="accent1">
                    <a:lumMod val="75000"/>
                  </a:schemeClr>
                </a:solidFill>
              </a:rPr>
              <a:t>Семицветик</a:t>
            </a:r>
            <a:r>
              <a:rPr lang="ru-RU" sz="2200" b="0" dirty="0" smtClean="0">
                <a:solidFill>
                  <a:schemeClr val="accent1">
                    <a:lumMod val="75000"/>
                  </a:schemeClr>
                </a:solidFill>
              </a:rPr>
              <a:t>» городского округа город Шарья Костромской области</a:t>
            </a:r>
            <a:r>
              <a:rPr lang="ru-RU" sz="2200" dirty="0" smtClean="0">
                <a:solidFill>
                  <a:schemeClr val="accent1">
                    <a:lumMod val="75000"/>
                  </a:schemeClr>
                </a:solidFill>
              </a:rPr>
              <a:t/>
            </a:r>
            <a:br>
              <a:rPr lang="ru-RU" sz="2200" dirty="0" smtClean="0">
                <a:solidFill>
                  <a:schemeClr val="accent1">
                    <a:lumMod val="75000"/>
                  </a:schemeClr>
                </a:solidFill>
              </a:rPr>
            </a:br>
            <a:r>
              <a:rPr lang="ru-RU" sz="4800" dirty="0" smtClean="0">
                <a:solidFill>
                  <a:schemeClr val="accent1">
                    <a:lumMod val="75000"/>
                  </a:schemeClr>
                </a:solidFill>
              </a:rPr>
              <a:t/>
            </a:r>
            <a:br>
              <a:rPr lang="ru-RU" sz="4800" dirty="0" smtClean="0">
                <a:solidFill>
                  <a:schemeClr val="accent1">
                    <a:lumMod val="75000"/>
                  </a:schemeClr>
                </a:solidFill>
              </a:rPr>
            </a:br>
            <a:r>
              <a:rPr lang="ru-RU" sz="4800" dirty="0" smtClean="0">
                <a:solidFill>
                  <a:schemeClr val="accent1">
                    <a:lumMod val="75000"/>
                  </a:schemeClr>
                </a:solidFill>
              </a:rPr>
              <a:t>Обогащение словаря детей </a:t>
            </a:r>
            <a:br>
              <a:rPr lang="ru-RU" sz="4800" dirty="0" smtClean="0">
                <a:solidFill>
                  <a:schemeClr val="accent1">
                    <a:lumMod val="75000"/>
                  </a:schemeClr>
                </a:solidFill>
              </a:rPr>
            </a:br>
            <a:r>
              <a:rPr lang="ru-RU" sz="4800" dirty="0" smtClean="0">
                <a:solidFill>
                  <a:schemeClr val="accent1">
                    <a:lumMod val="75000"/>
                  </a:schemeClr>
                </a:solidFill>
              </a:rPr>
              <a:t>с ОНР посредством изображения природы средствами рисования</a:t>
            </a:r>
            <a:br>
              <a:rPr lang="ru-RU" sz="4800" dirty="0" smtClean="0">
                <a:solidFill>
                  <a:schemeClr val="accent1">
                    <a:lumMod val="75000"/>
                  </a:schemeClr>
                </a:solidFill>
              </a:rPr>
            </a:br>
            <a:r>
              <a:rPr lang="ru-RU" dirty="0" smtClean="0">
                <a:solidFill>
                  <a:schemeClr val="accent1">
                    <a:lumMod val="75000"/>
                  </a:schemeClr>
                </a:solidFill>
              </a:rPr>
              <a:t> </a:t>
            </a:r>
            <a:endParaRPr lang="ru-RU" dirty="0">
              <a:solidFill>
                <a:schemeClr val="accent1">
                  <a:lumMod val="75000"/>
                </a:schemeClr>
              </a:solidFill>
            </a:endParaRPr>
          </a:p>
        </p:txBody>
      </p:sp>
      <p:pic>
        <p:nvPicPr>
          <p:cNvPr id="5" name="Picture 2" descr="C:\Program Files\Microsoft Office\MEDIA\OFFICE12\Lines\BD21370_.gif"/>
          <p:cNvPicPr>
            <a:picLocks noChangeAspect="1" noChangeArrowheads="1"/>
          </p:cNvPicPr>
          <p:nvPr/>
        </p:nvPicPr>
        <p:blipFill>
          <a:blip r:embed="rId3" cstate="print"/>
          <a:srcRect/>
          <a:stretch>
            <a:fillRect/>
          </a:stretch>
        </p:blipFill>
        <p:spPr bwMode="auto">
          <a:xfrm>
            <a:off x="407110" y="258345"/>
            <a:ext cx="8572560" cy="500066"/>
          </a:xfrm>
          <a:prstGeom prst="rect">
            <a:avLst/>
          </a:prstGeom>
          <a:noFill/>
        </p:spPr>
      </p:pic>
      <p:sp>
        <p:nvSpPr>
          <p:cNvPr id="6" name="TextBox 5"/>
          <p:cNvSpPr txBox="1"/>
          <p:nvPr/>
        </p:nvSpPr>
        <p:spPr>
          <a:xfrm>
            <a:off x="295216" y="5231891"/>
            <a:ext cx="8572560" cy="1323439"/>
          </a:xfrm>
          <a:prstGeom prst="rect">
            <a:avLst/>
          </a:prstGeom>
          <a:noFill/>
        </p:spPr>
        <p:txBody>
          <a:bodyPr wrap="square" rtlCol="0">
            <a:spAutoFit/>
          </a:bodyPr>
          <a:lstStyle/>
          <a:p>
            <a:pPr algn="ctr"/>
            <a:r>
              <a:rPr lang="ru-RU" sz="2000" dirty="0" smtClean="0"/>
              <a:t>Консультация  для родителей</a:t>
            </a:r>
          </a:p>
          <a:p>
            <a:pPr algn="ctr"/>
            <a:r>
              <a:rPr lang="ru-RU" sz="2000" dirty="0" smtClean="0"/>
              <a:t>Подготовила и провела: воспитатель подготовительной    логопедической группы </a:t>
            </a:r>
            <a:r>
              <a:rPr lang="ru-RU" sz="2000" dirty="0" err="1" smtClean="0"/>
              <a:t>Шавкова</a:t>
            </a:r>
            <a:r>
              <a:rPr lang="ru-RU" sz="2000" dirty="0" smtClean="0"/>
              <a:t> Татьяна Вениаминовна</a:t>
            </a:r>
          </a:p>
          <a:p>
            <a:pPr algn="ctr"/>
            <a:r>
              <a:rPr lang="ru-RU" sz="2000" smtClean="0"/>
              <a:t>Шарья 2018</a:t>
            </a:r>
            <a:endParaRPr lang="ru-RU" sz="2000" dirty="0"/>
          </a:p>
        </p:txBody>
      </p:sp>
    </p:spTree>
  </p:cSld>
  <p:clrMapOvr>
    <a:masterClrMapping/>
  </p:clrMapOvr>
  <p:transition spd="med">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C:\Documents and Settings\Admin\Мои документы\Мои рисунки\картинки\Person\0019.gif"/>
          <p:cNvPicPr/>
          <p:nvPr/>
        </p:nvPicPr>
        <p:blipFill>
          <a:blip r:embed="rId3" cstate="print"/>
          <a:srcRect/>
          <a:stretch>
            <a:fillRect/>
          </a:stretch>
        </p:blipFill>
        <p:spPr bwMode="auto">
          <a:xfrm flipH="1">
            <a:off x="7572396" y="214290"/>
            <a:ext cx="1172848" cy="1571636"/>
          </a:xfrm>
          <a:prstGeom prst="rect">
            <a:avLst/>
          </a:prstGeom>
          <a:noFill/>
          <a:ln w="9525">
            <a:noFill/>
            <a:miter lim="800000"/>
            <a:headEnd/>
            <a:tailEnd/>
          </a:ln>
          <a:effectLst>
            <a:glow rad="228600">
              <a:schemeClr val="accent6">
                <a:satMod val="175000"/>
                <a:alpha val="40000"/>
              </a:schemeClr>
            </a:glow>
          </a:effectLst>
        </p:spPr>
      </p:pic>
      <p:sp>
        <p:nvSpPr>
          <p:cNvPr id="3" name="Заголовок 2"/>
          <p:cNvSpPr>
            <a:spLocks noGrp="1"/>
          </p:cNvSpPr>
          <p:nvPr>
            <p:ph type="title"/>
          </p:nvPr>
        </p:nvSpPr>
        <p:spPr>
          <a:xfrm>
            <a:off x="457200" y="274638"/>
            <a:ext cx="7467600" cy="725470"/>
          </a:xfrm>
        </p:spPr>
        <p:txBody>
          <a:bodyPr>
            <a:normAutofit/>
          </a:bodyPr>
          <a:lstStyle/>
          <a:p>
            <a:pPr algn="ctr"/>
            <a:r>
              <a:rPr lang="ru-RU" b="1" dirty="0" smtClean="0">
                <a:solidFill>
                  <a:schemeClr val="accent1">
                    <a:lumMod val="75000"/>
                  </a:schemeClr>
                </a:solidFill>
              </a:rPr>
              <a:t>СЛОВАРЬ</a:t>
            </a:r>
            <a:endParaRPr lang="ru-RU" b="1" dirty="0">
              <a:solidFill>
                <a:schemeClr val="accent1">
                  <a:lumMod val="75000"/>
                </a:schemeClr>
              </a:solidFill>
            </a:endParaRPr>
          </a:p>
        </p:txBody>
      </p:sp>
      <p:sp>
        <p:nvSpPr>
          <p:cNvPr id="2" name="Содержимое 1"/>
          <p:cNvSpPr>
            <a:spLocks noGrp="1"/>
          </p:cNvSpPr>
          <p:nvPr>
            <p:ph sz="quarter" idx="1"/>
          </p:nvPr>
        </p:nvSpPr>
        <p:spPr>
          <a:xfrm>
            <a:off x="285720" y="1000108"/>
            <a:ext cx="8401080" cy="5500726"/>
          </a:xfrm>
        </p:spPr>
        <p:txBody>
          <a:bodyPr>
            <a:normAutofit fontScale="92500" lnSpcReduction="10000"/>
          </a:bodyPr>
          <a:lstStyle/>
          <a:p>
            <a:pPr algn="just"/>
            <a:r>
              <a:rPr lang="ru-RU" dirty="0" smtClean="0"/>
              <a:t>Словарь один из компонентов речевого развития ребенка. Овладение словарем является важным условием умственного развития, поскольку содержание исторического опыта присваиваемого ребенком в онтогенезе, обобщено и отражено в речевой форме и прежде всего в значениях слов. </a:t>
            </a:r>
          </a:p>
          <a:p>
            <a:pPr algn="just"/>
            <a:r>
              <a:rPr lang="ru-RU" dirty="0" smtClean="0"/>
              <a:t>Усвоение словаря решает задачу накопления и уточнения представлений, формирования понятий, развития содержательной стороны мышления. Одновременно с этим происходит развитие операционной стороны мышления, поскольку овладение лексическим значением происходит на основе анализа, синтеза, обобщения.</a:t>
            </a:r>
          </a:p>
          <a:p>
            <a:pPr algn="just"/>
            <a:r>
              <a:rPr lang="ru-RU" dirty="0" smtClean="0"/>
              <a:t>Бедность словаря мешает полноценному общению, а, следовательно, и общему развитию ребенка и, напротив, богатство словаря является признаком хорошо развитой речи и показателем высокого уровня умственного развития.</a:t>
            </a:r>
          </a:p>
        </p:txBody>
      </p:sp>
    </p:spTree>
  </p:cSld>
  <p:clrMapOvr>
    <a:masterClrMapping/>
  </p:clrMapOvr>
  <p:transition>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картинки\Person\0021.gif"/>
          <p:cNvPicPr>
            <a:picLocks noChangeAspect="1" noChangeArrowheads="1"/>
          </p:cNvPicPr>
          <p:nvPr/>
        </p:nvPicPr>
        <p:blipFill>
          <a:blip r:embed="rId2" cstate="print"/>
          <a:srcRect/>
          <a:stretch>
            <a:fillRect/>
          </a:stretch>
        </p:blipFill>
        <p:spPr bwMode="auto">
          <a:xfrm>
            <a:off x="214282" y="4643446"/>
            <a:ext cx="1304925" cy="1905000"/>
          </a:xfrm>
          <a:prstGeom prst="rect">
            <a:avLst/>
          </a:prstGeom>
          <a:noFill/>
          <a:effectLst>
            <a:glow rad="228600">
              <a:schemeClr val="accent4">
                <a:satMod val="175000"/>
                <a:alpha val="40000"/>
              </a:schemeClr>
            </a:glow>
          </a:effectLst>
        </p:spPr>
      </p:pic>
      <p:sp>
        <p:nvSpPr>
          <p:cNvPr id="3" name="Подзаголовок 2"/>
          <p:cNvSpPr>
            <a:spLocks noGrp="1"/>
          </p:cNvSpPr>
          <p:nvPr>
            <p:ph type="subTitle" idx="1"/>
          </p:nvPr>
        </p:nvSpPr>
        <p:spPr>
          <a:xfrm>
            <a:off x="928662" y="285728"/>
            <a:ext cx="7540558" cy="6000792"/>
          </a:xfrm>
        </p:spPr>
        <p:txBody>
          <a:bodyPr>
            <a:normAutofit fontScale="85000" lnSpcReduction="20000"/>
          </a:bodyPr>
          <a:lstStyle/>
          <a:p>
            <a:pPr algn="just">
              <a:buFont typeface="Courier New" pitchFamily="49" charset="0"/>
              <a:buChar char="o"/>
            </a:pPr>
            <a:r>
              <a:rPr lang="ru-RU" sz="2400" b="0" dirty="0" smtClean="0">
                <a:solidFill>
                  <a:schemeClr val="tx1"/>
                </a:solidFill>
              </a:rPr>
              <a:t> Особенностями словарного запаса детей с общим недоразвитием речи является полное незнание, неточное понимание и употребление ряда слов, замена видовых понятий родовыми и наоборот, взаимозамещение признаков.</a:t>
            </a:r>
          </a:p>
          <a:p>
            <a:pPr algn="just">
              <a:buFont typeface="Courier New" pitchFamily="49" charset="0"/>
              <a:buChar char="o"/>
            </a:pPr>
            <a:r>
              <a:rPr lang="ru-RU" sz="2400" b="0" dirty="0" smtClean="0">
                <a:solidFill>
                  <a:schemeClr val="tx1"/>
                </a:solidFill>
              </a:rPr>
              <a:t> В словаре детей мало обобщающих понятий, практически отсутствуют синонимы. Дети затрудняются в образовании существительных с помощью уменьшительно-ласкательных суффиксов, ограниченный лексический запас, многократное использование одинаково звучащих слов с различными значениями делает речь бедной и стереотипной.   </a:t>
            </a:r>
          </a:p>
          <a:p>
            <a:pPr algn="just">
              <a:buFont typeface="Courier New" pitchFamily="49" charset="0"/>
              <a:buChar char="o"/>
            </a:pPr>
            <a:r>
              <a:rPr lang="ru-RU" sz="2400" b="0" dirty="0" smtClean="0">
                <a:solidFill>
                  <a:schemeClr val="tx1"/>
                </a:solidFill>
              </a:rPr>
              <a:t>   В связи с этим обогащение словарного запаса является одной из основных задач </a:t>
            </a:r>
            <a:r>
              <a:rPr lang="ru-RU" sz="2400" b="0" dirty="0" err="1" smtClean="0">
                <a:solidFill>
                  <a:schemeClr val="tx1"/>
                </a:solidFill>
              </a:rPr>
              <a:t>логокоррекционной</a:t>
            </a:r>
            <a:r>
              <a:rPr lang="ru-RU" sz="2400" b="0" dirty="0" smtClean="0">
                <a:solidFill>
                  <a:schemeClr val="tx1"/>
                </a:solidFill>
              </a:rPr>
              <a:t> работы с детьми данной категории</a:t>
            </a:r>
          </a:p>
          <a:p>
            <a:pPr algn="just">
              <a:buFont typeface="Courier New" pitchFamily="49" charset="0"/>
              <a:buChar char="o"/>
            </a:pPr>
            <a:r>
              <a:rPr lang="ru-RU" sz="2400" b="0" dirty="0" smtClean="0">
                <a:solidFill>
                  <a:schemeClr val="tx1"/>
                </a:solidFill>
              </a:rPr>
              <a:t>  Расширение словарного запаса за счет накопления новых слов различных частей речи и умения активно пользоваться разнообразными способами словообразования; развитие и совершенствование грамматических средств языка: умение строить словосочетания, предложения по законам грамматики, умение пользоваться моделями различных синтаксических конструкций; усвоение слов различной слоговой структуры.</a:t>
            </a:r>
          </a:p>
          <a:p>
            <a:pPr algn="just">
              <a:buFont typeface="Courier New" pitchFamily="49" charset="0"/>
              <a:buChar char="o"/>
            </a:pPr>
            <a:endParaRPr lang="ru-RU" sz="2400" b="0" dirty="0">
              <a:solidFill>
                <a:schemeClr val="tx1"/>
              </a:solidFill>
            </a:endParaRPr>
          </a:p>
        </p:txBody>
      </p:sp>
    </p:spTree>
  </p:cSld>
  <p:clrMapOvr>
    <a:masterClrMapping/>
  </p:clrMapOvr>
  <p:transition>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96908"/>
          </a:xfrm>
        </p:spPr>
        <p:txBody>
          <a:bodyPr/>
          <a:lstStyle/>
          <a:p>
            <a:pPr algn="ctr"/>
            <a:r>
              <a:rPr lang="ru-RU" b="1" dirty="0" smtClean="0">
                <a:solidFill>
                  <a:schemeClr val="accent1"/>
                </a:solidFill>
              </a:rPr>
              <a:t>ЭТАПЫ  РАБОТЫ</a:t>
            </a:r>
            <a:endParaRPr lang="ru-RU" b="1" dirty="0">
              <a:solidFill>
                <a:schemeClr val="accent1"/>
              </a:solidFill>
            </a:endParaRPr>
          </a:p>
        </p:txBody>
      </p:sp>
      <p:sp>
        <p:nvSpPr>
          <p:cNvPr id="3" name="Содержимое 2"/>
          <p:cNvSpPr>
            <a:spLocks noGrp="1"/>
          </p:cNvSpPr>
          <p:nvPr>
            <p:ph sz="quarter" idx="1"/>
          </p:nvPr>
        </p:nvSpPr>
        <p:spPr>
          <a:xfrm>
            <a:off x="214282" y="1071546"/>
            <a:ext cx="8501122" cy="5402406"/>
          </a:xfrm>
        </p:spPr>
        <p:txBody>
          <a:bodyPr>
            <a:normAutofit fontScale="92500" lnSpcReduction="20000"/>
          </a:bodyPr>
          <a:lstStyle/>
          <a:p>
            <a:pPr algn="just"/>
            <a:r>
              <a:rPr lang="en-US" dirty="0" smtClean="0"/>
              <a:t>I</a:t>
            </a:r>
            <a:r>
              <a:rPr lang="ru-RU" dirty="0" smtClean="0"/>
              <a:t>.Обогащения словаря и представлений у детей с ОНР идет общими для  дошкольников путями: наблюдение за окружающим, знакомство с художественной литературой, изобразительным искусством, подражание речи старших, овладение различными навыками и умениями, игры. На </a:t>
            </a:r>
            <a:r>
              <a:rPr lang="en-US" dirty="0" smtClean="0"/>
              <a:t>I</a:t>
            </a:r>
            <a:r>
              <a:rPr lang="ru-RU" dirty="0" smtClean="0"/>
              <a:t> этапе детям даются названия тех предметов и действий, с которыми ребенок сталкивается ежедневно. Ребенок учится понимать эти слова в речи окружающих, правильно соотносить их с теми предметами и действиями, которые они обозначают. Обогащение или уточнение словаря и  представлений у детей с ОНР проводится, прежде всего, в игровой форме. Уже на первом этапе детям читают художественную литературу, рассказывают сказки. При этом необходимо, чтобы чтение, рассказывание сопровождались показом художественных красочных иллюстраций, игрушек, показом инсценировок. Занятия по  лепке, рисованию, трудовая деятельность детей тоже используется логопедом  для обогащения словаря и представлений.</a:t>
            </a:r>
            <a:endParaRPr lang="en-US" dirty="0" smtClean="0"/>
          </a:p>
          <a:p>
            <a:pPr algn="just">
              <a:buNone/>
            </a:pPr>
            <a:endParaRPr lang="ru-RU" dirty="0"/>
          </a:p>
        </p:txBody>
      </p:sp>
    </p:spTree>
  </p:cSld>
  <p:clrMapOvr>
    <a:masterClrMapping/>
  </p:clrMapOvr>
  <p:transition>
    <p:strips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14290"/>
            <a:ext cx="8501122" cy="6357982"/>
          </a:xfrm>
        </p:spPr>
        <p:txBody>
          <a:bodyPr>
            <a:normAutofit fontScale="77500" lnSpcReduction="20000"/>
          </a:bodyPr>
          <a:lstStyle/>
          <a:p>
            <a:pPr algn="just"/>
            <a:r>
              <a:rPr lang="en-US" dirty="0" smtClean="0"/>
              <a:t>II</a:t>
            </a:r>
            <a:r>
              <a:rPr lang="ru-RU" dirty="0" smtClean="0"/>
              <a:t>. Основная задача второго этапа – поощрять стремление ребенка говорить, хотя бы лепетно. В этот период дети должны уточнить представление о тех предметах, действиях, явлениях, с которыми они познакомились на </a:t>
            </a:r>
            <a:r>
              <a:rPr lang="en-US" dirty="0" smtClean="0"/>
              <a:t>I</a:t>
            </a:r>
            <a:r>
              <a:rPr lang="ru-RU" dirty="0" smtClean="0"/>
              <a:t> этапе. При этом дети учатся самостоятельно называть неоднократно слышанными словами уже хорошо знакомые предметы и явления. В это время в речи детей много </a:t>
            </a:r>
            <a:r>
              <a:rPr lang="ru-RU" dirty="0" err="1" smtClean="0"/>
              <a:t>лепетных</a:t>
            </a:r>
            <a:r>
              <a:rPr lang="ru-RU" dirty="0" smtClean="0"/>
              <a:t> и упрощенных слов. И ими ребенок может пока пользоваться. Теперь уже логопед на всех занятиях более настойчиво добивается речевых ответов от детей. Ответы жестами не поощряются.</a:t>
            </a:r>
          </a:p>
          <a:p>
            <a:pPr algn="just"/>
            <a:r>
              <a:rPr lang="ru-RU" dirty="0" smtClean="0"/>
              <a:t>На </a:t>
            </a:r>
            <a:r>
              <a:rPr lang="en-US" dirty="0" smtClean="0"/>
              <a:t>III</a:t>
            </a:r>
            <a:r>
              <a:rPr lang="ru-RU" dirty="0" smtClean="0"/>
              <a:t> этапе ребенок начинает включать в свой словарь даже сравнительно сложные  слова, которые специально не заучивались на занятиях. В этот период в речи детей с  ОНР проявляются многочисленные искажения. Для их устранения и предупреждения логопед знакомит детей со  слоговой структурой слов. Даются термины: «слово», «часть слова» (позднее «слог»). Слоговой анализ сочетается со звуковым. Проводится игра в «живые слоги» аналогично игре в «живые звуки». Постепенно все </a:t>
            </a:r>
            <a:r>
              <a:rPr lang="ru-RU" dirty="0" err="1" smtClean="0"/>
              <a:t>лепетные</a:t>
            </a:r>
            <a:r>
              <a:rPr lang="ru-RU" dirty="0" smtClean="0"/>
              <a:t> слова надо заменять полнозначными: не </a:t>
            </a:r>
            <a:r>
              <a:rPr lang="ru-RU" i="1" dirty="0" err="1" smtClean="0"/>
              <a:t>му</a:t>
            </a:r>
            <a:r>
              <a:rPr lang="ru-RU" dirty="0" smtClean="0"/>
              <a:t>, а «</a:t>
            </a:r>
            <a:r>
              <a:rPr lang="ru-RU" i="1" dirty="0" smtClean="0"/>
              <a:t>корова</a:t>
            </a:r>
            <a:r>
              <a:rPr lang="ru-RU" dirty="0" smtClean="0"/>
              <a:t>», не </a:t>
            </a:r>
            <a:r>
              <a:rPr lang="ru-RU" i="1" dirty="0" err="1" smtClean="0"/>
              <a:t>петя</a:t>
            </a:r>
            <a:r>
              <a:rPr lang="ru-RU" dirty="0" smtClean="0"/>
              <a:t>, а «</a:t>
            </a:r>
            <a:r>
              <a:rPr lang="ru-RU" i="1" dirty="0" smtClean="0"/>
              <a:t>петух</a:t>
            </a:r>
            <a:r>
              <a:rPr lang="ru-RU" dirty="0" smtClean="0"/>
              <a:t>» и т.п. Но некоторое упрощение трудных для произношения слов пока допустимо. Дети должны  получить на  этом этапе элементарные сведения о пользе и вреде животных, образе их жизни. В этот период начинается систематическое знакомство с растительным миром. Дети знакомятся только  с теми растениями, которые они могут непосредственно наблюдать.</a:t>
            </a:r>
            <a:endParaRPr lang="ru-RU" dirty="0"/>
          </a:p>
        </p:txBody>
      </p:sp>
    </p:spTree>
  </p:cSld>
  <p:clrMapOvr>
    <a:masterClrMapping/>
  </p:clrMapOvr>
  <p:transition>
    <p:strips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Documents and Settings\Admin\Мои документы\Мои рисунки\картинки\Person\0029.gif"/>
          <p:cNvPicPr/>
          <p:nvPr/>
        </p:nvPicPr>
        <p:blipFill>
          <a:blip r:embed="rId2" cstate="print"/>
          <a:srcRect/>
          <a:stretch>
            <a:fillRect/>
          </a:stretch>
        </p:blipFill>
        <p:spPr bwMode="auto">
          <a:xfrm flipH="1">
            <a:off x="7286644" y="4357694"/>
            <a:ext cx="1500198" cy="1928826"/>
          </a:xfrm>
          <a:prstGeom prst="rect">
            <a:avLst/>
          </a:prstGeom>
          <a:noFill/>
          <a:ln w="9525">
            <a:noFill/>
            <a:miter lim="800000"/>
            <a:headEnd/>
            <a:tailEnd/>
          </a:ln>
          <a:effectLst>
            <a:glow rad="228600">
              <a:schemeClr val="accent1">
                <a:satMod val="175000"/>
                <a:alpha val="40000"/>
              </a:schemeClr>
            </a:glow>
          </a:effectLst>
        </p:spPr>
      </p:pic>
      <p:sp>
        <p:nvSpPr>
          <p:cNvPr id="3" name="Подзаголовок 2"/>
          <p:cNvSpPr>
            <a:spLocks noGrp="1"/>
          </p:cNvSpPr>
          <p:nvPr>
            <p:ph type="subTitle" idx="1"/>
          </p:nvPr>
        </p:nvSpPr>
        <p:spPr>
          <a:xfrm>
            <a:off x="500034" y="285728"/>
            <a:ext cx="8358246" cy="6143668"/>
          </a:xfrm>
        </p:spPr>
        <p:txBody>
          <a:bodyPr>
            <a:normAutofit fontScale="85000" lnSpcReduction="10000"/>
          </a:bodyPr>
          <a:lstStyle/>
          <a:p>
            <a:pPr algn="just">
              <a:buFont typeface="Wingdings" pitchFamily="2" charset="2"/>
              <a:buChar char="q"/>
            </a:pPr>
            <a:r>
              <a:rPr lang="ru-RU" sz="2400" b="0" dirty="0" smtClean="0">
                <a:solidFill>
                  <a:schemeClr val="tx1"/>
                </a:solidFill>
                <a:latin typeface="Times New Roman" pitchFamily="18" charset="0"/>
                <a:cs typeface="Times New Roman" pitchFamily="18" charset="0"/>
              </a:rPr>
              <a:t>Тематика  расширяется  и за счет темы «Труд людей».Тема эта тоже предполагает  непосредственное восприятия детей. Поэтому они знакомятся с работой логопеда,  воспитателя, помощника воспитателя, медицинской сестры, повара. В своих сюжетно-ролевых играх дети охотно подражают труду этих людей. Дети часто играют в «детский сад». Среди них появляется и «воспитатель», и «логопед», и «медицинская сестра». Такие игры нужно поощрять: обеспечить необходимым оборудованием, атрибутами, направлять игру, подсказывать новые варианты. На </a:t>
            </a:r>
            <a:r>
              <a:rPr lang="en-US" sz="2400" b="0" dirty="0" smtClean="0">
                <a:solidFill>
                  <a:schemeClr val="tx1"/>
                </a:solidFill>
                <a:latin typeface="Times New Roman" pitchFamily="18" charset="0"/>
                <a:cs typeface="Times New Roman" pitchFamily="18" charset="0"/>
              </a:rPr>
              <a:t>IV </a:t>
            </a:r>
            <a:r>
              <a:rPr lang="ru-RU" sz="2400" b="0" dirty="0" smtClean="0">
                <a:solidFill>
                  <a:schemeClr val="tx1"/>
                </a:solidFill>
                <a:latin typeface="Times New Roman" pitchFamily="18" charset="0"/>
                <a:cs typeface="Times New Roman" pitchFamily="18" charset="0"/>
              </a:rPr>
              <a:t>этапе продолжается работа по уточнению произношения слов, по обогащению словаря и предоставлений за счет повторения и углубления знакомых тем, за счет включения новых. Углубление  знакомых тем и расширение тематики идет в большей степени за счет отвлеченных  представлений. Дети знакомятся с временами года, с органами растений, которые не всегда можно наблюдать: корни, листья, цветы, плоды. На этом этапе дети не должны пользоваться </a:t>
            </a:r>
            <a:r>
              <a:rPr lang="ru-RU" sz="2400" b="0" dirty="0" err="1" smtClean="0">
                <a:solidFill>
                  <a:schemeClr val="tx1"/>
                </a:solidFill>
                <a:latin typeface="Times New Roman" pitchFamily="18" charset="0"/>
                <a:cs typeface="Times New Roman" pitchFamily="18" charset="0"/>
              </a:rPr>
              <a:t>лепетными</a:t>
            </a:r>
            <a:r>
              <a:rPr lang="ru-RU" sz="2400" b="0" dirty="0" smtClean="0">
                <a:solidFill>
                  <a:schemeClr val="tx1"/>
                </a:solidFill>
                <a:latin typeface="Times New Roman" pitchFamily="18" charset="0"/>
                <a:cs typeface="Times New Roman" pitchFamily="18" charset="0"/>
              </a:rPr>
              <a:t> словами.. Они приобретают навык самоконтроля за речью благодаря анализу речи товарищей и своей. Для обогащения словаря и  представлений  используются прежде всего натуральные предметы, действия и явления, которые дети могут непосредственно наблюдать или принимать  в них участие. Широко используются  игры с картинками, наборы строительного материала, книги с иллюстрациями для  дошкольников. </a:t>
            </a:r>
            <a:endParaRPr lang="ru-RU" sz="2400" b="0" dirty="0">
              <a:solidFill>
                <a:schemeClr val="tx1"/>
              </a:solidFill>
              <a:latin typeface="Times New Roman" pitchFamily="18" charset="0"/>
              <a:cs typeface="Times New Roman" pitchFamily="18" charset="0"/>
            </a:endParaRPr>
          </a:p>
        </p:txBody>
      </p:sp>
    </p:spTree>
  </p:cSld>
  <p:clrMapOvr>
    <a:masterClrMapping/>
  </p:clrMapOvr>
  <p:transition>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quarter" idx="1"/>
          </p:nvPr>
        </p:nvSpPr>
        <p:spPr>
          <a:xfrm>
            <a:off x="457200" y="1600200"/>
            <a:ext cx="8401080" cy="4972072"/>
          </a:xfrm>
        </p:spPr>
        <p:txBody>
          <a:bodyPr>
            <a:normAutofit/>
          </a:bodyPr>
          <a:lstStyle/>
          <a:p>
            <a:endParaRPr lang="ru-RU" dirty="0" smtClean="0"/>
          </a:p>
          <a:p>
            <a:pPr>
              <a:buNone/>
            </a:pPr>
            <a:r>
              <a:rPr lang="ru-RU" dirty="0" smtClean="0"/>
              <a:t> </a:t>
            </a:r>
            <a:endParaRPr lang="ru-RU" dirty="0"/>
          </a:p>
        </p:txBody>
      </p:sp>
      <p:sp>
        <p:nvSpPr>
          <p:cNvPr id="4" name="Прямоугольник 3"/>
          <p:cNvSpPr/>
          <p:nvPr/>
        </p:nvSpPr>
        <p:spPr>
          <a:xfrm>
            <a:off x="428596" y="214290"/>
            <a:ext cx="8286808" cy="6001643"/>
          </a:xfrm>
          <a:prstGeom prst="rect">
            <a:avLst/>
          </a:prstGeom>
        </p:spPr>
        <p:txBody>
          <a:bodyPr wrap="square">
            <a:spAutoFit/>
          </a:bodyPr>
          <a:lstStyle/>
          <a:p>
            <a:pPr algn="ctr"/>
            <a:r>
              <a:rPr lang="ru-RU" sz="2400" b="1" dirty="0" smtClean="0">
                <a:solidFill>
                  <a:schemeClr val="accent1"/>
                </a:solidFill>
              </a:rPr>
              <a:t>ЗАКЛЮЧЕНИЕ</a:t>
            </a:r>
            <a:r>
              <a:rPr lang="ru-RU" dirty="0" smtClean="0"/>
              <a:t> </a:t>
            </a:r>
            <a:r>
              <a:rPr lang="ru-RU" sz="2000" dirty="0" smtClean="0">
                <a:solidFill>
                  <a:schemeClr val="accent1">
                    <a:lumMod val="75000"/>
                  </a:schemeClr>
                </a:solidFill>
              </a:rPr>
              <a:t> </a:t>
            </a:r>
          </a:p>
          <a:p>
            <a:pPr algn="just"/>
            <a:r>
              <a:rPr lang="ru-RU" sz="2400" dirty="0" smtClean="0">
                <a:latin typeface="Times New Roman" pitchFamily="18" charset="0"/>
                <a:cs typeface="Times New Roman" pitchFamily="18" charset="0"/>
              </a:rPr>
              <a:t>*</a:t>
            </a:r>
            <a:r>
              <a:rPr lang="ru-RU" sz="2400" b="1" dirty="0" smtClean="0">
                <a:latin typeface="Times New Roman" pitchFamily="18" charset="0"/>
                <a:cs typeface="Times New Roman" pitchFamily="18" charset="0"/>
              </a:rPr>
              <a:t>Из опыта работы</a:t>
            </a:r>
            <a:r>
              <a:rPr lang="ru-RU" sz="2400" dirty="0" smtClean="0">
                <a:latin typeface="Times New Roman" pitchFamily="18" charset="0"/>
                <a:cs typeface="Times New Roman" pitchFamily="18" charset="0"/>
              </a:rPr>
              <a:t>.</a:t>
            </a:r>
          </a:p>
          <a:p>
            <a:pPr algn="just"/>
            <a:r>
              <a:rPr lang="ru-RU" sz="2400" dirty="0" smtClean="0">
                <a:latin typeface="Times New Roman" pitchFamily="18" charset="0"/>
                <a:cs typeface="Times New Roman" pitchFamily="18" charset="0"/>
              </a:rPr>
              <a:t>	При обследовании детей с ОНР, я выяснила, что большую сложность для детей представляют движения руки и пальцев, что влечет за собой недоразвитие речи и мышления. Так как речевой и двигательный центры головного мозга взаимно влияют друг на друга. На развитие двигательного центра, мелкой моторики руки и речи оказывает художественно-изобразительная деятельность, в том числе и занятия по рисованию.</a:t>
            </a:r>
          </a:p>
          <a:p>
            <a:pPr algn="just">
              <a:buClr>
                <a:schemeClr val="accent3"/>
              </a:buClr>
              <a:buFont typeface="Wingdings" pitchFamily="2" charset="2"/>
              <a:buChar char="§"/>
            </a:pPr>
            <a:r>
              <a:rPr lang="ru-RU" sz="2400" dirty="0" smtClean="0">
                <a:latin typeface="Times New Roman" pitchFamily="18" charset="0"/>
                <a:cs typeface="Times New Roman" pitchFamily="18" charset="0"/>
              </a:rPr>
              <a:t>  При ознакомлении с природой, наблюдении за предметами, явлениями, изменениями в природе, обогащается словарь детей и выразительность речи.</a:t>
            </a:r>
          </a:p>
          <a:p>
            <a:pPr algn="just">
              <a:buClr>
                <a:schemeClr val="accent3"/>
              </a:buClr>
              <a:buFont typeface="Wingdings" pitchFamily="2" charset="2"/>
              <a:buChar char="§"/>
            </a:pPr>
            <a:r>
              <a:rPr lang="ru-RU" sz="2400" dirty="0" smtClean="0">
                <a:latin typeface="Times New Roman" pitchFamily="18" charset="0"/>
                <a:cs typeface="Times New Roman" pitchFamily="18" charset="0"/>
              </a:rPr>
              <a:t>Рисуя </a:t>
            </a:r>
            <a:r>
              <a:rPr lang="ru-RU" sz="2400" dirty="0" err="1" smtClean="0">
                <a:latin typeface="Times New Roman" pitchFamily="18" charset="0"/>
                <a:cs typeface="Times New Roman" pitchFamily="18" charset="0"/>
              </a:rPr>
              <a:t>обьекты</a:t>
            </a:r>
            <a:r>
              <a:rPr lang="ru-RU" sz="24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природы, природные явления, ребенок закрепляет полученные знания, развивает моторику руки, обогащает словарь, у него развивается центр головного мозга.</a:t>
            </a:r>
          </a:p>
        </p:txBody>
      </p:sp>
    </p:spTree>
  </p:cSld>
  <p:clrMapOvr>
    <a:masterClrMapping/>
  </p:clrMapOvr>
  <p:transition>
    <p:strips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DC84154A13CCA848AE4E386A05CF2024" ma:contentTypeVersion="49" ma:contentTypeDescription="Создание документа." ma:contentTypeScope="" ma:versionID="861075ff43026d31bf3f82a24fd1be96">
  <xsd:schema xmlns:xsd="http://www.w3.org/2001/XMLSchema" xmlns:xs="http://www.w3.org/2001/XMLSchema" xmlns:p="http://schemas.microsoft.com/office/2006/metadata/properties" xmlns:ns2="4a252ca3-5a62-4c1c-90a6-29f4710e47f8" targetNamespace="http://schemas.microsoft.com/office/2006/metadata/properties" ma:root="true" ma:fieldsID="644226da6f114a0b9638dd6372d57a13" ns2:_="">
    <xsd:import namespace="4a252ca3-5a62-4c1c-90a6-29f4710e47f8"/>
    <xsd:element name="properties">
      <xsd:complexType>
        <xsd:sequence>
          <xsd:element name="documentManagement">
            <xsd:complexType>
              <xsd:all>
                <xsd:element ref="ns2:SharedWithUsers"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252ca3-5a62-4c1c-90a6-29f4710e47f8"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dlc_DocId" ma:index="9"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10"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a252ca3-5a62-4c1c-90a6-29f4710e47f8">AWJJH2MPE6E2-194827139-1787</_dlc_DocId>
    <_dlc_DocIdUrl xmlns="4a252ca3-5a62-4c1c-90a6-29f4710e47f8">
      <Url>http://xn--44-6kcadhwnl3cfdx.xn--p1ai/Sharya/ds6/1_1/_layouts/15/DocIdRedir.aspx?ID=AWJJH2MPE6E2-194827139-1787</Url>
      <Description>AWJJH2MPE6E2-194827139-1787</Description>
    </_dlc_DocIdUrl>
  </documentManagement>
</p:properties>
</file>

<file path=customXml/itemProps1.xml><?xml version="1.0" encoding="utf-8"?>
<ds:datastoreItem xmlns:ds="http://schemas.openxmlformats.org/officeDocument/2006/customXml" ds:itemID="{DD081674-DDA5-48C8-B4B7-F098530E77C2}"/>
</file>

<file path=customXml/itemProps2.xml><?xml version="1.0" encoding="utf-8"?>
<ds:datastoreItem xmlns:ds="http://schemas.openxmlformats.org/officeDocument/2006/customXml" ds:itemID="{DE7F9462-889F-47DB-B128-D093A0B62396}"/>
</file>

<file path=customXml/itemProps3.xml><?xml version="1.0" encoding="utf-8"?>
<ds:datastoreItem xmlns:ds="http://schemas.openxmlformats.org/officeDocument/2006/customXml" ds:itemID="{9CD7007A-7670-4256-85DF-60F5D65E52E5}"/>
</file>

<file path=customXml/itemProps4.xml><?xml version="1.0" encoding="utf-8"?>
<ds:datastoreItem xmlns:ds="http://schemas.openxmlformats.org/officeDocument/2006/customXml" ds:itemID="{EB714E8C-A34D-402C-BFB9-C010222D5F8F}"/>
</file>

<file path=docProps/app.xml><?xml version="1.0" encoding="utf-8"?>
<Properties xmlns="http://schemas.openxmlformats.org/officeDocument/2006/extended-properties" xmlns:vt="http://schemas.openxmlformats.org/officeDocument/2006/docPropsVTypes">
  <Template>Oriel</Template>
  <TotalTime>515</TotalTime>
  <Words>894</Words>
  <Application>Microsoft Office PowerPoint</Application>
  <PresentationFormat>Экран (4:3)</PresentationFormat>
  <Paragraphs>26</Paragraphs>
  <Slides>7</Slides>
  <Notes>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7</vt:i4>
      </vt:variant>
    </vt:vector>
  </HeadingPairs>
  <TitlesOfParts>
    <vt:vector size="14" baseType="lpstr">
      <vt:lpstr>Calibri</vt:lpstr>
      <vt:lpstr>Century Schoolbook</vt:lpstr>
      <vt:lpstr>Courier New</vt:lpstr>
      <vt:lpstr>Times New Roman</vt:lpstr>
      <vt:lpstr>Wingdings</vt:lpstr>
      <vt:lpstr>Wingdings 2</vt:lpstr>
      <vt:lpstr>Эркер</vt:lpstr>
      <vt:lpstr>                                                                                           Приложение 4 МБДОУ Детский сад № 6 «Семицветик» городского округа город Шарья Костромской области  Обогащение словаря детей  с ОНР посредством изображения природы средствами рисования  </vt:lpstr>
      <vt:lpstr>СЛОВАРЬ</vt:lpstr>
      <vt:lpstr>Презентация PowerPoint</vt:lpstr>
      <vt:lpstr>ЭТАПЫ  РАБОТЫ</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Использование здоровьесберегающих технологий в  муниципальном образовательном учреждении детский сад №5 городского округа город Шарья</dc:title>
  <dc:creator>пользователь</dc:creator>
  <cp:lastModifiedBy>1 админ</cp:lastModifiedBy>
  <cp:revision>68</cp:revision>
  <dcterms:created xsi:type="dcterms:W3CDTF">2005-10-28T22:18:09Z</dcterms:created>
  <dcterms:modified xsi:type="dcterms:W3CDTF">2020-02-16T08:33:55Z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0x010100DC84154A13CCA848AE4E386A05CF2024</vt:lpwstr>
  </property>
  <property fmtid="{D5CDD505-2E9C-101B-9397-08002B2CF9AE}" pid="3" name="_dlc_DocIdItemGuid">
    <vt:lpwstr>7f5613ad-4efb-4f2e-885f-37be1c9d1c0b</vt:lpwstr>
  </property>
</Properties>
</file>