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handoutMasterIdLst>
    <p:handoutMasterId r:id="rId21"/>
  </p:handoutMasterIdLst>
  <p:sldIdLst>
    <p:sldId id="256" r:id="rId4"/>
    <p:sldId id="296" r:id="rId5"/>
    <p:sldId id="294" r:id="rId6"/>
    <p:sldId id="303" r:id="rId7"/>
    <p:sldId id="304" r:id="rId8"/>
    <p:sldId id="257" r:id="rId9"/>
    <p:sldId id="295" r:id="rId10"/>
    <p:sldId id="297" r:id="rId11"/>
    <p:sldId id="258" r:id="rId12"/>
    <p:sldId id="305" r:id="rId13"/>
    <p:sldId id="306" r:id="rId14"/>
    <p:sldId id="299" r:id="rId15"/>
    <p:sldId id="298" r:id="rId16"/>
    <p:sldId id="302" r:id="rId17"/>
    <p:sldId id="300" r:id="rId18"/>
    <p:sldId id="301" r:id="rId19"/>
  </p:sldIdLst>
  <p:sldSz cx="9720263" cy="64801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99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2" y="-72"/>
      </p:cViewPr>
      <p:guideLst>
        <p:guide orient="horz" pos="2041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366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3800" cy="370043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799"/>
            <a:ext cx="5226119" cy="4107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31764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en-US" sz="2400" b="0" i="0" u="none" strike="noStrike">
        <a:ln>
          <a:noFill/>
        </a:ln>
        <a:solidFill>
          <a:srgbClr val="000000"/>
        </a:solidFill>
        <a:latin typeface="Thorndale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0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/>
            <a:endParaRPr lang="en-U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0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/>
            <a:endParaRPr lang="en-U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0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/>
            <a:endParaRPr lang="en-U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0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/>
            <a:endParaRPr lang="en-U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0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/>
            <a:endParaRPr lang="en-U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0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/>
            <a:endParaRPr lang="en-U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0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/>
            <a:endParaRPr lang="en-U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0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/>
            <a:endParaRPr lang="en-U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19"/>
            <a:ext cx="6047639" cy="481104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16000" indent="-216000"/>
            <a:endParaRPr lang="en-US" sz="281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9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40550" y="600075"/>
            <a:ext cx="2074863" cy="5314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4375" y="600075"/>
            <a:ext cx="6073775" cy="5314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FF7A22-3701-4CB8-A444-DFBACB4368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2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A0B174-429F-4B5A-BB5F-37322EE5949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BF38A9-BE50-4DE8-8943-9F9B6D67976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8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7363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5538" y="1516063"/>
            <a:ext cx="4297362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AEDB8A-6305-4907-A1BA-762D5E4555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7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E7ECA0-610C-47AD-B99F-B3B9545C80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B4D047-5194-44A9-AE4A-5A9850A1210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F8DC10-42EA-4AAD-BE39-223A05835B3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4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9F5E62-883C-47AE-B623-D739035409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6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768980-00D4-441A-998E-70EB7FE423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3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3A4077-741C-401E-9CFC-D054EC3458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6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6913" y="258763"/>
            <a:ext cx="2185987" cy="5534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8738" cy="5534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44C4B1-D2AA-4171-A463-A354817D2A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8663" y="2012950"/>
            <a:ext cx="8262937" cy="13890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7325" y="3671888"/>
            <a:ext cx="6805613" cy="1655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53FBE0-CDF3-48F6-8A6F-EA9A80AB1D2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4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98B0F3-62CB-4E17-9C6A-4B44D94F1B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63C742-9D8E-402B-86C9-165193BE3E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516063"/>
            <a:ext cx="4297363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5538" y="1516063"/>
            <a:ext cx="4297362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B70202-8025-4768-9620-99716A84FD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A4BA01-F497-4373-952A-5734FD60DBE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67E5CF-9516-452B-8ACD-AC4D002DAE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6C4D86-498A-4148-A3F6-50D30EE53D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1350" cy="12874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1350" cy="14176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217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6A16E9-22AA-4E06-ACAE-E5EF936693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7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BAC6F0-7E06-48CA-BA2E-0A86CE1FE76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0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71D571-6C62-47BA-81D5-462A651247B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46913" y="258763"/>
            <a:ext cx="2185987" cy="5534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08738" cy="55340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7DDB0D-DC5E-4E1E-B1D0-3B9AF0A85A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3750" y="1831975"/>
            <a:ext cx="3981450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7600" y="1831975"/>
            <a:ext cx="3983038" cy="408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3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48713" cy="1081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5775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5775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7125" y="1450975"/>
            <a:ext cx="4297363" cy="604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37125" y="2055813"/>
            <a:ext cx="4297363" cy="37322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7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25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198813" cy="1096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0475" y="258763"/>
            <a:ext cx="5434013" cy="5529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198813" cy="4432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5162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35488"/>
            <a:ext cx="5832475" cy="536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05000" y="579438"/>
            <a:ext cx="5832475" cy="38877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5000" y="5072063"/>
            <a:ext cx="5832475" cy="760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749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97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14240" y="599400"/>
            <a:ext cx="8300520" cy="1081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n-US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793080" y="1832040"/>
            <a:ext cx="8117639" cy="4082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3999" marR="0" lvl="0" indent="-431999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None/>
              <a:defRPr lang="en-US" sz="274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3999" marR="0" lvl="0" indent="-431999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74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1999" marR="0" lvl="1" indent="-431999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40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79999" marR="0" lvl="2" indent="-431999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206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7999" marR="0" lvl="3" indent="-431999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5998" marR="0" lvl="4" indent="-431999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1943999" marR="0" lvl="5" indent="-431999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2231999" marR="0" lvl="6" indent="-431999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2519998" marR="0" lvl="7" indent="-431999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2807998" marR="0" lvl="8" indent="-431999" algn="l">
              <a:spcBef>
                <a:spcPts val="0"/>
              </a:spcBef>
              <a:spcAft>
                <a:spcPts val="0"/>
              </a:spcAft>
              <a:buClr>
                <a:srgbClr val="99284C"/>
              </a:buClr>
              <a:buSzPct val="75000"/>
              <a:buFont typeface="StarSymbol" pitchFamily="2"/>
              <a:buChar char=""/>
              <a:defRPr lang="en-US" sz="1720" b="0" i="0" u="none" strike="noStrike">
                <a:ln>
                  <a:noFill/>
                </a:ln>
                <a:solidFill>
                  <a:srgbClr val="333333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3430" b="1" i="1" u="none" strike="noStrike">
          <a:ln>
            <a:noFill/>
          </a:ln>
          <a:solidFill>
            <a:srgbClr val="99284C"/>
          </a:solidFill>
          <a:latin typeface="Albany" pitchFamily="34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en-US" sz="2740" b="0" i="0" u="none" strike="noStrike">
          <a:ln>
            <a:noFill/>
          </a:ln>
          <a:solidFill>
            <a:srgbClr val="333333"/>
          </a:solidFill>
          <a:latin typeface="Albany" pitchFamily="34"/>
          <a:cs typeface="Arial Unicode MS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86000" y="258120"/>
            <a:ext cx="8747639" cy="1081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86000" y="1516319"/>
            <a:ext cx="8747639" cy="427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213"/>
              </a:spcAft>
              <a:buClr>
                <a:srgbClr val="800000"/>
              </a:buClr>
              <a:buSzPct val="45000"/>
              <a:buFont typeface="StarSymbol"/>
              <a:buNone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213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969"/>
              </a:spcAft>
              <a:buClr>
                <a:srgbClr val="000080"/>
              </a:buClr>
              <a:buSzPct val="75000"/>
              <a:buFont typeface="StarSymbol"/>
              <a:buChar char="–"/>
              <a:defRPr lang="en-US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729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206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485"/>
              </a:spcAft>
              <a:buClr>
                <a:srgbClr val="800000"/>
              </a:buClr>
              <a:buSzPct val="75000"/>
              <a:buFont typeface="StarSymbol"/>
              <a:buChar char="–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41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41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41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41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41"/>
              </a:spcAft>
              <a:buClr>
                <a:srgbClr val="800000"/>
              </a:buClr>
              <a:buSzPct val="45000"/>
              <a:buFont typeface="StarSymbol"/>
              <a:buChar char="●"/>
              <a:defRPr lang="en-US" sz="172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86000" y="5903279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324239" y="5903279"/>
            <a:ext cx="3080879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969240" y="5903279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fld id="{2023E271-E2FE-49D0-BC7A-58E3E204FAD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4010" b="1" i="0" u="none" strike="noStrike">
          <a:ln>
            <a:noFill/>
          </a:ln>
          <a:solidFill>
            <a:srgbClr val="000080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213"/>
        </a:spcAft>
        <a:tabLst/>
        <a:defRPr lang="en-US" sz="2060" b="0" i="0" u="none" strike="noStrike">
          <a:ln>
            <a:noFill/>
          </a:ln>
          <a:solidFill>
            <a:srgbClr val="000000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86000" y="258120"/>
            <a:ext cx="8747639" cy="1081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86000" y="1516319"/>
            <a:ext cx="8747639" cy="427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887"/>
              </a:spcAft>
              <a:buClr>
                <a:srgbClr val="333333"/>
              </a:buClr>
              <a:buSzPct val="45000"/>
              <a:buFont typeface="StarSymbol"/>
              <a:buNone/>
              <a:defRPr lang="en-US" sz="20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887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709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17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53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5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354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55120" y="5903279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324239" y="5903279"/>
            <a:ext cx="3080879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969240" y="5903279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>
                <a:solidFill>
                  <a:srgbClr val="FFFFFF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fld id="{0863B7F2-4017-485B-A38A-1CB471078911}" type="slidenum"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US" sz="2770" b="1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887"/>
        </a:spcAft>
        <a:tabLst/>
        <a:defRPr lang="en-US" sz="2010" b="0" i="0" u="none" strike="noStrike">
          <a:ln>
            <a:noFill/>
          </a:ln>
          <a:solidFill>
            <a:srgbClr val="FFFFFF"/>
          </a:solidFill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9" y="1583903"/>
            <a:ext cx="9000999" cy="451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71699" y="359767"/>
            <a:ext cx="7916399" cy="92333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  <a:latin typeface="Comic Sans MS" pitchFamily="66"/>
              </a:rPr>
              <a:t>«</a:t>
            </a:r>
            <a:r>
              <a:rPr lang="ru-RU" sz="6000" dirty="0">
                <a:solidFill>
                  <a:srgbClr val="FF0000"/>
                </a:solidFill>
                <a:latin typeface="Comic Sans MS" pitchFamily="66"/>
              </a:rPr>
              <a:t>Помоги себе сам»</a:t>
            </a:r>
            <a:endParaRPr lang="en-US" dirty="0">
              <a:solidFill>
                <a:srgbClr val="FF0000"/>
              </a:solidFill>
              <a:latin typeface="Comic Sans MS" pitchFamily="66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887"/>
              </a:spcAft>
              <a:buClr>
                <a:srgbClr val="333333"/>
              </a:buClr>
              <a:buSzPct val="45000"/>
              <a:buFont typeface="StarSymbol"/>
              <a:buNone/>
              <a:defRPr lang="en-US" sz="20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887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709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17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53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5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354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108000" lvl="0" indent="0">
              <a:buNone/>
            </a:pPr>
            <a:r>
              <a:rPr lang="en-US" sz="6000" dirty="0" smtClean="0"/>
              <a:t>                                                </a:t>
            </a:r>
            <a:endParaRPr lang="ru-RU" sz="6000" dirty="0" smtClean="0"/>
          </a:p>
          <a:p>
            <a:pPr marL="108000" lvl="0" indent="0" algn="ctr">
              <a:buNone/>
            </a:pPr>
            <a:r>
              <a:rPr lang="ru-RU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/>
              </a:rPr>
              <a:t>тренинг для релаксации и снятия</a:t>
            </a:r>
          </a:p>
          <a:p>
            <a:pPr marL="108000" lvl="0" indent="0" algn="ctr">
              <a:buNone/>
            </a:pPr>
            <a:r>
              <a:rPr lang="ru-RU" sz="5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/>
              </a:rPr>
              <a:t> напряжения</a:t>
            </a:r>
            <a:endParaRPr lang="ru-RU" sz="5400" dirty="0">
              <a:solidFill>
                <a:schemeClr val="tx2">
                  <a:lumMod val="40000"/>
                  <a:lumOff val="60000"/>
                </a:schemeClr>
              </a:solidFill>
              <a:latin typeface="Comic Sans MS" pitchFamily="66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0" y="431775"/>
            <a:ext cx="8747639" cy="908144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    </a:t>
            </a:r>
            <a:r>
              <a:rPr lang="ru-RU" sz="3200" dirty="0" smtClean="0"/>
              <a:t>Вот </a:t>
            </a:r>
            <a:r>
              <a:rPr lang="ru-RU" sz="3200" dirty="0"/>
              <a:t>несколько способов повысить стрессоустойчивость: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3623" y="1439887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Courier New" pitchFamily="49" charset="0"/>
              <a:buChar char="o"/>
            </a:pPr>
            <a:r>
              <a:rPr lang="ru-RU" sz="1700" dirty="0" smtClean="0"/>
              <a:t>обратите </a:t>
            </a:r>
            <a:r>
              <a:rPr lang="ru-RU" sz="1700" dirty="0"/>
              <a:t>внимание на возникшую проблему, не игнорируйте ее и не ждите, что она разрешится сама собой;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1700" dirty="0"/>
              <a:t>постарайтесь определить, что именно в ситуации вызывает стресс;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1700" dirty="0"/>
              <a:t>подумайте, что значит для Вас эта ситуация;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1700" dirty="0"/>
              <a:t>помните, что стресс можно уменьшить. Подумайте, как это можно сделать. Сделайте перерыв, смените обстановку, отвлекитесь на что-то.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1700" dirty="0"/>
              <a:t> научитесь контролировать собственные эмоции. Постарайтесь посмотреть на ситуацию со стороны – так ли она катастрофична, как кажется на первый взгляд? Поговорите о проблемной ситуации с близкими людьми, попросите о помощи и поддержке.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1700" dirty="0"/>
              <a:t>постарайтесь контролировать ваше физическое состояние. В трудной ситуации дышите глубоко и медленно, это нормализует сердечный ритм, сделайте несколько релаксационных упражнений, чтобы снять мышечное напряжение. Также не забывайте о регулярных занятиях спортом и правильном питании, постарайтесь снизить потребление никотина и кофеина и правильно чередуйте работу с отдыхом. 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1700" dirty="0"/>
              <a:t>научитесь эффективно использовать Ваше время. Составляйте план дел на день, старайтесь ничего не оставлять на потом, выполнять все в срок.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sz="1700" dirty="0"/>
              <a:t>будьте внимательны и терпеливы к себе.</a:t>
            </a:r>
          </a:p>
        </p:txBody>
      </p:sp>
    </p:spTree>
    <p:extLst>
      <p:ext uri="{BB962C8B-B14F-4D97-AF65-F5344CB8AC3E}">
        <p14:creationId xmlns:p14="http://schemas.microsoft.com/office/powerpoint/2010/main" val="38122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1759" y="1583903"/>
            <a:ext cx="1368152" cy="136815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356075" y="3096071"/>
            <a:ext cx="1656184" cy="201622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омб 3"/>
          <p:cNvSpPr/>
          <p:nvPr/>
        </p:nvSpPr>
        <p:spPr>
          <a:xfrm>
            <a:off x="6660331" y="935831"/>
            <a:ext cx="1800200" cy="3168352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95835" y="3956971"/>
            <a:ext cx="936104" cy="1631216"/>
          </a:xfrm>
          <a:prstGeom prst="rect">
            <a:avLst/>
          </a:prstGeom>
          <a:solidFill>
            <a:srgbClr val="A50021"/>
          </a:solidFill>
        </p:spPr>
        <p:txBody>
          <a:bodyPr wrap="square" rtlCol="0">
            <a:spAutoFit/>
          </a:bodyPr>
          <a:lstStyle/>
          <a:p>
            <a:r>
              <a:rPr lang="ru-RU" sz="10000" dirty="0" smtClean="0"/>
              <a:t>Р</a:t>
            </a:r>
            <a:endParaRPr lang="ru-RU" sz="10000" dirty="0"/>
          </a:p>
        </p:txBody>
      </p:sp>
    </p:spTree>
    <p:extLst>
      <p:ext uri="{BB962C8B-B14F-4D97-AF65-F5344CB8AC3E}">
        <p14:creationId xmlns:p14="http://schemas.microsoft.com/office/powerpoint/2010/main" val="102050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4000" dirty="0" smtClean="0">
                <a:latin typeface="Comic Sans MS" pitchFamily="66"/>
              </a:rPr>
              <a:t>Стереограмма -</a:t>
            </a:r>
            <a:endParaRPr lang="en-US" sz="4000" dirty="0">
              <a:latin typeface="Comic Sans MS" pitchFamily="66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887"/>
              </a:spcAft>
              <a:buClr>
                <a:srgbClr val="333333"/>
              </a:buClr>
              <a:buSzPct val="45000"/>
              <a:buFont typeface="StarSymbol"/>
              <a:buNone/>
              <a:defRPr lang="en-US" sz="20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887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709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17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53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5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354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latin typeface="Calibri"/>
                <a:ea typeface="Calibri"/>
                <a:cs typeface="Times New Roman"/>
              </a:rPr>
              <a:t>          </a:t>
            </a:r>
            <a:r>
              <a:rPr lang="ru-RU" sz="4000" b="1" dirty="0" smtClean="0">
                <a:latin typeface="Calibri"/>
                <a:ea typeface="Calibri"/>
                <a:cs typeface="Times New Roman"/>
              </a:rPr>
              <a:t>тренирует глазные мышцы,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Calibri"/>
                <a:ea typeface="Calibri"/>
                <a:cs typeface="Times New Roman"/>
              </a:rPr>
              <a:t>    укрепляет </a:t>
            </a:r>
            <a:r>
              <a:rPr lang="ru-RU" sz="4000" b="1" dirty="0">
                <a:latin typeface="Calibri"/>
                <a:ea typeface="Calibri"/>
                <a:cs typeface="Times New Roman"/>
              </a:rPr>
              <a:t>и продлевает остроту зрения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9363224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n-US" sz="4000" dirty="0">
              <a:latin typeface="Comic Sans MS" pitchFamily="66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887"/>
              </a:spcAft>
              <a:buClr>
                <a:srgbClr val="333333"/>
              </a:buClr>
              <a:buSzPct val="45000"/>
              <a:buFont typeface="StarSymbol"/>
              <a:buNone/>
              <a:defRPr lang="en-US" sz="20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887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709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17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53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5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354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/>
            <a:endParaRPr lang="en-US" dirty="0"/>
          </a:p>
        </p:txBody>
      </p:sp>
      <p:pic>
        <p:nvPicPr>
          <p:cNvPr id="7170" name="Picture 2" descr="C:\Users\Ольга\Desktop\стереограм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9" y="245639"/>
            <a:ext cx="8679531" cy="62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1210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стереограмма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15" y="143743"/>
            <a:ext cx="8064896" cy="58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4448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стереограмма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99" y="143743"/>
            <a:ext cx="8448576" cy="63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01224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4751">
            <a:off x="3982362" y="1514999"/>
            <a:ext cx="5328592" cy="393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611" y="647799"/>
            <a:ext cx="485775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Учитесь управлять собой.</a:t>
            </a:r>
          </a:p>
          <a:p>
            <a:r>
              <a:rPr lang="ru-RU" dirty="0"/>
              <a:t>Во всем ищите добрые начала.</a:t>
            </a:r>
          </a:p>
          <a:p>
            <a:r>
              <a:rPr lang="ru-RU" dirty="0"/>
              <a:t>И, споря с трудною судьбой,</a:t>
            </a:r>
          </a:p>
          <a:p>
            <a:r>
              <a:rPr lang="ru-RU" dirty="0"/>
              <a:t>Умейте начинать </a:t>
            </a:r>
            <a:r>
              <a:rPr lang="ru-RU" dirty="0" smtClean="0"/>
              <a:t>сначала.</a:t>
            </a:r>
          </a:p>
          <a:p>
            <a:endParaRPr lang="ru-RU" dirty="0"/>
          </a:p>
          <a:p>
            <a:r>
              <a:rPr lang="ru-RU" dirty="0"/>
              <a:t>Споткнувшись, самому вставать,</a:t>
            </a:r>
          </a:p>
          <a:p>
            <a:r>
              <a:rPr lang="ru-RU" dirty="0"/>
              <a:t>В себе самом искать опору</a:t>
            </a:r>
          </a:p>
          <a:p>
            <a:r>
              <a:rPr lang="ru-RU" dirty="0"/>
              <a:t>При быстром продвиженье в гору</a:t>
            </a:r>
          </a:p>
          <a:p>
            <a:r>
              <a:rPr lang="ru-RU" dirty="0"/>
              <a:t>Друзей в пути не растерять</a:t>
            </a:r>
            <a:r>
              <a:rPr lang="ru-RU" dirty="0" smtClean="0"/>
              <a:t>…</a:t>
            </a:r>
          </a:p>
          <a:p>
            <a:endParaRPr lang="ru-RU" dirty="0"/>
          </a:p>
          <a:p>
            <a:r>
              <a:rPr lang="ru-RU" dirty="0"/>
              <a:t>Не злобствуйте, не исходите ядом,</a:t>
            </a:r>
          </a:p>
          <a:p>
            <a:r>
              <a:rPr lang="ru-RU" dirty="0"/>
              <a:t>Не радуйтесь чужой беде,</a:t>
            </a:r>
          </a:p>
          <a:p>
            <a:r>
              <a:rPr lang="ru-RU" dirty="0"/>
              <a:t>Ищите лишь добро везде,</a:t>
            </a:r>
          </a:p>
          <a:p>
            <a:r>
              <a:rPr lang="ru-RU" dirty="0"/>
              <a:t>Особенно упорно в тех, кто рядом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Не умирайте, пока живы!</a:t>
            </a:r>
          </a:p>
          <a:p>
            <a:r>
              <a:rPr lang="ru-RU" dirty="0"/>
              <a:t>Поверьте, беды все уйдут:</a:t>
            </a:r>
          </a:p>
          <a:p>
            <a:r>
              <a:rPr lang="ru-RU" dirty="0"/>
              <a:t>Несчастья тоже устают,</a:t>
            </a:r>
          </a:p>
          <a:p>
            <a:r>
              <a:rPr lang="ru-RU" dirty="0"/>
              <a:t>И завтра будет день счастливый!</a:t>
            </a:r>
          </a:p>
        </p:txBody>
      </p:sp>
    </p:spTree>
    <p:extLst>
      <p:ext uri="{BB962C8B-B14F-4D97-AF65-F5344CB8AC3E}">
        <p14:creationId xmlns:p14="http://schemas.microsoft.com/office/powerpoint/2010/main" val="418873841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659" y="2231975"/>
            <a:ext cx="8496944" cy="3526578"/>
          </a:xfrm>
        </p:spPr>
        <p:txBody>
          <a:bodyPr/>
          <a:lstStyle/>
          <a:p>
            <a:pPr marL="108000" indent="0">
              <a:buNone/>
            </a:pPr>
            <a:r>
              <a:rPr lang="ru-RU" sz="3600" dirty="0" smtClean="0"/>
              <a:t> </a:t>
            </a:r>
            <a:endParaRPr lang="ru-R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53" y="183781"/>
            <a:ext cx="5324089" cy="579260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36982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707" y="431775"/>
            <a:ext cx="8474782" cy="1150561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Исследования состояния здоровья педагогов Сибирского федерального округа: </a:t>
            </a:r>
            <a:r>
              <a:rPr lang="ru-RU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659" y="2231975"/>
            <a:ext cx="8496944" cy="3526578"/>
          </a:xfrm>
        </p:spPr>
        <p:txBody>
          <a:bodyPr/>
          <a:lstStyle/>
          <a:p>
            <a:r>
              <a:rPr lang="ru-RU" sz="3600" dirty="0" smtClean="0"/>
              <a:t> около 60 % педагогов имеют нервно-психические нарушения, </a:t>
            </a:r>
          </a:p>
          <a:p>
            <a:r>
              <a:rPr lang="ru-RU" sz="3600" dirty="0" smtClean="0"/>
              <a:t>25 % - страдают теми или иными хроническими заболеваниями, </a:t>
            </a:r>
          </a:p>
          <a:p>
            <a:r>
              <a:rPr lang="ru-RU" sz="3600" dirty="0" smtClean="0"/>
              <a:t>42 % - имеют избыточный  вес.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068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1-tub-ru.yandex.net/i?id=7e792ab18f0c5596551cbf6cfa594670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1" y="117454"/>
            <a:ext cx="30765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7802" y="258120"/>
            <a:ext cx="5495837" cy="1081799"/>
          </a:xfrm>
        </p:spPr>
        <p:txBody>
          <a:bodyPr/>
          <a:lstStyle/>
          <a:p>
            <a:pPr algn="l"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          Советы 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   древних мудрецов: 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971" y="1655911"/>
            <a:ext cx="6167274" cy="4032448"/>
          </a:xfrm>
          <a:blipFill>
            <a:blip r:embed="rId3"/>
            <a:tile tx="0" ty="0" sx="100000" sy="100000" flip="none" algn="tl"/>
          </a:blip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108000" indent="0" algn="l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Самое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большое препятствие -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Страх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Самый опасный человек -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Лжец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Самое коварное чувство -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Зависть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Самый красивый поступок -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Простить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Самая лучшая защита -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Улыбка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108000" indent="0" algn="ctr">
              <a:buNone/>
            </a:pP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8000" indent="0"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Надо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радоваться жизни,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08000" indent="0"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как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бы тяжела она ни была! </a:t>
            </a:r>
          </a:p>
        </p:txBody>
      </p:sp>
    </p:spTree>
    <p:extLst>
      <p:ext uri="{BB962C8B-B14F-4D97-AF65-F5344CB8AC3E}">
        <p14:creationId xmlns:p14="http://schemas.microsoft.com/office/powerpoint/2010/main" val="135046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oleznii sove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15" y="287759"/>
            <a:ext cx="810756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n-US" sz="6000" dirty="0">
              <a:latin typeface="Comic Sans MS" pitchFamily="66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86000" y="1516319"/>
            <a:ext cx="8747639" cy="510228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887"/>
              </a:spcAft>
              <a:buClr>
                <a:srgbClr val="333333"/>
              </a:buClr>
              <a:buSzPct val="45000"/>
              <a:buFont typeface="StarSymbol"/>
              <a:buNone/>
              <a:defRPr lang="en-US" sz="20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887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709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17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53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5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354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108000" lvl="0" indent="0">
              <a:buNone/>
            </a:pPr>
            <a:endParaRPr lang="en-US" sz="4800" dirty="0">
              <a:latin typeface="Comic Sans MS" pitchFamily="66"/>
            </a:endParaRPr>
          </a:p>
        </p:txBody>
      </p:sp>
      <p:pic>
        <p:nvPicPr>
          <p:cNvPr id="3075" name="Picture 3" descr="C:\Users\Ольга\Desktop\Симптомы-стресса-728x5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3" y="133325"/>
            <a:ext cx="8784976" cy="621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803" y="121192"/>
            <a:ext cx="5904656" cy="5955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90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187723" y="215751"/>
            <a:ext cx="8117924" cy="86409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Тест </a:t>
            </a:r>
            <a:r>
              <a:rPr lang="ru-RU" sz="2800" dirty="0"/>
              <a:t>на определение эмоционального состояния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en-US" sz="4000" dirty="0">
              <a:latin typeface="Comic Sans MS" pitchFamily="66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83667" y="791815"/>
            <a:ext cx="7901900" cy="406484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887"/>
              </a:spcAft>
              <a:buClr>
                <a:srgbClr val="333333"/>
              </a:buClr>
              <a:buSzPct val="45000"/>
              <a:buFont typeface="StarSymbol"/>
              <a:buNone/>
              <a:defRPr lang="en-US" sz="20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887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20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709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17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53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51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354"/>
              </a:spcAft>
              <a:buClr>
                <a:srgbClr val="333333"/>
              </a:buClr>
              <a:buSzPct val="75000"/>
              <a:buFont typeface="StarSymbol"/>
              <a:buChar char="–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173"/>
              </a:spcAft>
              <a:buClr>
                <a:srgbClr val="333333"/>
              </a:buClr>
              <a:buSzPct val="45000"/>
              <a:buFont typeface="StarSymbol"/>
              <a:buChar char="●"/>
              <a:defRPr lang="en-US" sz="126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Я всегда стремлюсь делать работу до конца, но часто не успеваю и вынуждена наверстывать упущенное.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Когда я смотрю на себя в зеркало, я замечаю следы усталости и переутомления на своем лице.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На работе и дома – сплошные неприятности.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Я очень часто раздражаюсь по мелочам.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Меня беспокоит будущее.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Вокруг происходят такие перемены, что голова идет кругом. Хорошо бы, если бы все не так стремительно менялось.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Мне трудно расслабиться после напряженного дня.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Я люблю семью и друзей, но часто вместе с ними я чувствую скуку и пустоту.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9) В жизни я ничего не достигла и часто испытываю разочарование в самой себе.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7118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99" y="215751"/>
            <a:ext cx="8352928" cy="573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s-novelt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techpol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boo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AWJJH2MPE6E2-194827139-1663</_dlc_DocId>
    <_dlc_DocIdUrl xmlns="4a252ca3-5a62-4c1c-90a6-29f4710e47f8">
      <Url>http://edu-sps.koiro.local/Sharya/ds6/1_1/_layouts/15/DocIdRedir.aspx?ID=AWJJH2MPE6E2-194827139-1663</Url>
      <Description>AWJJH2MPE6E2-194827139-1663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49FC00-B041-4C5A-84B8-1CC3C2E95460}"/>
</file>

<file path=customXml/itemProps2.xml><?xml version="1.0" encoding="utf-8"?>
<ds:datastoreItem xmlns:ds="http://schemas.openxmlformats.org/officeDocument/2006/customXml" ds:itemID="{6ABAB04D-EA11-44B9-8106-3F84DCAA82BF}"/>
</file>

<file path=customXml/itemProps3.xml><?xml version="1.0" encoding="utf-8"?>
<ds:datastoreItem xmlns:ds="http://schemas.openxmlformats.org/officeDocument/2006/customXml" ds:itemID="{DEA7914D-3D58-433F-B406-4819E71FFE4D}"/>
</file>

<file path=customXml/itemProps4.xml><?xml version="1.0" encoding="utf-8"?>
<ds:datastoreItem xmlns:ds="http://schemas.openxmlformats.org/officeDocument/2006/customXml" ds:itemID="{AB15F9AA-FF8A-46B2-9A7F-D5DBF358F8EF}"/>
</file>

<file path=docProps/app.xml><?xml version="1.0" encoding="utf-8"?>
<Properties xmlns="http://schemas.openxmlformats.org/officeDocument/2006/extended-properties" xmlns:vt="http://schemas.openxmlformats.org/officeDocument/2006/docPropsVTypes">
  <Template>../../../../Program%20Files%20(x86)/OpenOffice%204/share/template/en-US/presnt/prs-novelty.otp</Template>
  <TotalTime>559</TotalTime>
  <Words>358</Words>
  <Application>Microsoft Office PowerPoint</Application>
  <PresentationFormat>Произвольный</PresentationFormat>
  <Paragraphs>56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prs-novelty</vt:lpstr>
      <vt:lpstr>lyt-techpoly</vt:lpstr>
      <vt:lpstr>lyt-book</vt:lpstr>
      <vt:lpstr>«Помоги себе сам»</vt:lpstr>
      <vt:lpstr>Презентация PowerPoint</vt:lpstr>
      <vt:lpstr>Исследования состояния здоровья педагогов Сибирского федерального округа:  </vt:lpstr>
      <vt:lpstr>             Советы       древних мудрецов: </vt:lpstr>
      <vt:lpstr>Презентация PowerPoint</vt:lpstr>
      <vt:lpstr>Презентация PowerPoint</vt:lpstr>
      <vt:lpstr>Презентация PowerPoint</vt:lpstr>
      <vt:lpstr> Тест на определение эмоционального состояния  </vt:lpstr>
      <vt:lpstr>Презентация PowerPoint</vt:lpstr>
      <vt:lpstr>       Вот несколько способов повысить стрессоустойчивость: </vt:lpstr>
      <vt:lpstr>Презентация PowerPoint</vt:lpstr>
      <vt:lpstr>Стереограмма -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a New Product</dc:title>
  <dc:creator>Пользователь</dc:creator>
  <dc:description>General introduction of a new product taking customer wishes into account</dc:description>
  <cp:lastModifiedBy>Ольга</cp:lastModifiedBy>
  <cp:revision>37</cp:revision>
  <dcterms:created xsi:type="dcterms:W3CDTF">2014-11-23T12:28:37Z</dcterms:created>
  <dcterms:modified xsi:type="dcterms:W3CDTF">2016-12-20T05:51:15Z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  <property fmtid="{D5CDD505-2E9C-101B-9397-08002B2CF9AE}" pid="6" name="ContentTypeId">
    <vt:lpwstr>0x010100DC84154A13CCA848AE4E386A05CF2024</vt:lpwstr>
  </property>
  <property fmtid="{D5CDD505-2E9C-101B-9397-08002B2CF9AE}" pid="7" name="_dlc_DocIdItemGuid">
    <vt:lpwstr>1d4cfd7c-132e-48c2-acd4-a91148df4c9a</vt:lpwstr>
  </property>
</Properties>
</file>