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slides/slide16.xml" ContentType="application/vnd.openxmlformats-officedocument.presentationml.slide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  <p:sldMasterId id="2147483663" r:id="rId2"/>
    <p:sldMasterId id="2147483664" r:id="rId3"/>
    <p:sldMasterId id="2147483665" r:id="rId4"/>
  </p:sldMasterIdLst>
  <p:notesMasterIdLst>
    <p:notesMasterId r:id="rId21"/>
  </p:notesMasterIdLst>
  <p:sldIdLst>
    <p:sldId id="256" r:id="rId5"/>
    <p:sldId id="274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720054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3576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19557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8886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25876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44340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49379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1865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1189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3" name="Google Shape;15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0992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28758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4785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8630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7140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9" name="Google Shape;18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0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3874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5233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layout with centered title and subtitle placeholders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lvl="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lvl="1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lvl="2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lvl="3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lvl="4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lvl="5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lvl="6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lvl="7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lvl="8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 rot="5400000">
            <a:off x="4991100" y="2171704"/>
            <a:ext cx="5257799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 rot="5400000">
            <a:off x="876300" y="190503"/>
            <a:ext cx="5257801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ользовательский макет">
  <p:cSld name="Пользовательский макет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503237" y="4986337"/>
            <a:ext cx="8183562" cy="105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" type="secHead">
  <p:cSld name="SECTION_HEADER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8766F"/>
              </a:buClr>
              <a:buSzPts val="3600"/>
              <a:buFont typeface="Verdana"/>
              <a:buNone/>
              <a:defRPr sz="3600" b="0" cap="none">
                <a:solidFill>
                  <a:srgbClr val="78766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850" tIns="0" rIns="91425" bIns="45700" anchor="t" anchorCtr="0">
            <a:noAutofit/>
          </a:bodyPr>
          <a:lstStyle>
            <a:lvl1pPr marL="457200" marR="36576" lvl="0" indent="-228600" algn="l">
              <a:spcBef>
                <a:spcPts val="0"/>
              </a:spcBef>
              <a:spcAft>
                <a:spcPts val="0"/>
              </a:spcAft>
              <a:buSzPts val="1440"/>
              <a:buNone/>
              <a:defRPr sz="1800" b="0">
                <a:solidFill>
                  <a:srgbClr val="B75C00"/>
                </a:solidFill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1568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8766F"/>
              </a:buClr>
              <a:buSzPts val="3600"/>
              <a:buFont typeface="Verdana"/>
              <a:buNone/>
              <a:defRPr sz="3600" b="0">
                <a:solidFill>
                  <a:srgbClr val="78766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body" idx="1"/>
          </p:nvPr>
        </p:nvSpPr>
        <p:spPr>
          <a:xfrm>
            <a:off x="6462712" y="533400"/>
            <a:ext cx="2240280" cy="42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FFFFFF"/>
                </a:solidFill>
              </a:defRPr>
            </a:lvl1pPr>
            <a:lvl2pPr marL="914400" lvl="1" indent="-304800" algn="l">
              <a:spcBef>
                <a:spcPts val="250"/>
              </a:spcBef>
              <a:spcAft>
                <a:spcPts val="0"/>
              </a:spcAft>
              <a:buSzPts val="1200"/>
              <a:buChar char="◦"/>
              <a:defRPr sz="1200">
                <a:solidFill>
                  <a:srgbClr val="FFFFFF"/>
                </a:solidFill>
              </a:defRPr>
            </a:lvl2pPr>
            <a:lvl3pPr marL="1371600" lvl="2" indent="-292100" algn="l">
              <a:spcBef>
                <a:spcPts val="250"/>
              </a:spcBef>
              <a:spcAft>
                <a:spcPts val="0"/>
              </a:spcAft>
              <a:buSzPts val="1000"/>
              <a:buChar char="●"/>
              <a:defRPr sz="1000">
                <a:solidFill>
                  <a:srgbClr val="FFFFFF"/>
                </a:solidFill>
              </a:defRPr>
            </a:lvl3pPr>
            <a:lvl4pPr marL="1828800" lvl="3" indent="-292608" algn="l">
              <a:spcBef>
                <a:spcPts val="225"/>
              </a:spcBef>
              <a:spcAft>
                <a:spcPts val="0"/>
              </a:spcAft>
              <a:buSzPts val="1008"/>
              <a:buChar char="◦"/>
              <a:defRPr sz="900">
                <a:solidFill>
                  <a:srgbClr val="FFFFFF"/>
                </a:solidFill>
              </a:defRPr>
            </a:lvl4pPr>
            <a:lvl5pPr marL="2286000" lvl="4" indent="-285750" algn="l">
              <a:spcBef>
                <a:spcPts val="250"/>
              </a:spcBef>
              <a:spcAft>
                <a:spcPts val="0"/>
              </a:spcAft>
              <a:buSzPts val="900"/>
              <a:buChar char="●"/>
              <a:defRPr sz="900">
                <a:solidFill>
                  <a:srgbClr val="FFFFFF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20" name="Google Shape;120;p18"/>
          <p:cNvSpPr>
            <a:spLocks noGrp="1"/>
          </p:cNvSpPr>
          <p:nvPr>
            <p:ph type="pic" idx="2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rgbClr val="4F4D49"/>
          </a:solidFill>
          <a:ln>
            <a:noFill/>
          </a:ln>
        </p:spPr>
      </p:sp>
      <p:sp>
        <p:nvSpPr>
          <p:cNvPr id="121" name="Google Shape;121;p18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8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8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503237" y="4986337"/>
            <a:ext cx="8183562" cy="105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1"/>
          </p:nvPr>
        </p:nvSpPr>
        <p:spPr>
          <a:xfrm>
            <a:off x="514352" y="530352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60680" algn="l"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marL="914400" lvl="1" indent="-368300" algn="l"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marL="1371600" lvl="2" indent="-355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2"/>
          </p:nvPr>
        </p:nvSpPr>
        <p:spPr>
          <a:xfrm>
            <a:off x="4755360" y="530352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60680" algn="l"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marL="914400" lvl="1" indent="-368300" algn="l"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marL="1371600" lvl="2" indent="-355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503237" y="4986337"/>
            <a:ext cx="8183562" cy="105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03237" y="530225"/>
            <a:ext cx="8183562" cy="418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6300" tIns="91425" rIns="91425" bIns="45700" anchor="ctr" anchorCtr="0">
            <a:noAutofit/>
          </a:bodyPr>
          <a:lstStyle>
            <a:lvl1pPr marL="457200" lvl="0" indent="-228600" algn="l">
              <a:spcBef>
                <a:spcPts val="250"/>
              </a:spcBef>
              <a:spcAft>
                <a:spcPts val="0"/>
              </a:spcAft>
              <a:buSzPts val="192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1792"/>
              <a:buNone/>
              <a:defRPr sz="1600" b="1"/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2"/>
          </p:nvPr>
        </p:nvSpPr>
        <p:spPr>
          <a:xfrm>
            <a:off x="4652169" y="579438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91425" rIns="91425" bIns="45700" anchor="ctr" anchorCtr="0">
            <a:noAutofit/>
          </a:bodyPr>
          <a:lstStyle>
            <a:lvl1pPr marL="457200" lvl="0" indent="-228600" algn="l">
              <a:spcBef>
                <a:spcPts val="250"/>
              </a:spcBef>
              <a:spcAft>
                <a:spcPts val="0"/>
              </a:spcAft>
              <a:buSzPts val="192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1792"/>
              <a:buNone/>
              <a:defRPr sz="1600" b="1"/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3"/>
          </p:nvPr>
        </p:nvSpPr>
        <p:spPr>
          <a:xfrm>
            <a:off x="607224" y="1447800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50520" algn="l"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marL="914400" lvl="1" indent="-355600" algn="l"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392" algn="l"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marL="2286000" lvl="4" indent="-330200" algn="l"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4"/>
          </p:nvPr>
        </p:nvSpPr>
        <p:spPr>
          <a:xfrm>
            <a:off x="4652169" y="1447800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50520" algn="l"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marL="914400" lvl="1" indent="-355600" algn="l"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392" algn="l"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marL="2286000" lvl="4" indent="-330200" algn="l"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503237" y="4986337"/>
            <a:ext cx="8183562" cy="105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2500884" y="-1467612"/>
            <a:ext cx="4187952" cy="8183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304800" y="328612"/>
            <a:ext cx="8532812" cy="6197600"/>
          </a:xfrm>
          <a:prstGeom prst="roundRect">
            <a:avLst>
              <a:gd name="adj" fmla="val 449"/>
            </a:avLst>
          </a:prstGeom>
          <a:gradFill>
            <a:gsLst>
              <a:gs pos="0">
                <a:srgbClr val="FFFFFF"/>
              </a:gs>
              <a:gs pos="97999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0"/>
          </a:gradFill>
          <a:ln w="9525" cap="rnd" cmpd="sng">
            <a:solidFill>
              <a:srgbClr val="A4A3A3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50800" dir="540000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503237" y="4986337"/>
            <a:ext cx="8183562" cy="105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503237" y="530225"/>
            <a:ext cx="8183562" cy="418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marR="0" lvl="0" indent="-37084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⚫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68300" algn="l" rtl="0">
              <a:spcBef>
                <a:spcPts val="250"/>
              </a:spcBef>
              <a:spcAft>
                <a:spcPts val="0"/>
              </a:spcAft>
              <a:buClr>
                <a:srgbClr val="ED3742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63728" algn="l" rtl="0">
              <a:spcBef>
                <a:spcPts val="225"/>
              </a:spcBef>
              <a:spcAft>
                <a:spcPts val="0"/>
              </a:spcAft>
              <a:buClr>
                <a:srgbClr val="ED3742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250"/>
              </a:spcBef>
              <a:spcAft>
                <a:spcPts val="0"/>
              </a:spcAft>
              <a:buClr>
                <a:srgbClr val="4A85BF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/>
          <p:nvPr/>
        </p:nvSpPr>
        <p:spPr>
          <a:xfrm>
            <a:off x="304800" y="328612"/>
            <a:ext cx="8532812" cy="6197600"/>
          </a:xfrm>
          <a:prstGeom prst="roundRect">
            <a:avLst>
              <a:gd name="adj" fmla="val 449"/>
            </a:avLst>
          </a:prstGeom>
          <a:gradFill>
            <a:gsLst>
              <a:gs pos="0">
                <a:srgbClr val="FFFFFF"/>
              </a:gs>
              <a:gs pos="97999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0"/>
          </a:gradFill>
          <a:ln w="9525" cap="rnd" cmpd="sng">
            <a:solidFill>
              <a:srgbClr val="A4A3A3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50800" dir="540000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4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lt1"/>
              </a:gs>
              <a:gs pos="55000">
                <a:srgbClr val="DFDFDF"/>
              </a:gs>
              <a:gs pos="100000">
                <a:srgbClr val="9E9E9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503237" y="4986337"/>
            <a:ext cx="8183562" cy="105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503237" y="530225"/>
            <a:ext cx="8183562" cy="418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marR="0" lvl="0" indent="-37084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⚫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68300" algn="l" rtl="0">
              <a:spcBef>
                <a:spcPts val="250"/>
              </a:spcBef>
              <a:spcAft>
                <a:spcPts val="0"/>
              </a:spcAft>
              <a:buClr>
                <a:srgbClr val="ED3742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63728" algn="l" rtl="0">
              <a:spcBef>
                <a:spcPts val="225"/>
              </a:spcBef>
              <a:spcAft>
                <a:spcPts val="0"/>
              </a:spcAft>
              <a:buClr>
                <a:srgbClr val="ED3742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250"/>
              </a:spcBef>
              <a:spcAft>
                <a:spcPts val="0"/>
              </a:spcAft>
              <a:buClr>
                <a:srgbClr val="4A85BF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/>
          <p:nvPr/>
        </p:nvSpPr>
        <p:spPr>
          <a:xfrm>
            <a:off x="304800" y="328612"/>
            <a:ext cx="8532812" cy="6197600"/>
          </a:xfrm>
          <a:prstGeom prst="roundRect">
            <a:avLst>
              <a:gd name="adj" fmla="val 449"/>
            </a:avLst>
          </a:prstGeom>
          <a:gradFill>
            <a:gsLst>
              <a:gs pos="0">
                <a:srgbClr val="FFFFFF"/>
              </a:gs>
              <a:gs pos="97999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0"/>
          </a:gradFill>
          <a:ln w="9525" cap="rnd" cmpd="sng">
            <a:solidFill>
              <a:srgbClr val="A4A3A3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50800" dir="540000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5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>
            <a:gsLst>
              <a:gs pos="0">
                <a:schemeClr val="lt1"/>
              </a:gs>
              <a:gs pos="55000">
                <a:srgbClr val="DFDFDF"/>
              </a:gs>
              <a:gs pos="100000">
                <a:srgbClr val="9E9E9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503237" y="4986337"/>
            <a:ext cx="8183562" cy="105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503237" y="530225"/>
            <a:ext cx="8183562" cy="418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marR="0" lvl="0" indent="-37084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⚫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68300" algn="l" rtl="0">
              <a:spcBef>
                <a:spcPts val="250"/>
              </a:spcBef>
              <a:spcAft>
                <a:spcPts val="0"/>
              </a:spcAft>
              <a:buClr>
                <a:srgbClr val="ED3742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63728" algn="l" rtl="0">
              <a:spcBef>
                <a:spcPts val="225"/>
              </a:spcBef>
              <a:spcAft>
                <a:spcPts val="0"/>
              </a:spcAft>
              <a:buClr>
                <a:srgbClr val="ED3742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250"/>
              </a:spcBef>
              <a:spcAft>
                <a:spcPts val="0"/>
              </a:spcAft>
              <a:buClr>
                <a:srgbClr val="4A85BF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304800" y="328612"/>
            <a:ext cx="8532812" cy="6197600"/>
          </a:xfrm>
          <a:prstGeom prst="roundRect">
            <a:avLst>
              <a:gd name="adj" fmla="val 449"/>
            </a:avLst>
          </a:prstGeom>
          <a:gradFill>
            <a:gsLst>
              <a:gs pos="0">
                <a:srgbClr val="FFFFFF"/>
              </a:gs>
              <a:gs pos="97999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0"/>
          </a:gradFill>
          <a:ln w="9525" cap="rnd" cmpd="sng">
            <a:solidFill>
              <a:srgbClr val="A4A3A3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50800" dir="540000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6400800" y="433387"/>
            <a:ext cx="2324100" cy="4343400"/>
          </a:xfrm>
          <a:custGeom>
            <a:avLst/>
            <a:gdLst/>
            <a:ahLst/>
            <a:cxnLst/>
            <a:rect l="l" t="t" r="r" b="b"/>
            <a:pathLst>
              <a:path w="2324100" h="4343400" extrusionOk="0">
                <a:moveTo>
                  <a:pt x="0" y="0"/>
                </a:moveTo>
                <a:lnTo>
                  <a:pt x="2260234" y="0"/>
                </a:lnTo>
                <a:lnTo>
                  <a:pt x="2260234" y="0"/>
                </a:lnTo>
                <a:cubicBezTo>
                  <a:pt x="2268620" y="0"/>
                  <a:pt x="2276926" y="1652"/>
                  <a:pt x="2284674" y="4861"/>
                </a:cubicBezTo>
                <a:cubicBezTo>
                  <a:pt x="2292422" y="8071"/>
                  <a:pt x="2299463" y="12775"/>
                  <a:pt x="2305394" y="18705"/>
                </a:cubicBezTo>
                <a:cubicBezTo>
                  <a:pt x="2311324" y="24636"/>
                  <a:pt x="2316028" y="31677"/>
                  <a:pt x="2319238" y="39425"/>
                </a:cubicBezTo>
                <a:cubicBezTo>
                  <a:pt x="2322447" y="47173"/>
                  <a:pt x="2324100" y="55479"/>
                  <a:pt x="2324100" y="63866"/>
                </a:cubicBezTo>
                <a:lnTo>
                  <a:pt x="2324100" y="4343400"/>
                </a:lnTo>
                <a:lnTo>
                  <a:pt x="0" y="4343400"/>
                </a:lnTo>
                <a:close/>
              </a:path>
            </a:pathLst>
          </a:custGeom>
          <a:solidFill>
            <a:srgbClr val="1C1C1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title"/>
          </p:nvPr>
        </p:nvSpPr>
        <p:spPr>
          <a:xfrm>
            <a:off x="503237" y="4986337"/>
            <a:ext cx="8183562" cy="105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body" idx="1"/>
          </p:nvPr>
        </p:nvSpPr>
        <p:spPr>
          <a:xfrm>
            <a:off x="503237" y="530225"/>
            <a:ext cx="8183562" cy="418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marR="0" lvl="0" indent="-37084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⚫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68300" algn="l" rtl="0">
              <a:spcBef>
                <a:spcPts val="250"/>
              </a:spcBef>
              <a:spcAft>
                <a:spcPts val="0"/>
              </a:spcAft>
              <a:buClr>
                <a:srgbClr val="ED3742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63728" algn="l" rtl="0">
              <a:spcBef>
                <a:spcPts val="225"/>
              </a:spcBef>
              <a:spcAft>
                <a:spcPts val="0"/>
              </a:spcAft>
              <a:buClr>
                <a:srgbClr val="ED3742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250"/>
              </a:spcBef>
              <a:spcAft>
                <a:spcPts val="0"/>
              </a:spcAft>
              <a:buClr>
                <a:srgbClr val="4A85BF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4882BE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4882BE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14" name="Google Shape;114;p17"/>
          <p:cNvSpPr txBox="1">
            <a:spLocks noGrp="1"/>
          </p:cNvSpPr>
          <p:nvPr>
            <p:ph type="dt" idx="10"/>
          </p:nvPr>
        </p:nvSpPr>
        <p:spPr>
          <a:xfrm>
            <a:off x="3776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ftr" idx="11"/>
          </p:nvPr>
        </p:nvSpPr>
        <p:spPr>
          <a:xfrm>
            <a:off x="6062662" y="6111875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ldNum" idx="12"/>
          </p:nvPr>
        </p:nvSpPr>
        <p:spPr>
          <a:xfrm>
            <a:off x="8348662" y="61118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A399"/>
              </a:buClr>
              <a:buSzPts val="1000"/>
              <a:buFont typeface="Verdana"/>
              <a:buNone/>
              <a:defRPr sz="1000" b="0" i="0" u="none">
                <a:solidFill>
                  <a:srgbClr val="A7A39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>
            <a:spLocks noGrp="1"/>
          </p:cNvSpPr>
          <p:nvPr>
            <p:ph type="title" idx="4294967295"/>
          </p:nvPr>
        </p:nvSpPr>
        <p:spPr>
          <a:xfrm>
            <a:off x="706721" y="914400"/>
            <a:ext cx="7772400" cy="2457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CC33"/>
              </a:buClr>
              <a:buSzPts val="4400"/>
              <a:buFont typeface="Arial"/>
              <a:buNone/>
            </a:pPr>
            <a:r>
              <a:rPr lang="ru-RU" sz="4400" dirty="0" smtClean="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rPr>
              <a:t>«Готовность</a:t>
            </a:r>
            <a:r>
              <a:rPr lang="en-US" sz="4400" b="1" i="0" u="none" strike="noStrike" cap="none" dirty="0" smtClean="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1" i="0" u="none" strike="noStrike" cap="none" dirty="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400" b="1" i="0" u="none" strike="noStrike" cap="none" dirty="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00" b="1" i="0" u="none" strike="noStrike" cap="none" dirty="0" smtClean="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400" b="1" i="0" u="none" strike="noStrike" cap="none" dirty="0" err="1" smtClean="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rPr>
              <a:t>реб</a:t>
            </a:r>
            <a:r>
              <a:rPr lang="ru-RU" sz="4400" b="1" i="0" u="none" strike="noStrike" cap="none" dirty="0" err="1" smtClean="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rPr>
              <a:t>ёнка</a:t>
            </a:r>
            <a:r>
              <a:rPr lang="en-US" sz="4400" b="1" i="0" u="none" strike="noStrike" cap="none" dirty="0" smtClean="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rPr>
              <a:t> к </a:t>
            </a:r>
            <a:r>
              <a:rPr lang="ru-RU" sz="4400" b="1" i="0" u="none" strike="noStrike" cap="none" dirty="0" smtClean="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rPr>
              <a:t>обучению в </a:t>
            </a:r>
            <a:r>
              <a:rPr lang="en-US" sz="4400" b="1" i="0" u="none" strike="noStrike" cap="none" dirty="0" err="1" smtClean="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rPr>
              <a:t>школе</a:t>
            </a:r>
            <a:r>
              <a:rPr lang="en-US" sz="4400" b="1" i="0" u="none" strike="noStrike" cap="none" dirty="0" smtClean="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rPr>
              <a:t>»</a:t>
            </a:r>
            <a:endParaRPr dirty="0"/>
          </a:p>
        </p:txBody>
      </p:sp>
      <p:pic>
        <p:nvPicPr>
          <p:cNvPr id="130" name="Google Shape;130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04261" y="3603957"/>
            <a:ext cx="2309812" cy="2505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9"/>
          <p:cNvSpPr txBox="1">
            <a:spLocks noGrp="1"/>
          </p:cNvSpPr>
          <p:nvPr>
            <p:ph type="title"/>
          </p:nvPr>
        </p:nvSpPr>
        <p:spPr>
          <a:xfrm>
            <a:off x="857250" y="500062"/>
            <a:ext cx="7429500" cy="1000125"/>
          </a:xfrm>
          <a:prstGeom prst="rect">
            <a:avLst/>
          </a:prstGeom>
          <a:gradFill>
            <a:gsLst>
              <a:gs pos="0">
                <a:srgbClr val="FFD5A5"/>
              </a:gs>
              <a:gs pos="35000">
                <a:srgbClr val="FFE1C0"/>
              </a:gs>
              <a:gs pos="100000">
                <a:srgbClr val="FFF3E6"/>
              </a:gs>
            </a:gsLst>
            <a:lin ang="16200000" scaled="0"/>
          </a:gradFill>
          <a:ln w="9525" cap="flat" cmpd="sng">
            <a:solidFill>
              <a:srgbClr val="BF9554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Verdana"/>
              <a:buNone/>
            </a:pPr>
            <a:r>
              <a:rPr lang="en-US" sz="28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    </a:t>
            </a:r>
            <a:r>
              <a:rPr lang="en-US" sz="2800" b="1" i="0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Коммуникативная готовность</a:t>
            </a:r>
            <a:endParaRPr/>
          </a:p>
        </p:txBody>
      </p:sp>
      <p:sp>
        <p:nvSpPr>
          <p:cNvPr id="200" name="Google Shape;200;p29"/>
          <p:cNvSpPr txBox="1">
            <a:spLocks noGrp="1"/>
          </p:cNvSpPr>
          <p:nvPr>
            <p:ph type="body" idx="1"/>
          </p:nvPr>
        </p:nvSpPr>
        <p:spPr>
          <a:xfrm>
            <a:off x="3786187" y="1714500"/>
            <a:ext cx="4786312" cy="4500562"/>
          </a:xfrm>
          <a:prstGeom prst="rect">
            <a:avLst/>
          </a:prstGeom>
          <a:solidFill>
            <a:srgbClr val="FDE5CD"/>
          </a:solidFill>
          <a:ln w="9525" cap="flat" cmpd="sng">
            <a:solidFill>
              <a:srgbClr val="B45F0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91425" rIns="91425" bIns="45700" anchor="t" anchorCtr="0">
            <a:normAutofit/>
          </a:bodyPr>
          <a:lstStyle/>
          <a:p>
            <a:pPr marL="265112" marR="0" lvl="0" indent="-26511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lang="en-US" sz="2000" b="0" i="0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Это умение ребенка строить свои взаимоотношения с другими людьми:</a:t>
            </a:r>
            <a:endParaRPr/>
          </a:p>
          <a:p>
            <a:pPr marL="265112" marR="0" lvl="0" indent="-265112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12" marR="0" lvl="0" indent="-265112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❑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играть и общаться с другими ребятами;</a:t>
            </a:r>
            <a:endParaRPr/>
          </a:p>
          <a:p>
            <a:pPr marL="265112" marR="0" lvl="0" indent="-265112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❑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быть включенным в детский коллектив и уметь жить по его законам;</a:t>
            </a:r>
            <a:endParaRPr/>
          </a:p>
          <a:p>
            <a:pPr marL="265112" marR="0" lvl="0" indent="-265112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❑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общаться со взрослыми людьми, соблюдая правила культурного обращения;</a:t>
            </a:r>
            <a:endParaRPr/>
          </a:p>
          <a:p>
            <a:pPr marL="265112" marR="0" lvl="0" indent="-265112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❑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доброжелательность и отсутствие агрессивности.</a:t>
            </a:r>
            <a:endParaRPr/>
          </a:p>
          <a:p>
            <a:pPr marL="265112" marR="0" lvl="0" indent="-163511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12" marR="0" lvl="0" indent="-163511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13" marR="0" lvl="0" indent="-163513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01" name="Google Shape;201;p29" descr="1222791382_c412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1500" y="1928812"/>
            <a:ext cx="3009900" cy="3857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0"/>
          <p:cNvSpPr txBox="1">
            <a:spLocks noGrp="1"/>
          </p:cNvSpPr>
          <p:nvPr>
            <p:ph type="title"/>
          </p:nvPr>
        </p:nvSpPr>
        <p:spPr>
          <a:xfrm>
            <a:off x="1143000" y="642937"/>
            <a:ext cx="7429500" cy="928687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Verdana"/>
              <a:buNone/>
            </a:pPr>
            <a:r>
              <a:rPr lang="en-US" sz="2800" b="1" i="0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Физическая</a:t>
            </a:r>
            <a:r>
              <a:rPr lang="en-US" sz="2800" b="1" i="0" u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1" i="0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готовность</a:t>
            </a:r>
            <a:endParaRPr/>
          </a:p>
        </p:txBody>
      </p:sp>
      <p:sp>
        <p:nvSpPr>
          <p:cNvPr id="207" name="Google Shape;207;p30"/>
          <p:cNvSpPr txBox="1">
            <a:spLocks noGrp="1"/>
          </p:cNvSpPr>
          <p:nvPr>
            <p:ph type="body" idx="1"/>
          </p:nvPr>
        </p:nvSpPr>
        <p:spPr>
          <a:xfrm>
            <a:off x="4357687" y="1857375"/>
            <a:ext cx="4286250" cy="4429125"/>
          </a:xfrm>
          <a:prstGeom prst="rect">
            <a:avLst/>
          </a:prstGeom>
          <a:solidFill>
            <a:srgbClr val="FDE5CD"/>
          </a:solidFill>
          <a:ln w="9525" cap="flat" cmpd="sng">
            <a:solidFill>
              <a:srgbClr val="B45F0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91425" rIns="91425" bIns="45700" anchor="t" anchorCtr="0">
            <a:normAutofit/>
          </a:bodyPr>
          <a:lstStyle/>
          <a:p>
            <a:pPr marL="265112" marR="0" lvl="0" indent="-265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Состояние здоровья.</a:t>
            </a:r>
            <a:endParaRPr sz="28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Физическое развитие.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Развитие анализаторных систем.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Развитие мелких групп мышц.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Координация движений в соответствии с возрастной нормой.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Готовность организма ребенка к  учебным нагрузкам.</a:t>
            </a:r>
            <a:endParaRPr/>
          </a:p>
        </p:txBody>
      </p:sp>
      <p:pic>
        <p:nvPicPr>
          <p:cNvPr id="208" name="Google Shape;208;p30" descr="1222791352_c4107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7187" y="1928812"/>
            <a:ext cx="3829050" cy="40719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1"/>
          <p:cNvSpPr txBox="1">
            <a:spLocks noGrp="1"/>
          </p:cNvSpPr>
          <p:nvPr>
            <p:ph type="title"/>
          </p:nvPr>
        </p:nvSpPr>
        <p:spPr>
          <a:xfrm>
            <a:off x="503237" y="571500"/>
            <a:ext cx="8183562" cy="1000125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Font typeface="Verdana"/>
              <a:buNone/>
            </a:pPr>
            <a:r>
              <a:rPr lang="en-US" sz="3600" b="1" i="0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Возраст поступления в школ</a:t>
            </a:r>
            <a:r>
              <a:rPr lang="en-US" sz="3600" b="1" i="0" u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rPr>
              <a:t>у</a:t>
            </a:r>
            <a:endParaRPr/>
          </a:p>
        </p:txBody>
      </p:sp>
      <p:sp>
        <p:nvSpPr>
          <p:cNvPr id="214" name="Google Shape;214;p31"/>
          <p:cNvSpPr txBox="1">
            <a:spLocks noGrp="1"/>
          </p:cNvSpPr>
          <p:nvPr>
            <p:ph type="body" idx="1"/>
          </p:nvPr>
        </p:nvSpPr>
        <p:spPr>
          <a:xfrm>
            <a:off x="714375" y="2071687"/>
            <a:ext cx="3643312" cy="4071937"/>
          </a:xfrm>
          <a:prstGeom prst="rect">
            <a:avLst/>
          </a:prstGeom>
          <a:solidFill>
            <a:srgbClr val="FDE5CD"/>
          </a:solidFill>
          <a:ln w="9525" cap="flat" cmpd="sng">
            <a:solidFill>
              <a:srgbClr val="B45F0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91425" rIns="91425" bIns="45700" anchor="t" anchorCtr="0">
            <a:normAutofit/>
          </a:bodyPr>
          <a:lstStyle/>
          <a:p>
            <a:pPr marL="265112" marR="0" lvl="0" indent="-265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 настоящее время в 1 класс поступают дети, достигшие 6 лет и 6 месяцев.</a:t>
            </a:r>
            <a:endParaRPr/>
          </a:p>
          <a:p>
            <a:pPr marL="265112" marR="0" lvl="0" indent="-163511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Главное отличие – у шестилетнего ребенка переход от игровой деятельности к учебной идет медленнее.</a:t>
            </a:r>
            <a:endParaRPr/>
          </a:p>
          <a:p>
            <a:pPr marL="265113" marR="0" lvl="0" indent="-163513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15" name="Google Shape;215;p31" descr="denznanij_az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14875" y="1714500"/>
            <a:ext cx="3286125" cy="2357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31" descr="6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43500" y="4357687"/>
            <a:ext cx="3429000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Google Shape;221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92275" y="1773237"/>
            <a:ext cx="6146800" cy="4605337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32"/>
          <p:cNvSpPr/>
          <p:nvPr/>
        </p:nvSpPr>
        <p:spPr>
          <a:xfrm>
            <a:off x="857224" y="357166"/>
            <a:ext cx="785818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A6"/>
              </a:buClr>
              <a:buSzPts val="2400"/>
              <a:buFont typeface="Verdana"/>
              <a:buNone/>
            </a:pPr>
            <a:r>
              <a:rPr lang="en-US" sz="2400" b="1" i="0" u="none" strike="noStrike" cap="none">
                <a:solidFill>
                  <a:srgbClr val="FFC7A6"/>
                </a:solidFill>
                <a:latin typeface="Verdana"/>
                <a:ea typeface="Verdana"/>
                <a:cs typeface="Verdana"/>
                <a:sym typeface="Verdana"/>
              </a:rPr>
              <a:t>Образовательные сайты по подготовке и диагностике готовности ребенка к школе</a:t>
            </a:r>
            <a:endParaRPr sz="2400" b="1" i="0" u="none" strike="noStrike" cap="none">
              <a:solidFill>
                <a:srgbClr val="FFC7A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23" name="Google Shape;223;p32"/>
          <p:cNvSpPr/>
          <p:nvPr/>
        </p:nvSpPr>
        <p:spPr>
          <a:xfrm rot="-2160000">
            <a:off x="511175" y="4545012"/>
            <a:ext cx="1000125" cy="357187"/>
          </a:xfrm>
          <a:prstGeom prst="rightArrow">
            <a:avLst>
              <a:gd name="adj1" fmla="val 17743"/>
              <a:gd name="adj2" fmla="val 50000"/>
            </a:avLst>
          </a:prstGeom>
          <a:solidFill>
            <a:schemeClr val="accent2"/>
          </a:solidFill>
          <a:ln w="25400" cap="flat" cmpd="sng">
            <a:solidFill>
              <a:srgbClr val="8C383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32"/>
          <p:cNvSpPr txBox="1"/>
          <p:nvPr/>
        </p:nvSpPr>
        <p:spPr>
          <a:xfrm>
            <a:off x="3492500" y="1125537"/>
            <a:ext cx="24955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http://www.teremoc.ru/</a:t>
            </a:r>
            <a:endParaRPr/>
          </a:p>
        </p:txBody>
      </p:sp>
      <p:sp>
        <p:nvSpPr>
          <p:cNvPr id="225" name="Google Shape;225;p32"/>
          <p:cNvSpPr txBox="1"/>
          <p:nvPr/>
        </p:nvSpPr>
        <p:spPr>
          <a:xfrm>
            <a:off x="1643062" y="1428750"/>
            <a:ext cx="6143625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Calibri"/>
              <a:buNone/>
            </a:pPr>
            <a:r>
              <a:rPr lang="en-US" sz="1800" b="0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Предложите ребенку пройти интерактивный тест.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3"/>
          <p:cNvSpPr txBox="1"/>
          <p:nvPr/>
        </p:nvSpPr>
        <p:spPr>
          <a:xfrm>
            <a:off x="1857375" y="428625"/>
            <a:ext cx="5000625" cy="5140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ts val="2400"/>
              <a:buFont typeface="Arial Narrow"/>
              <a:buNone/>
            </a:pPr>
            <a:r>
              <a:rPr lang="en-US" sz="2400" b="1" i="0" u="none">
                <a:solidFill>
                  <a:srgbClr val="376092"/>
                </a:solidFill>
                <a:latin typeface="Arial Narrow"/>
                <a:ea typeface="Arial Narrow"/>
                <a:cs typeface="Arial Narrow"/>
                <a:sym typeface="Arial Narrow"/>
              </a:rPr>
              <a:t>Перечень документов, необходимых для записи детей в ПЕРВЫЙ класс: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>
              <a:solidFill>
                <a:srgbClr val="376092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>
              <a:solidFill>
                <a:srgbClr val="376092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ts val="2000"/>
              <a:buFont typeface="Arial Narrow"/>
              <a:buNone/>
            </a:pPr>
            <a:r>
              <a:rPr lang="en-US" sz="2000" b="1" i="0" u="none">
                <a:solidFill>
                  <a:srgbClr val="376092"/>
                </a:solidFill>
                <a:latin typeface="Arial Narrow"/>
                <a:ea typeface="Arial Narrow"/>
                <a:cs typeface="Arial Narrow"/>
                <a:sym typeface="Arial Narrow"/>
              </a:rPr>
              <a:t>1. Заявление родителей.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ts val="2000"/>
              <a:buFont typeface="Arial Narrow"/>
              <a:buNone/>
            </a:pPr>
            <a:r>
              <a:rPr lang="en-US" sz="2000" b="1" i="0" u="none">
                <a:solidFill>
                  <a:srgbClr val="376092"/>
                </a:solidFill>
                <a:latin typeface="Arial Narrow"/>
                <a:ea typeface="Arial Narrow"/>
                <a:cs typeface="Arial Narrow"/>
                <a:sym typeface="Arial Narrow"/>
              </a:rPr>
              <a:t>2. Справка с места жительства о прописке ребёнка.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ts val="2000"/>
              <a:buFont typeface="Arial Narrow"/>
              <a:buNone/>
            </a:pPr>
            <a:r>
              <a:rPr lang="en-US" sz="2000" b="1" i="0" u="none">
                <a:solidFill>
                  <a:srgbClr val="376092"/>
                </a:solidFill>
                <a:latin typeface="Arial Narrow"/>
                <a:ea typeface="Arial Narrow"/>
                <a:cs typeface="Arial Narrow"/>
                <a:sym typeface="Arial Narrow"/>
              </a:rPr>
              <a:t>3. Паспорт одного из родителей.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ts val="2000"/>
              <a:buFont typeface="Arial Narrow"/>
              <a:buNone/>
            </a:pPr>
            <a:r>
              <a:rPr lang="en-US" sz="2000" b="1" i="0" u="none">
                <a:solidFill>
                  <a:srgbClr val="376092"/>
                </a:solidFill>
                <a:latin typeface="Arial Narrow"/>
                <a:ea typeface="Arial Narrow"/>
                <a:cs typeface="Arial Narrow"/>
                <a:sym typeface="Arial Narrow"/>
              </a:rPr>
              <a:t>4. Свидетельство о рождении ребенка (копия).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ts val="2000"/>
              <a:buFont typeface="Arial Narrow"/>
              <a:buNone/>
            </a:pPr>
            <a:r>
              <a:rPr lang="en-US" sz="2000" b="1" i="0" u="none">
                <a:solidFill>
                  <a:srgbClr val="376092"/>
                </a:solidFill>
                <a:latin typeface="Arial Narrow"/>
                <a:ea typeface="Arial Narrow"/>
                <a:cs typeface="Arial Narrow"/>
                <a:sym typeface="Arial Narrow"/>
              </a:rPr>
              <a:t>5. Копия медицинского страхового полиса ребёнка.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ts val="2000"/>
              <a:buFont typeface="Arial Narrow"/>
              <a:buNone/>
            </a:pPr>
            <a:r>
              <a:rPr lang="en-US" sz="2000" b="1" i="0" u="none">
                <a:solidFill>
                  <a:srgbClr val="376092"/>
                </a:solidFill>
                <a:latin typeface="Arial Narrow"/>
                <a:ea typeface="Arial Narrow"/>
                <a:cs typeface="Arial Narrow"/>
                <a:sym typeface="Arial Narrow"/>
              </a:rPr>
              <a:t>6.Медицинская карта ребенка, в которой имеются сведения о состоянии здоровья ребенка и заключение о возможности обучения в массовой школе.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4"/>
          <p:cNvSpPr txBox="1">
            <a:spLocks noGrp="1"/>
          </p:cNvSpPr>
          <p:nvPr>
            <p:ph type="body" idx="1"/>
          </p:nvPr>
        </p:nvSpPr>
        <p:spPr>
          <a:xfrm>
            <a:off x="503237" y="530225"/>
            <a:ext cx="8183562" cy="9540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5112" marR="0" lvl="0" indent="-26511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None/>
            </a:pPr>
            <a:r>
              <a:rPr lang="en-US" sz="2800" b="1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книги и пособия Вам помогут </a:t>
            </a:r>
            <a:endParaRPr/>
          </a:p>
          <a:p>
            <a:pPr marL="265112" marR="0" lvl="0" indent="-265112" algn="ctr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None/>
            </a:pPr>
            <a:r>
              <a:rPr lang="en-US" sz="2800" b="1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в подготовке ребенка к школе?</a:t>
            </a:r>
            <a:endParaRPr/>
          </a:p>
        </p:txBody>
      </p:sp>
      <p:sp>
        <p:nvSpPr>
          <p:cNvPr id="236" name="Google Shape;236;p34"/>
          <p:cNvSpPr txBox="1"/>
          <p:nvPr/>
        </p:nvSpPr>
        <p:spPr>
          <a:xfrm>
            <a:off x="827087" y="1484312"/>
            <a:ext cx="7559675" cy="39909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О. В. Узорова, Е. А. Нефедова «350 упражнений для подготовки детей к школе». М.: Премьера, 2001г.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Л.Ф. Тихомирова. «Логика. Дети 5-7 лет". Ярославль, 2000 г.;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Ю. В. Давыдова. «Как подготовить ребенка к школе". М.: Эксмо, 2008г.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5"/>
          <p:cNvSpPr/>
          <p:nvPr/>
        </p:nvSpPr>
        <p:spPr>
          <a:xfrm>
            <a:off x="428596" y="428604"/>
            <a:ext cx="8501122" cy="3785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000"/>
              <a:buFont typeface="Verdana"/>
              <a:buNone/>
            </a:pPr>
            <a:r>
              <a:rPr lang="en-US" sz="4000" b="1" i="0" u="none" strike="noStrike" cap="none">
                <a:solidFill>
                  <a:srgbClr val="00B050"/>
                </a:solidFill>
                <a:latin typeface="Verdana"/>
                <a:ea typeface="Verdana"/>
                <a:cs typeface="Verdana"/>
                <a:sym typeface="Verdana"/>
              </a:rPr>
              <a:t>ЖЕЛАЕМ ВАМ ТВОРЧЕСКИХ  УСПЕХОВ И ДОСТИЖЕНИЯ ВЫСОКИХ РЕЗУЛЬТАТОВ В ПОДГОТОВКЕ ДЕТЕЙ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000"/>
              <a:buFont typeface="Verdana"/>
              <a:buNone/>
            </a:pPr>
            <a:r>
              <a:rPr lang="en-US" sz="4000" b="1" i="0" u="none" strike="noStrike" cap="none">
                <a:solidFill>
                  <a:srgbClr val="00B050"/>
                </a:solidFill>
                <a:latin typeface="Verdana"/>
                <a:ea typeface="Verdana"/>
                <a:cs typeface="Verdana"/>
                <a:sym typeface="Verdana"/>
              </a:rPr>
              <a:t>К ШКОЛЕ!!!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000"/>
              <a:buFont typeface="Verdana"/>
              <a:buNone/>
            </a:pPr>
            <a:r>
              <a:rPr lang="en-US" sz="4000" b="1" i="0" u="none" strike="noStrike" cap="none">
                <a:solidFill>
                  <a:srgbClr val="00B050"/>
                </a:solidFill>
                <a:latin typeface="Verdana"/>
                <a:ea typeface="Verdana"/>
                <a:cs typeface="Verdana"/>
                <a:sym typeface="Verdana"/>
              </a:rPr>
              <a:t>Играйте с детьми, общайтесь с детьми, помогайте детям!!!</a:t>
            </a:r>
            <a:endParaRPr sz="4000" b="1" i="0" u="none" strike="noStrike" cap="none">
              <a:solidFill>
                <a:srgbClr val="00B05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42" name="Google Shape;242;p35" descr="E:\Nady\ClipArts\1sent_zagadki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887265"/>
            <a:ext cx="1604962" cy="2214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2" y="476250"/>
            <a:ext cx="7313375" cy="5473700"/>
          </a:xfrm>
        </p:spPr>
        <p:txBody>
          <a:bodyPr/>
          <a:lstStyle/>
          <a:p>
            <a:r>
              <a:rPr lang="ru-RU" altLang="ru-RU" sz="2400" b="1" dirty="0" smtClean="0"/>
              <a:t> </a:t>
            </a:r>
            <a:r>
              <a:rPr lang="ru-RU" altLang="ru-RU" sz="2400" b="1" dirty="0" smtClean="0">
                <a:solidFill>
                  <a:schemeClr val="tx1"/>
                </a:solidFill>
              </a:rPr>
              <a:t>Основная цель дошкольного воспитания </a:t>
            </a:r>
            <a:r>
              <a:rPr lang="ru-RU" altLang="ru-RU" sz="2400" dirty="0" smtClean="0">
                <a:solidFill>
                  <a:schemeClr val="tx1"/>
                </a:solidFill>
              </a:rPr>
              <a:t>- всестороннее развитие личности ребёнка в соответствии с требованиями </a:t>
            </a:r>
            <a:r>
              <a:rPr lang="ru-RU" altLang="ru-RU" sz="2400" dirty="0" smtClean="0">
                <a:solidFill>
                  <a:schemeClr val="tx1"/>
                </a:solidFill>
              </a:rPr>
              <a:t>ФГОС ДО, </a:t>
            </a:r>
            <a:r>
              <a:rPr lang="ru-RU" altLang="ru-RU" sz="2400" dirty="0" smtClean="0">
                <a:solidFill>
                  <a:schemeClr val="tx1"/>
                </a:solidFill>
              </a:rPr>
              <a:t>развитие способностей (познавательных, коммуникативных, творческих, регуляторных(</a:t>
            </a:r>
            <a:r>
              <a:rPr lang="ru-RU" altLang="ru-RU" sz="2400" dirty="0" err="1" smtClean="0">
                <a:solidFill>
                  <a:schemeClr val="tx1"/>
                </a:solidFill>
              </a:rPr>
              <a:t>т.е</a:t>
            </a:r>
            <a:r>
              <a:rPr lang="ru-RU" altLang="ru-RU" sz="2400" dirty="0" smtClean="0">
                <a:solidFill>
                  <a:schemeClr val="tx1"/>
                </a:solidFill>
              </a:rPr>
              <a:t> соблюдение определенных правил поведения</a:t>
            </a:r>
            <a:r>
              <a:rPr lang="ru-RU" altLang="ru-RU" sz="2400" dirty="0" smtClean="0">
                <a:solidFill>
                  <a:schemeClr val="tx1"/>
                </a:solidFill>
              </a:rPr>
              <a:t>), которые реализуются </a:t>
            </a:r>
            <a:r>
              <a:rPr lang="ru-RU" altLang="ru-RU" sz="2400" dirty="0" smtClean="0">
                <a:solidFill>
                  <a:schemeClr val="tx1"/>
                </a:solidFill>
              </a:rPr>
              <a:t>через разнообразные виды детской деятельности: игровой, учебной, художественной, двигательной, </a:t>
            </a:r>
            <a:r>
              <a:rPr lang="ru-RU" altLang="ru-RU" sz="2400" dirty="0" smtClean="0">
                <a:solidFill>
                  <a:schemeClr val="tx1"/>
                </a:solidFill>
              </a:rPr>
              <a:t> </a:t>
            </a:r>
            <a:r>
              <a:rPr lang="ru-RU" altLang="ru-RU" sz="2400" dirty="0" smtClean="0">
                <a:solidFill>
                  <a:schemeClr val="tx1"/>
                </a:solidFill>
              </a:rPr>
              <a:t>трудовой.</a:t>
            </a:r>
          </a:p>
          <a:p>
            <a:pPr algn="l"/>
            <a:endParaRPr lang="ru-RU" alt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Google Shape;242;p35" descr="E:\Nady\ClipArts\1sent_zagadki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82938" y="3914561"/>
            <a:ext cx="1604962" cy="22145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2302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>
            <a:spLocks noGrp="1"/>
          </p:cNvSpPr>
          <p:nvPr>
            <p:ph type="ctrTitle" idx="4294967295"/>
          </p:nvPr>
        </p:nvSpPr>
        <p:spPr>
          <a:xfrm>
            <a:off x="3857625" y="785812"/>
            <a:ext cx="4637087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Verdana"/>
              <a:buNone/>
            </a:pPr>
            <a:r>
              <a:rPr lang="en-US" sz="4500" b="1" i="0" u="none" strike="noStrike" cap="non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Готовность к школе -</a:t>
            </a:r>
            <a:r>
              <a:rPr lang="en-US" sz="4500" b="1" i="0" u="none" strike="noStrike" cap="none">
                <a:solidFill>
                  <a:srgbClr val="FF8D3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</p:txBody>
      </p:sp>
      <p:sp>
        <p:nvSpPr>
          <p:cNvPr id="148" name="Google Shape;148;p22"/>
          <p:cNvSpPr txBox="1">
            <a:spLocks noGrp="1"/>
          </p:cNvSpPr>
          <p:nvPr>
            <p:ph type="subTitle" idx="4294967295"/>
          </p:nvPr>
        </p:nvSpPr>
        <p:spPr>
          <a:xfrm>
            <a:off x="4214812" y="2571750"/>
            <a:ext cx="4279900" cy="3571875"/>
          </a:xfrm>
          <a:prstGeom prst="rect">
            <a:avLst/>
          </a:prstGeom>
          <a:solidFill>
            <a:srgbClr val="DFD7E7"/>
          </a:solidFill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0" rIns="91425" bIns="45700" anchor="t" anchorCtr="0">
            <a:normAutofit/>
          </a:bodyPr>
          <a:lstStyle/>
          <a:p>
            <a:pPr marL="36512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1" i="0" u="none" strike="noStrike" cap="non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6512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❑"/>
            </a:pPr>
            <a:r>
              <a:rPr lang="en-US" sz="2000" b="1" i="0" u="none" strike="noStrike" cap="non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это не только набор определенных умений и навыков, которые должны быть сформированы у ребенка к 6-7 годам.</a:t>
            </a:r>
            <a:endParaRPr/>
          </a:p>
          <a:p>
            <a:pPr marL="36512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1" i="0" u="none" strike="noStrike" cap="non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6512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❑"/>
            </a:pPr>
            <a:r>
              <a:rPr lang="en-US" sz="2000" b="1" i="0" u="none" strike="noStrike" cap="non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Готовность к школе включает в себя несколько компонентов</a:t>
            </a:r>
            <a:endParaRPr/>
          </a:p>
        </p:txBody>
      </p:sp>
      <p:pic>
        <p:nvPicPr>
          <p:cNvPr id="149" name="Google Shape;149;p22" descr="20060901093927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7250" y="3000375"/>
            <a:ext cx="2928937" cy="3116262"/>
          </a:xfrm>
          <a:prstGeom prst="rect">
            <a:avLst/>
          </a:prstGeom>
          <a:noFill/>
          <a:ln w="12700" cap="flat" cmpd="sng">
            <a:solidFill>
              <a:srgbClr val="14425D"/>
            </a:solidFill>
            <a:prstDash val="solid"/>
            <a:miter lim="800000"/>
            <a:headEnd type="none" w="sm" len="sm"/>
            <a:tailEnd type="none" w="sm" len="sm"/>
          </a:ln>
        </p:spPr>
      </p:pic>
      <p:pic>
        <p:nvPicPr>
          <p:cNvPr id="150" name="Google Shape;150;p22" descr="image_359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320000">
            <a:off x="757237" y="698500"/>
            <a:ext cx="2182812" cy="18034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>
            <a:spLocks noGrp="1"/>
          </p:cNvSpPr>
          <p:nvPr>
            <p:ph type="ctrTitle" idx="4294967295"/>
          </p:nvPr>
        </p:nvSpPr>
        <p:spPr>
          <a:xfrm>
            <a:off x="500062" y="500062"/>
            <a:ext cx="8072437" cy="928687"/>
          </a:xfrm>
          <a:prstGeom prst="rect">
            <a:avLst/>
          </a:prstGeom>
          <a:gradFill>
            <a:gsLst>
              <a:gs pos="0">
                <a:srgbClr val="FFD5A5"/>
              </a:gs>
              <a:gs pos="35000">
                <a:srgbClr val="FFE1C0"/>
              </a:gs>
              <a:gs pos="100000">
                <a:srgbClr val="FFF3E6"/>
              </a:gs>
            </a:gsLst>
            <a:lin ang="16200000" scaled="0"/>
          </a:gradFill>
          <a:ln w="9525" cap="flat" cmpd="sng">
            <a:solidFill>
              <a:srgbClr val="BF9554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Verdana"/>
              <a:buNone/>
            </a:pPr>
            <a:r>
              <a:rPr lang="en-US" sz="2800" b="1" i="0" u="none" strike="noStrike" cap="non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Компоненты готовности</a:t>
            </a:r>
            <a:endParaRPr/>
          </a:p>
        </p:txBody>
      </p:sp>
      <p:sp>
        <p:nvSpPr>
          <p:cNvPr id="157" name="Google Shape;157;p23"/>
          <p:cNvSpPr txBox="1">
            <a:spLocks noGrp="1"/>
          </p:cNvSpPr>
          <p:nvPr>
            <p:ph type="subTitle" idx="4294967295"/>
          </p:nvPr>
        </p:nvSpPr>
        <p:spPr>
          <a:xfrm>
            <a:off x="3635375" y="1785937"/>
            <a:ext cx="4968875" cy="4572000"/>
          </a:xfrm>
          <a:prstGeom prst="rect">
            <a:avLst/>
          </a:prstGeom>
          <a:solidFill>
            <a:srgbClr val="F3EADE"/>
          </a:solidFill>
          <a:ln w="9525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0" rIns="91425" bIns="45700" anchor="t" anchorCtr="0">
            <a:normAutofit/>
          </a:bodyPr>
          <a:lstStyle/>
          <a:p>
            <a:pPr marL="36512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None/>
            </a:pPr>
            <a:endParaRPr sz="2600" b="1" i="0" u="none" strike="noStrike" cap="non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6512" marR="0" lvl="0" indent="-1320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Char char="❑"/>
            </a:pPr>
            <a:r>
              <a:rPr lang="en-US" sz="2600" b="1" i="0" u="none" strike="noStrike" cap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Психологическая готовность</a:t>
            </a:r>
            <a:endParaRPr/>
          </a:p>
          <a:p>
            <a:pPr marL="36512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None/>
            </a:pPr>
            <a:r>
              <a:rPr lang="en-US" sz="2200" b="0" i="1" u="none" strike="noStrike" cap="none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Мотивационная</a:t>
            </a:r>
            <a:r>
              <a:rPr lang="en-US" sz="2200" b="0" i="1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2200" b="0" i="1" u="none" strike="noStrike" cap="none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1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и</a:t>
            </a:r>
            <a:r>
              <a:rPr lang="en-US" sz="2200" b="0" i="1" u="none" strike="noStrike" cap="none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нтеллектуальная</a:t>
            </a:r>
            <a:r>
              <a:rPr lang="en-US" sz="2200" b="0" i="1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, эмоционально-</a:t>
            </a:r>
            <a:r>
              <a:rPr lang="en-US" sz="2200" b="0" i="1" u="none" strike="noStrike" cap="none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волевая, коммуникативная</a:t>
            </a:r>
            <a:endParaRPr/>
          </a:p>
          <a:p>
            <a:pPr marL="36512" marR="0" lvl="0" indent="-1320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Char char="❑"/>
            </a:pPr>
            <a:r>
              <a:rPr lang="en-US" sz="2600" b="1" i="0" u="none" strike="noStrike" cap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Физическая готовность</a:t>
            </a:r>
            <a:endParaRPr/>
          </a:p>
          <a:p>
            <a:pPr marL="36512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None/>
            </a:pPr>
            <a:r>
              <a:rPr lang="en-US" sz="2200" b="0" i="0" u="none" strike="noStrike" cap="non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	</a:t>
            </a:r>
            <a:r>
              <a:rPr lang="en-US" sz="2200" b="0" i="1" u="none" strike="noStrike" cap="none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Здоровье, моторика рук, движения, возраст</a:t>
            </a:r>
            <a:endParaRPr/>
          </a:p>
          <a:p>
            <a:pPr marL="36512" marR="0" lvl="0" indent="-11176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❑"/>
            </a:pPr>
            <a:r>
              <a:rPr lang="en-US" sz="2200" b="0" i="0" u="none" strike="noStrike" cap="non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Педагогическая готовность</a:t>
            </a:r>
            <a:endParaRPr/>
          </a:p>
          <a:p>
            <a:pPr marL="36512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None/>
            </a:pPr>
            <a:r>
              <a:rPr lang="en-US" sz="2200" b="0" i="1" u="none" strike="noStrike" cap="none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Чтение, счет, учебные умения</a:t>
            </a:r>
            <a:endParaRPr/>
          </a:p>
        </p:txBody>
      </p:sp>
      <p:pic>
        <p:nvPicPr>
          <p:cNvPr id="158" name="Google Shape;158;p23" descr="C:\Program Files\Microsoft Office\CLIPART\PUB60COR\AN00790_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387" y="1700212"/>
            <a:ext cx="3240087" cy="4286250"/>
          </a:xfrm>
          <a:prstGeom prst="rect">
            <a:avLst/>
          </a:prstGeom>
          <a:noFill/>
          <a:ln w="9525" cap="flat" cmpd="sng">
            <a:solidFill>
              <a:srgbClr val="FFFFCC"/>
            </a:solidFill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>
            <a:spLocks noGrp="1"/>
          </p:cNvSpPr>
          <p:nvPr>
            <p:ph type="title"/>
          </p:nvPr>
        </p:nvSpPr>
        <p:spPr>
          <a:xfrm>
            <a:off x="928687" y="500062"/>
            <a:ext cx="7286625" cy="928687"/>
          </a:xfrm>
          <a:prstGeom prst="rect">
            <a:avLst/>
          </a:prstGeom>
          <a:gradFill>
            <a:gsLst>
              <a:gs pos="0">
                <a:srgbClr val="FFD5A5"/>
              </a:gs>
              <a:gs pos="35000">
                <a:srgbClr val="FFE1C0"/>
              </a:gs>
              <a:gs pos="100000">
                <a:srgbClr val="FFF3E6"/>
              </a:gs>
            </a:gsLst>
            <a:lin ang="16200000" scaled="0"/>
          </a:gradFill>
          <a:ln w="9525" cap="flat" cmpd="sng">
            <a:solidFill>
              <a:srgbClr val="BF9554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Verdana"/>
              <a:buNone/>
            </a:pPr>
            <a:r>
              <a:rPr lang="en-US" sz="2800" b="1" i="0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   Психологическая готовность</a:t>
            </a:r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body" idx="1"/>
          </p:nvPr>
        </p:nvSpPr>
        <p:spPr>
          <a:xfrm>
            <a:off x="571500" y="1714500"/>
            <a:ext cx="5357812" cy="4572000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txBody>
          <a:bodyPr spcFirstLastPara="1" wrap="square" lIns="182875" tIns="91425" rIns="91425" bIns="45700" anchor="t" anchorCtr="0">
            <a:normAutofit/>
          </a:bodyPr>
          <a:lstStyle/>
          <a:p>
            <a:pPr marL="265112" marR="0" lvl="0" indent="-265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Необходимый и достаточный уровень психического развития ребенка для освоения школьной учебной программы в условиях обучения в коллективе сверстников.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rPr lang="en-US" sz="1800" b="0" i="0" u="non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         Один из важнейших  итогов психического развития в период дошкольного детства.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❑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Залог быстрой и безболезненной адаптации в начале учебного года.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❑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Успешное усвоение школьного материала.</a:t>
            </a:r>
            <a:endParaRPr/>
          </a:p>
        </p:txBody>
      </p:sp>
      <p:pic>
        <p:nvPicPr>
          <p:cNvPr id="165" name="Google Shape;165;p24" descr="1220266612_1-sentjabrja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43625" y="1643062"/>
            <a:ext cx="2786062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>
            <a:spLocks noGrp="1"/>
          </p:cNvSpPr>
          <p:nvPr>
            <p:ph type="title"/>
          </p:nvPr>
        </p:nvSpPr>
        <p:spPr>
          <a:xfrm>
            <a:off x="642937" y="571500"/>
            <a:ext cx="7643812" cy="1000125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Verdana"/>
              <a:buNone/>
            </a:pPr>
            <a:r>
              <a:rPr lang="en-US" sz="3200" b="1" i="1" u="non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Высокая мотивационная     готовность</a:t>
            </a:r>
            <a:endParaRPr/>
          </a:p>
        </p:txBody>
      </p:sp>
      <p:sp>
        <p:nvSpPr>
          <p:cNvPr id="171" name="Google Shape;171;p25"/>
          <p:cNvSpPr txBox="1">
            <a:spLocks noGrp="1"/>
          </p:cNvSpPr>
          <p:nvPr>
            <p:ph type="body" idx="1"/>
          </p:nvPr>
        </p:nvSpPr>
        <p:spPr>
          <a:xfrm>
            <a:off x="500062" y="2000250"/>
            <a:ext cx="4714875" cy="3786187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txBody>
          <a:bodyPr spcFirstLastPara="1" wrap="square" lIns="182875" tIns="91425" rIns="91425" bIns="45700" anchor="t" anchorCtr="0">
            <a:normAutofit/>
          </a:bodyPr>
          <a:lstStyle/>
          <a:p>
            <a:pPr marL="265112" marR="0" lvl="0" indent="-265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</a:t>
            </a:r>
            <a:r>
              <a:rPr lang="en-US" sz="2000" b="1" i="0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Наличие у ребенка познавательных интересов: 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❑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любит книги;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❑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адекватная самооценка;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❑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любит решать задачки и кроссворды и др. интеллектуальные задания;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❑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любознателен;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❑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задает много вопросов.</a:t>
            </a:r>
            <a:endParaRPr/>
          </a:p>
          <a:p>
            <a:pPr marL="265113" marR="0" lvl="0" indent="-163513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72" name="Google Shape;172;p25" descr="1222791427_c4103.jpg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57812" y="1785937"/>
            <a:ext cx="3333750" cy="4500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6"/>
          <p:cNvSpPr txBox="1">
            <a:spLocks noGrp="1"/>
          </p:cNvSpPr>
          <p:nvPr>
            <p:ph type="title"/>
          </p:nvPr>
        </p:nvSpPr>
        <p:spPr>
          <a:xfrm>
            <a:off x="714375" y="571500"/>
            <a:ext cx="7715250" cy="785812"/>
          </a:xfrm>
          <a:prstGeom prst="rect">
            <a:avLst/>
          </a:prstGeom>
          <a:gradFill>
            <a:gsLst>
              <a:gs pos="0">
                <a:srgbClr val="FFD5A5"/>
              </a:gs>
              <a:gs pos="35000">
                <a:srgbClr val="FFE1C0"/>
              </a:gs>
              <a:gs pos="100000">
                <a:srgbClr val="FFF3E6"/>
              </a:gs>
            </a:gsLst>
            <a:lin ang="16200000" scaled="0"/>
          </a:gradFill>
          <a:ln w="9525" cap="flat" cmpd="sng">
            <a:solidFill>
              <a:srgbClr val="BF9554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Verdana"/>
              <a:buNone/>
            </a:pPr>
            <a:r>
              <a:rPr lang="en-US" sz="2800" b="1" i="0" u="none">
                <a:solidFill>
                  <a:srgbClr val="7030A0"/>
                </a:solidFill>
                <a:latin typeface="Verdana"/>
                <a:ea typeface="Verdana"/>
                <a:cs typeface="Verdana"/>
                <a:sym typeface="Verdana"/>
              </a:rPr>
              <a:t>«</a:t>
            </a:r>
            <a:r>
              <a:rPr lang="en-US" sz="2800" b="1" i="1" u="none">
                <a:solidFill>
                  <a:srgbClr val="7030A0"/>
                </a:solidFill>
                <a:latin typeface="Verdana"/>
                <a:ea typeface="Verdana"/>
                <a:cs typeface="Verdana"/>
                <a:sym typeface="Verdana"/>
              </a:rPr>
              <a:t>Социальная позиция школьника</a:t>
            </a:r>
            <a:r>
              <a:rPr lang="en-US" sz="2800" b="1" i="0" u="none">
                <a:solidFill>
                  <a:srgbClr val="7030A0"/>
                </a:solidFill>
                <a:latin typeface="Verdana"/>
                <a:ea typeface="Verdana"/>
                <a:cs typeface="Verdana"/>
                <a:sym typeface="Verdana"/>
              </a:rPr>
              <a:t>»</a:t>
            </a:r>
            <a:endParaRPr/>
          </a:p>
        </p:txBody>
      </p:sp>
      <p:sp>
        <p:nvSpPr>
          <p:cNvPr id="178" name="Google Shape;178;p26"/>
          <p:cNvSpPr txBox="1">
            <a:spLocks noGrp="1"/>
          </p:cNvSpPr>
          <p:nvPr>
            <p:ph type="body" idx="1"/>
          </p:nvPr>
        </p:nvSpPr>
        <p:spPr>
          <a:xfrm>
            <a:off x="571500" y="1643062"/>
            <a:ext cx="4786312" cy="4500562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txBody>
          <a:bodyPr spcFirstLastPara="1" wrap="square" lIns="182875" tIns="91425" rIns="91425" bIns="45700" anchor="t" anchorCtr="0">
            <a:normAutofit/>
          </a:bodyPr>
          <a:lstStyle/>
          <a:p>
            <a:pPr marL="265112" marR="0" lvl="0" indent="-2651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lang="en-US" sz="2000" b="1" i="0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Сформированность «</a:t>
            </a:r>
            <a:r>
              <a:rPr lang="en-US" sz="2000" b="1" i="1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социальной позиции школьника</a:t>
            </a:r>
            <a:r>
              <a:rPr lang="en-US" sz="2000" b="1" i="0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»:</a:t>
            </a:r>
            <a:endParaRPr/>
          </a:p>
          <a:p>
            <a:pPr marL="265112" marR="0" lvl="0" indent="-163511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❑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Понимание  необходимости учения и того, что учеба отличается от игры, она требует ответственности и серьезности.</a:t>
            </a:r>
            <a:endParaRPr/>
          </a:p>
          <a:p>
            <a:pPr marL="265112" marR="0" lvl="0" indent="-163511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❑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Эмоционально –благополучное отношение к школе.</a:t>
            </a:r>
            <a:endParaRPr/>
          </a:p>
          <a:p>
            <a:pPr marL="265112" marR="0" lvl="0" indent="-163511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12" marR="0" lvl="0" indent="-163511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12" marR="0" lvl="0" indent="-163511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13" marR="0" lvl="0" indent="-163513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79" name="Google Shape;179;p26" descr="1222791359_c4132.jpg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659437" y="1571625"/>
            <a:ext cx="2484437" cy="46434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7"/>
          <p:cNvSpPr txBox="1">
            <a:spLocks noGrp="1"/>
          </p:cNvSpPr>
          <p:nvPr>
            <p:ph type="title"/>
          </p:nvPr>
        </p:nvSpPr>
        <p:spPr>
          <a:xfrm>
            <a:off x="714375" y="500062"/>
            <a:ext cx="7429500" cy="857250"/>
          </a:xfrm>
          <a:prstGeom prst="rect">
            <a:avLst/>
          </a:prstGeom>
          <a:gradFill>
            <a:gsLst>
              <a:gs pos="0">
                <a:srgbClr val="FFD5A5"/>
              </a:gs>
              <a:gs pos="35000">
                <a:srgbClr val="FFE1C0"/>
              </a:gs>
              <a:gs pos="100000">
                <a:srgbClr val="FFF3E6"/>
              </a:gs>
            </a:gsLst>
            <a:lin ang="16200000" scaled="0"/>
          </a:gradFill>
          <a:ln w="9525" cap="flat" cmpd="sng">
            <a:solidFill>
              <a:srgbClr val="BF9554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200"/>
              <a:buFont typeface="Verdana"/>
              <a:buNone/>
            </a:pPr>
            <a:r>
              <a:rPr lang="en-US" sz="2200" b="1" i="1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2200" b="1" i="1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400" b="1" i="1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Интеллектуальная</a:t>
            </a:r>
            <a:r>
              <a:rPr lang="en-US" sz="2200" b="1" i="1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 готовность</a:t>
            </a:r>
            <a:br>
              <a:rPr lang="en-US" sz="2200" b="1" i="1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</a:br>
            <a:endParaRPr/>
          </a:p>
        </p:txBody>
      </p:sp>
      <p:sp>
        <p:nvSpPr>
          <p:cNvPr id="185" name="Google Shape;185;p27"/>
          <p:cNvSpPr txBox="1">
            <a:spLocks noGrp="1"/>
          </p:cNvSpPr>
          <p:nvPr>
            <p:ph type="body" idx="1"/>
          </p:nvPr>
        </p:nvSpPr>
        <p:spPr>
          <a:xfrm>
            <a:off x="4143375" y="1571625"/>
            <a:ext cx="4429125" cy="4929187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txBody>
          <a:bodyPr spcFirstLastPara="1" wrap="square" lIns="182875" tIns="91425" rIns="91425" bIns="45700" anchor="t" anchorCtr="0">
            <a:normAutofit/>
          </a:bodyPr>
          <a:lstStyle/>
          <a:p>
            <a:pPr marL="265112" marR="0" lvl="0" indent="-26511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1" i="1" u="none">
              <a:solidFill>
                <a:srgbClr val="C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lang="en-US" sz="2000" b="0" i="0" u="non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Ориентировка ребенка в окружающем.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</a:pPr>
            <a:r>
              <a:rPr lang="en-US" sz="2000" b="0" i="0" u="non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Запас знаний, усвоенных в системе.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</a:pPr>
            <a:r>
              <a:rPr lang="en-US" sz="2000" b="0" i="0" u="non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Желание узнавать новое, любознательность.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</a:pPr>
            <a:r>
              <a:rPr lang="en-US" sz="2000" b="0" i="0" u="non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Развитие образных представлений.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</a:pPr>
            <a:r>
              <a:rPr lang="en-US" sz="2000" b="0" i="0" u="non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Развитие речи и мышления в соответствии с возрастной нормой.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</a:pPr>
            <a:r>
              <a:rPr lang="en-US" sz="2000" b="0" i="0" u="none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Смысловое запоминание.</a:t>
            </a:r>
            <a:endParaRPr/>
          </a:p>
        </p:txBody>
      </p:sp>
      <p:pic>
        <p:nvPicPr>
          <p:cNvPr id="186" name="Google Shape;186;p27" descr="1221463800_0lik_ru_otr_01.jpg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71500" y="1643062"/>
            <a:ext cx="337185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18C7F"/>
            </a:gs>
            <a:gs pos="44999">
              <a:srgbClr val="C3BDAC"/>
            </a:gs>
            <a:gs pos="100000">
              <a:srgbClr val="F0EADC"/>
            </a:gs>
          </a:gsLst>
          <a:lin ang="16200000" scaled="0"/>
        </a:gradFill>
        <a:effectLst/>
      </p:bgPr>
    </p:bg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8"/>
          <p:cNvSpPr txBox="1">
            <a:spLocks noGrp="1"/>
          </p:cNvSpPr>
          <p:nvPr>
            <p:ph type="title"/>
          </p:nvPr>
        </p:nvSpPr>
        <p:spPr>
          <a:xfrm>
            <a:off x="642937" y="571500"/>
            <a:ext cx="4643437" cy="1214437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Verdana"/>
              <a:buNone/>
            </a:pPr>
            <a:r>
              <a:rPr lang="en-US" sz="2400" b="1" i="0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Эмоционально-волевая </a:t>
            </a:r>
            <a:r>
              <a:rPr lang="en-US" sz="2400" b="1" i="1" u="none">
                <a:solidFill>
                  <a:srgbClr val="C00000"/>
                </a:solidFill>
                <a:latin typeface="Verdana"/>
                <a:ea typeface="Verdana"/>
                <a:cs typeface="Verdana"/>
                <a:sym typeface="Verdana"/>
              </a:rPr>
              <a:t>готовность</a:t>
            </a:r>
            <a:endParaRPr/>
          </a:p>
        </p:txBody>
      </p:sp>
      <p:sp>
        <p:nvSpPr>
          <p:cNvPr id="193" name="Google Shape;193;p28"/>
          <p:cNvSpPr txBox="1">
            <a:spLocks noGrp="1"/>
          </p:cNvSpPr>
          <p:nvPr>
            <p:ph type="body" idx="1"/>
          </p:nvPr>
        </p:nvSpPr>
        <p:spPr>
          <a:xfrm>
            <a:off x="571500" y="2071687"/>
            <a:ext cx="4783137" cy="4071937"/>
          </a:xfrm>
          <a:prstGeom prst="rect">
            <a:avLst/>
          </a:prstGeom>
          <a:solidFill>
            <a:srgbClr val="FDE5CD"/>
          </a:solidFill>
          <a:ln w="9525" cap="flat" cmpd="sng">
            <a:solidFill>
              <a:srgbClr val="B45F0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91425" rIns="91425" bIns="45700" anchor="t" anchorCtr="0">
            <a:normAutofit/>
          </a:bodyPr>
          <a:lstStyle/>
          <a:p>
            <a:pPr marL="265112" marR="0" lvl="0" indent="-1635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Способность управлять своими эмоциями и поведением.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Умение организовывать рабочее место и поддерживать порядок в нем.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Стремление преодолевать трудности.</a:t>
            </a:r>
            <a:endParaRPr/>
          </a:p>
          <a:p>
            <a:pPr marL="265112" marR="0" lvl="0" indent="-265112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⚫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Стремление к достижению результата своей деятельности.</a:t>
            </a:r>
            <a:endParaRPr/>
          </a:p>
          <a:p>
            <a:pPr marL="265113" marR="0" lvl="0" indent="-163513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94" name="Google Shape;194;p28" descr="ef70c2d57c0fcf4303343c866a626210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72125" y="1143000"/>
            <a:ext cx="3000375" cy="442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3_Аспект">
  <a:themeElements>
    <a:clrScheme name="Аспект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Аспект">
  <a:themeElements>
    <a:clrScheme name="Аспект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Аспект">
  <a:themeElements>
    <a:clrScheme name="Аспект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C84154A13CCA848AE4E386A05CF2024" ma:contentTypeVersion="49" ma:contentTypeDescription="Создание документа." ma:contentTypeScope="" ma:versionID="861075ff43026d31bf3f82a24fd1be9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6295E6-3CCC-474C-9800-99A4FFF18739}"/>
</file>

<file path=customXml/itemProps2.xml><?xml version="1.0" encoding="utf-8"?>
<ds:datastoreItem xmlns:ds="http://schemas.openxmlformats.org/officeDocument/2006/customXml" ds:itemID="{6B843BEF-3B21-4369-935D-93EF29B317AE}"/>
</file>

<file path=customXml/itemProps3.xml><?xml version="1.0" encoding="utf-8"?>
<ds:datastoreItem xmlns:ds="http://schemas.openxmlformats.org/officeDocument/2006/customXml" ds:itemID="{6C984C3F-F732-4898-8BE9-399D2E6250B0}"/>
</file>

<file path=customXml/itemProps4.xml><?xml version="1.0" encoding="utf-8"?>
<ds:datastoreItem xmlns:ds="http://schemas.openxmlformats.org/officeDocument/2006/customXml" ds:itemID="{1168C3E4-1C94-4467-9BDA-A575698311A4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541</Words>
  <Application>Microsoft Office PowerPoint</Application>
  <PresentationFormat>Экран (4:3)</PresentationFormat>
  <Paragraphs>92</Paragraphs>
  <Slides>16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16</vt:i4>
      </vt:variant>
    </vt:vector>
  </HeadingPairs>
  <TitlesOfParts>
    <vt:vector size="26" baseType="lpstr">
      <vt:lpstr>Arial</vt:lpstr>
      <vt:lpstr>Arial Narrow</vt:lpstr>
      <vt:lpstr>Calibri</vt:lpstr>
      <vt:lpstr>Noto Sans Symbols</vt:lpstr>
      <vt:lpstr>Times New Roman</vt:lpstr>
      <vt:lpstr>Verdana</vt:lpstr>
      <vt:lpstr>3_Аспект</vt:lpstr>
      <vt:lpstr>Аспект</vt:lpstr>
      <vt:lpstr>2_Аспект</vt:lpstr>
      <vt:lpstr>4_Аспект</vt:lpstr>
      <vt:lpstr>«Готовность   ребёнка к обучению в школе»</vt:lpstr>
      <vt:lpstr>Презентация PowerPoint</vt:lpstr>
      <vt:lpstr>Готовность к школе - </vt:lpstr>
      <vt:lpstr>Компоненты готовности</vt:lpstr>
      <vt:lpstr>   Психологическая готовность</vt:lpstr>
      <vt:lpstr>Высокая мотивационная     готовность</vt:lpstr>
      <vt:lpstr>«Социальная позиция школьника»</vt:lpstr>
      <vt:lpstr> Интеллектуальная готовность </vt:lpstr>
      <vt:lpstr>Эмоционально-волевая готовность</vt:lpstr>
      <vt:lpstr>     Коммуникативная готовность</vt:lpstr>
      <vt:lpstr>Физическая готовность</vt:lpstr>
      <vt:lpstr>Возраст поступления в школу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Готовность   ребёнка к школе?»</dc:title>
  <cp:lastModifiedBy>1 админ</cp:lastModifiedBy>
  <cp:revision>2</cp:revision>
  <dcterms:modified xsi:type="dcterms:W3CDTF">2023-02-19T22:07:02Z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0x010100DC84154A13CCA848AE4E386A05CF2024</vt:lpwstr>
  </property>
</Properties>
</file>