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5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0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28" r:id="rId1"/>
  </p:sldMasterIdLst>
  <p:notesMasterIdLst>
    <p:notesMasterId r:id="rId21"/>
  </p:notesMasterIdLst>
  <p:sldIdLst>
    <p:sldId id="260" r:id="rId2"/>
    <p:sldId id="295" r:id="rId3"/>
    <p:sldId id="297" r:id="rId4"/>
    <p:sldId id="270" r:id="rId5"/>
    <p:sldId id="272" r:id="rId6"/>
    <p:sldId id="275" r:id="rId7"/>
    <p:sldId id="276" r:id="rId8"/>
    <p:sldId id="281" r:id="rId9"/>
    <p:sldId id="278" r:id="rId10"/>
    <p:sldId id="282" r:id="rId11"/>
    <p:sldId id="283" r:id="rId12"/>
    <p:sldId id="274" r:id="rId13"/>
    <p:sldId id="285" r:id="rId14"/>
    <p:sldId id="277" r:id="rId15"/>
    <p:sldId id="273" r:id="rId16"/>
    <p:sldId id="279" r:id="rId17"/>
    <p:sldId id="296" r:id="rId18"/>
    <p:sldId id="286" r:id="rId19"/>
    <p:sldId id="29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52A0"/>
    <a:srgbClr val="352377"/>
    <a:srgbClr val="1B1684"/>
    <a:srgbClr val="0066FF"/>
    <a:srgbClr val="88B868"/>
    <a:srgbClr val="F8F8F8"/>
    <a:srgbClr val="FFE59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793" autoAdjust="0"/>
    <p:restoredTop sz="94709" autoAdjust="0"/>
  </p:normalViewPr>
  <p:slideViewPr>
    <p:cSldViewPr>
      <p:cViewPr>
        <p:scale>
          <a:sx n="70" d="100"/>
          <a:sy n="70" d="100"/>
        </p:scale>
        <p:origin x="-122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1296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41F612-DD3E-41C2-ACCE-1522750BB830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B1FCE7-86F7-4627-8036-9B5DC64E02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54445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1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0BB5C-3C51-4178-B0C8-2EDB5A09FAFE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205B5-E604-415E-B2F8-CE800A1BE29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0BB5C-3C51-4178-B0C8-2EDB5A09FAFE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205B5-E604-415E-B2F8-CE800A1BE2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0BB5C-3C51-4178-B0C8-2EDB5A09FAFE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205B5-E604-415E-B2F8-CE800A1BE2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0BB5C-3C51-4178-B0C8-2EDB5A09FAFE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205B5-E604-415E-B2F8-CE800A1BE2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7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0BB5C-3C51-4178-B0C8-2EDB5A09FAFE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9"/>
            <a:ext cx="762000" cy="365125"/>
          </a:xfrm>
        </p:spPr>
        <p:txBody>
          <a:bodyPr/>
          <a:lstStyle/>
          <a:p>
            <a:fld id="{3C6205B5-E604-415E-B2F8-CE800A1BE2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0BB5C-3C51-4178-B0C8-2EDB5A09FAFE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205B5-E604-415E-B2F8-CE800A1BE2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3" y="1535116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30" y="1535116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3" y="2362204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0" y="2362204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0BB5C-3C51-4178-B0C8-2EDB5A09FAFE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205B5-E604-415E-B2F8-CE800A1BE2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0BB5C-3C51-4178-B0C8-2EDB5A09FAFE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205B5-E604-415E-B2F8-CE800A1BE2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0BB5C-3C51-4178-B0C8-2EDB5A09FAFE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205B5-E604-415E-B2F8-CE800A1BE2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5" y="1524004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4" y="273054"/>
            <a:ext cx="5111751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0BB5C-3C51-4178-B0C8-2EDB5A09FAFE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205B5-E604-415E-B2F8-CE800A1BE2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0BB5C-3C51-4178-B0C8-2EDB5A09FAFE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205B5-E604-415E-B2F8-CE800A1BE2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9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690BB5C-3C51-4178-B0C8-2EDB5A09FAFE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9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9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C6205B5-E604-415E-B2F8-CE800A1BE29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29" r:id="rId1"/>
    <p:sldLayoutId id="2147484430" r:id="rId2"/>
    <p:sldLayoutId id="2147484431" r:id="rId3"/>
    <p:sldLayoutId id="2147484432" r:id="rId4"/>
    <p:sldLayoutId id="2147484433" r:id="rId5"/>
    <p:sldLayoutId id="2147484434" r:id="rId6"/>
    <p:sldLayoutId id="2147484435" r:id="rId7"/>
    <p:sldLayoutId id="2147484436" r:id="rId8"/>
    <p:sldLayoutId id="2147484437" r:id="rId9"/>
    <p:sldLayoutId id="2147484438" r:id="rId10"/>
    <p:sldLayoutId id="2147484439" r:id="rId11"/>
  </p:sldLayoutIdLst>
  <p:transition>
    <p:push dir="r"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ru/imgres?imgurl=http://www.hrono.ru/biograf/bio_f/fedoseeva_irandr.jpg&amp;imgrefurl=http://www.hrono.ru/biograf/bio_f/fedosova_ia.html&amp;usg=__-Zi0JWgr7WN2wynAGzwBjBfnvrY=&amp;h=304&amp;w=245&amp;sz=60&amp;hl=ru&amp;start=3&amp;zoom=1&amp;tbnid=cD7OAvZKQL4JyM:&amp;tbnh=116&amp;tbnw=93&amp;prev=/images?q=%D1%81%D0%BA%D0%B0%D0%B7%D0%B8%D1%82%D0%B5%D0%BB%D1%8C%D0%BD%D0%B8%D1%86%D0%B0+%D0%9E%D1%80%D0%B8%D0%BD%D0%B0+%D0%A4%D0%B5%D0%B4%D0%BE%D1%81%D0%BE%D0%B2%D0%B0&amp;hl=ru&amp;newwindow=1&amp;sa=G&amp;tbs=isch:1&amp;itbs=1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4000">
              <a:srgbClr val="A603AB">
                <a:alpha val="64000"/>
              </a:srgbClr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63000">
              <a:srgbClr val="FF0000"/>
            </a:gs>
            <a:gs pos="88000">
              <a:srgbClr val="E81766"/>
            </a:gs>
            <a:gs pos="100000">
              <a:srgbClr val="A603AB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9" descr="0018-064-Prokhodit-vremja-i-chelovek-stanovitsja-dedushkoj-ili-babushkoj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14290"/>
            <a:ext cx="4279412" cy="5679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Объект 10" descr="88357.jpg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lum bright="-10000"/>
          </a:blip>
          <a:stretch>
            <a:fillRect/>
          </a:stretch>
        </p:blipFill>
        <p:spPr>
          <a:xfrm>
            <a:off x="214282" y="214290"/>
            <a:ext cx="4316072" cy="57734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500166" y="6072206"/>
            <a:ext cx="73581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smtClean="0"/>
              <a:t>Подготовила:  </a:t>
            </a:r>
            <a:r>
              <a:rPr lang="ru-RU" sz="2000" smtClean="0"/>
              <a:t>Орлова </a:t>
            </a:r>
            <a:r>
              <a:rPr lang="ru-RU" sz="2000" smtClean="0"/>
              <a:t>Е.О</a:t>
            </a:r>
            <a:endParaRPr lang="ru-RU" sz="2000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4000">
              <a:srgbClr val="A603AB">
                <a:alpha val="64000"/>
              </a:srgbClr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63000">
              <a:srgbClr val="FF0000"/>
            </a:gs>
            <a:gs pos="88000">
              <a:srgbClr val="E81766"/>
            </a:gs>
            <a:gs pos="100000">
              <a:srgbClr val="A603AB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57158" y="142852"/>
            <a:ext cx="8496944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sz="2400" b="1" dirty="0" smtClean="0">
                <a:solidFill>
                  <a:srgbClr val="FF0000"/>
                </a:solidFill>
              </a:rPr>
              <a:t>Бытовые </a:t>
            </a:r>
            <a:r>
              <a:rPr lang="ru-RU" altLang="ru-RU" sz="2400" b="1" dirty="0">
                <a:solidFill>
                  <a:srgbClr val="FF0000"/>
                </a:solidFill>
              </a:rPr>
              <a:t>сказки </a:t>
            </a:r>
            <a:r>
              <a:rPr lang="ru-RU" altLang="ru-RU" sz="2400" dirty="0">
                <a:latin typeface="Times New Roman" pitchFamily="18" charset="0"/>
              </a:rPr>
              <a:t>– это сказки о жизни</a:t>
            </a:r>
            <a:r>
              <a:rPr lang="ru-RU" altLang="ru-RU" sz="2400" dirty="0" smtClean="0">
                <a:latin typeface="Times New Roman" pitchFamily="18" charset="0"/>
              </a:rPr>
              <a:t>,</a:t>
            </a:r>
            <a:r>
              <a:rPr lang="en-US" altLang="ru-RU" sz="2400" dirty="0" smtClean="0">
                <a:latin typeface="Times New Roman" pitchFamily="18" charset="0"/>
              </a:rPr>
              <a:t> </a:t>
            </a:r>
            <a:r>
              <a:rPr lang="ru-RU" altLang="ru-RU" sz="2400" dirty="0" smtClean="0">
                <a:latin typeface="Times New Roman" pitchFamily="18" charset="0"/>
              </a:rPr>
              <a:t>о </a:t>
            </a:r>
            <a:r>
              <a:rPr lang="ru-RU" altLang="ru-RU" sz="2400" dirty="0">
                <a:latin typeface="Times New Roman" pitchFamily="18" charset="0"/>
              </a:rPr>
              <a:t>быте сельского или городского жителя, это смешные</a:t>
            </a:r>
            <a:r>
              <a:rPr lang="ru-RU" altLang="ru-RU" sz="2400" dirty="0" smtClean="0">
                <a:latin typeface="Times New Roman" pitchFamily="18" charset="0"/>
              </a:rPr>
              <a:t>,</a:t>
            </a:r>
            <a:r>
              <a:rPr lang="en-US" altLang="ru-RU" sz="2400" dirty="0" smtClean="0">
                <a:latin typeface="Times New Roman" pitchFamily="18" charset="0"/>
              </a:rPr>
              <a:t> </a:t>
            </a:r>
            <a:r>
              <a:rPr lang="ru-RU" altLang="ru-RU" sz="2400" dirty="0" smtClean="0">
                <a:latin typeface="Times New Roman" pitchFamily="18" charset="0"/>
              </a:rPr>
              <a:t>порой </a:t>
            </a:r>
            <a:r>
              <a:rPr lang="ru-RU" altLang="ru-RU" sz="2400" dirty="0">
                <a:latin typeface="Times New Roman" pitchFamily="18" charset="0"/>
              </a:rPr>
              <a:t>даже нелепые истории, которые могут </a:t>
            </a:r>
            <a:r>
              <a:rPr lang="ru-RU" altLang="ru-RU" sz="2400" dirty="0" smtClean="0">
                <a:latin typeface="Times New Roman" pitchFamily="18" charset="0"/>
              </a:rPr>
              <a:t>произойти</a:t>
            </a:r>
            <a:r>
              <a:rPr lang="en-US" altLang="ru-RU" sz="2400" dirty="0" smtClean="0">
                <a:latin typeface="Times New Roman" pitchFamily="18" charset="0"/>
              </a:rPr>
              <a:t> </a:t>
            </a:r>
            <a:r>
              <a:rPr lang="ru-RU" altLang="ru-RU" sz="2400" dirty="0" smtClean="0">
                <a:latin typeface="Times New Roman" pitchFamily="18" charset="0"/>
              </a:rPr>
              <a:t>с </a:t>
            </a:r>
            <a:r>
              <a:rPr lang="ru-RU" altLang="ru-RU" sz="2400" dirty="0">
                <a:latin typeface="Times New Roman" pitchFamily="18" charset="0"/>
              </a:rPr>
              <a:t>человеком (с людьми). </a:t>
            </a:r>
            <a:endParaRPr lang="ru-RU" altLang="ru-RU" sz="2400" dirty="0" smtClean="0">
              <a:latin typeface="Times New Roman" pitchFamily="18" charset="0"/>
            </a:endParaRPr>
          </a:p>
          <a:p>
            <a:pPr algn="just"/>
            <a:r>
              <a:rPr lang="ru-RU" altLang="ru-RU" sz="2400" dirty="0" smtClean="0"/>
              <a:t>Главные герои </a:t>
            </a:r>
            <a:r>
              <a:rPr lang="ru-RU" altLang="ru-RU" sz="2400" dirty="0" smtClean="0">
                <a:solidFill>
                  <a:srgbClr val="000066"/>
                </a:solidFill>
              </a:rPr>
              <a:t>- л</a:t>
            </a:r>
            <a:r>
              <a:rPr lang="ru-RU" altLang="ru-RU" sz="2400" dirty="0" smtClean="0"/>
              <a:t>юди, побеждающие благодаря смекалке, мужеству и хитрости. </a:t>
            </a:r>
            <a:endParaRPr lang="ru-RU" altLang="ru-RU" sz="2400" dirty="0">
              <a:latin typeface="Times New Roman" pitchFamily="18" charset="0"/>
            </a:endParaRPr>
          </a:p>
          <a:p>
            <a:pPr algn="just"/>
            <a:r>
              <a:rPr lang="ru-RU" altLang="ru-RU" sz="2400" dirty="0" smtClean="0">
                <a:latin typeface="Times New Roman" pitchFamily="18" charset="0"/>
              </a:rPr>
              <a:t>Например</a:t>
            </a:r>
            <a:r>
              <a:rPr lang="ru-RU" altLang="ru-RU" sz="2400" dirty="0">
                <a:latin typeface="Times New Roman" pitchFamily="18" charset="0"/>
              </a:rPr>
              <a:t>: «Каша из топора», «Как мужик гуся </a:t>
            </a:r>
            <a:r>
              <a:rPr lang="ru-RU" altLang="ru-RU" sz="2800" dirty="0">
                <a:latin typeface="Times New Roman" pitchFamily="18" charset="0"/>
              </a:rPr>
              <a:t>делил</a:t>
            </a:r>
            <a:r>
              <a:rPr lang="ru-RU" altLang="ru-RU" sz="2800" dirty="0" smtClean="0">
                <a:latin typeface="Times New Roman" pitchFamily="18" charset="0"/>
              </a:rPr>
              <a:t>»,</a:t>
            </a:r>
            <a:r>
              <a:rPr lang="en-US" altLang="ru-RU" sz="2800" dirty="0" smtClean="0">
                <a:latin typeface="Times New Roman" pitchFamily="18" charset="0"/>
              </a:rPr>
              <a:t> </a:t>
            </a:r>
            <a:r>
              <a:rPr lang="ru-RU" altLang="ru-RU" sz="2400" dirty="0" smtClean="0"/>
              <a:t>«</a:t>
            </a:r>
            <a:r>
              <a:rPr lang="ru-RU" altLang="ru-RU" sz="2400" dirty="0"/>
              <a:t>Дурак и берёза</a:t>
            </a:r>
            <a:r>
              <a:rPr lang="ru-RU" altLang="ru-RU" sz="2400" dirty="0" smtClean="0"/>
              <a:t>», </a:t>
            </a:r>
            <a:r>
              <a:rPr lang="ru-RU" altLang="ru-RU" sz="2400" dirty="0" smtClean="0">
                <a:solidFill>
                  <a:srgbClr val="000066"/>
                </a:solidFill>
              </a:rPr>
              <a:t>«Умная внучка», </a:t>
            </a:r>
            <a:r>
              <a:rPr lang="ru-RU" altLang="ru-RU" sz="2400" dirty="0" smtClean="0"/>
              <a:t>«</a:t>
            </a:r>
            <a:r>
              <a:rPr lang="ru-RU" altLang="ru-RU" sz="2400" dirty="0" err="1" smtClean="0"/>
              <a:t>Иванушка-дурачок</a:t>
            </a:r>
            <a:r>
              <a:rPr lang="ru-RU" altLang="ru-RU" sz="2400" dirty="0" smtClean="0"/>
              <a:t>», «Солдатская сказка», «Каша из топора», «Репка», «Как мужик гуся делил» и </a:t>
            </a:r>
            <a:r>
              <a:rPr lang="ru-RU" altLang="ru-RU" sz="2400" dirty="0"/>
              <a:t>другие</a:t>
            </a:r>
            <a:r>
              <a:rPr lang="ru-RU" altLang="ru-RU" sz="2400" dirty="0" smtClean="0"/>
              <a:t>.</a:t>
            </a:r>
            <a:endParaRPr lang="en-US" altLang="ru-RU" sz="2400" dirty="0" smtClean="0"/>
          </a:p>
          <a:p>
            <a:pPr algn="just"/>
            <a:endParaRPr lang="en-US" altLang="ru-RU" sz="2800" u="sng" dirty="0">
              <a:latin typeface="Times New Roman" pitchFamily="18" charset="0"/>
            </a:endParaRPr>
          </a:p>
          <a:p>
            <a:pPr algn="just"/>
            <a:endParaRPr lang="ru-RU" altLang="ru-RU" u="sng" dirty="0">
              <a:latin typeface="Times New Roman" pitchFamily="18" charset="0"/>
            </a:endParaRPr>
          </a:p>
        </p:txBody>
      </p:sp>
      <p:pic>
        <p:nvPicPr>
          <p:cNvPr id="8" name="Picture 4" descr="сканирование00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590668"/>
            <a:ext cx="4746794" cy="3100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 descr="i?id=19995989-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72055"/>
            <a:ext cx="3781321" cy="3101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08091270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4000">
              <a:srgbClr val="A603AB">
                <a:alpha val="64000"/>
              </a:srgbClr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63000">
              <a:srgbClr val="FF0000"/>
            </a:gs>
            <a:gs pos="88000">
              <a:srgbClr val="E81766"/>
            </a:gs>
            <a:gs pos="100000">
              <a:srgbClr val="A603AB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68958"/>
          </a:xfrm>
        </p:spPr>
        <p:txBody>
          <a:bodyPr/>
          <a:lstStyle/>
          <a:p>
            <a:r>
              <a:rPr lang="ru-RU" altLang="ru-RU" sz="4400" dirty="0">
                <a:solidFill>
                  <a:srgbClr val="FF0000"/>
                </a:solidFill>
              </a:rPr>
              <a:t>Бытовые сказки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96752"/>
            <a:ext cx="8784976" cy="5112608"/>
          </a:xfrm>
        </p:spPr>
        <p:txBody>
          <a:bodyPr>
            <a:normAutofit fontScale="62500" lnSpcReduction="20000"/>
          </a:bodyPr>
          <a:lstStyle/>
          <a:p>
            <a:pPr marL="0" indent="3556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altLang="ru-RU" dirty="0">
                <a:latin typeface="Times New Roman" pitchFamily="18" charset="0"/>
              </a:rPr>
              <a:t>В бытовой сказке противопоставляются слабый и сильный, богатый </a:t>
            </a:r>
            <a:r>
              <a:rPr lang="ru-RU" altLang="ru-RU" dirty="0" smtClean="0">
                <a:latin typeface="Times New Roman" pitchFamily="18" charset="0"/>
              </a:rPr>
              <a:t>и</a:t>
            </a:r>
            <a:r>
              <a:rPr lang="en-US" altLang="ru-RU" dirty="0" smtClean="0">
                <a:latin typeface="Times New Roman" pitchFamily="18" charset="0"/>
              </a:rPr>
              <a:t> </a:t>
            </a:r>
            <a:r>
              <a:rPr lang="ru-RU" altLang="ru-RU" dirty="0" smtClean="0">
                <a:latin typeface="Times New Roman" pitchFamily="18" charset="0"/>
              </a:rPr>
              <a:t>бедный</a:t>
            </a:r>
            <a:r>
              <a:rPr lang="ru-RU" altLang="ru-RU" dirty="0">
                <a:latin typeface="Times New Roman" pitchFamily="18" charset="0"/>
              </a:rPr>
              <a:t>. </a:t>
            </a:r>
            <a:r>
              <a:rPr lang="en-US" altLang="ru-RU" dirty="0" smtClean="0">
                <a:latin typeface="Times New Roman" pitchFamily="18" charset="0"/>
              </a:rPr>
              <a:t> </a:t>
            </a:r>
          </a:p>
          <a:p>
            <a:pPr marL="0" indent="3556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altLang="ru-RU" dirty="0" smtClean="0">
                <a:latin typeface="Times New Roman" pitchFamily="18" charset="0"/>
              </a:rPr>
              <a:t>Сказка </a:t>
            </a:r>
            <a:r>
              <a:rPr lang="ru-RU" altLang="ru-RU" dirty="0">
                <a:latin typeface="Times New Roman" pitchFamily="18" charset="0"/>
              </a:rPr>
              <a:t>с уважением относится к хорошим, умелым работникам, </a:t>
            </a:r>
            <a:r>
              <a:rPr lang="ru-RU" altLang="ru-RU" dirty="0" smtClean="0">
                <a:latin typeface="Times New Roman" pitchFamily="18" charset="0"/>
              </a:rPr>
              <a:t>высмеивает</a:t>
            </a:r>
            <a:r>
              <a:rPr lang="en-US" altLang="ru-RU" dirty="0" smtClean="0">
                <a:latin typeface="Times New Roman" pitchFamily="18" charset="0"/>
              </a:rPr>
              <a:t>  </a:t>
            </a:r>
            <a:r>
              <a:rPr lang="ru-RU" altLang="ru-RU" dirty="0" smtClean="0">
                <a:latin typeface="Times New Roman" pitchFamily="18" charset="0"/>
              </a:rPr>
              <a:t>неумех</a:t>
            </a:r>
            <a:r>
              <a:rPr lang="ru-RU" altLang="ru-RU" dirty="0">
                <a:latin typeface="Times New Roman" pitchFamily="18" charset="0"/>
              </a:rPr>
              <a:t>, лодырей. В бытовой сказке (ее недаром называют еще и плутовской) вполне допустима кража. </a:t>
            </a:r>
            <a:br>
              <a:rPr lang="ru-RU" altLang="ru-RU" dirty="0">
                <a:latin typeface="Times New Roman" pitchFamily="18" charset="0"/>
              </a:rPr>
            </a:br>
            <a:r>
              <a:rPr lang="ru-RU" altLang="ru-RU" dirty="0">
                <a:latin typeface="Times New Roman" pitchFamily="18" charset="0"/>
              </a:rPr>
              <a:t>    </a:t>
            </a:r>
            <a:r>
              <a:rPr lang="ru-RU" altLang="ru-RU" dirty="0" smtClean="0">
                <a:latin typeface="Times New Roman" pitchFamily="18" charset="0"/>
              </a:rPr>
              <a:t>Самый </a:t>
            </a:r>
            <a:r>
              <a:rPr lang="ru-RU" altLang="ru-RU" dirty="0">
                <a:latin typeface="Times New Roman" pitchFamily="18" charset="0"/>
              </a:rPr>
              <a:t>любимый герой сказки - солдат. Ловкий, находчивый и в слове, и в деле, смелый, все знающий, все умеющий, веселый, неунывающий. </a:t>
            </a:r>
            <a:br>
              <a:rPr lang="ru-RU" altLang="ru-RU" dirty="0">
                <a:latin typeface="Times New Roman" pitchFamily="18" charset="0"/>
              </a:rPr>
            </a:br>
            <a:r>
              <a:rPr lang="ru-RU" altLang="ru-RU" dirty="0">
                <a:latin typeface="Times New Roman" pitchFamily="18" charset="0"/>
              </a:rPr>
              <a:t>Солдат обычно возвращается домой после 25-летней службы (поэтому он всегда старый солдат!). По дороге с ним приключаются удивительные истории</a:t>
            </a:r>
            <a:r>
              <a:rPr lang="ru-RU" altLang="ru-RU" dirty="0" smtClean="0">
                <a:latin typeface="Times New Roman" pitchFamily="18" charset="0"/>
              </a:rPr>
              <a:t>.</a:t>
            </a:r>
            <a:endParaRPr lang="en-US" altLang="ru-RU" dirty="0" smtClean="0">
              <a:latin typeface="Times New Roman" pitchFamily="18" charset="0"/>
            </a:endParaRPr>
          </a:p>
          <a:p>
            <a:pPr marL="0" indent="3556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altLang="ru-RU" dirty="0" smtClean="0">
                <a:latin typeface="Times New Roman" pitchFamily="18" charset="0"/>
              </a:rPr>
              <a:t>Неудачи </a:t>
            </a:r>
            <a:r>
              <a:rPr lang="ru-RU" altLang="ru-RU" dirty="0">
                <a:latin typeface="Times New Roman" pitchFamily="18" charset="0"/>
              </a:rPr>
              <a:t>преследуют в сказке всех, кто в реальной жизни господствовал над народом, обирал его, обижал. Мужик берет верх над барином, работник - над попом, солдат - над генералом, а младший, обиженный в семье - над самодурами-стариками. </a:t>
            </a:r>
          </a:p>
          <a:p>
            <a:pPr marL="0" indent="3556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altLang="ru-RU" dirty="0">
                <a:latin typeface="Times New Roman" pitchFamily="18" charset="0"/>
              </a:rPr>
              <a:t>Начало сказки соответствует действительному, несправедливому положению дел, а </a:t>
            </a:r>
            <a:r>
              <a:rPr lang="ru-RU" altLang="ru-RU" dirty="0" smtClean="0">
                <a:latin typeface="Times New Roman" pitchFamily="18" charset="0"/>
              </a:rPr>
              <a:t>конец</a:t>
            </a:r>
            <a:r>
              <a:rPr lang="en-US" altLang="ru-RU" dirty="0">
                <a:latin typeface="Times New Roman" pitchFamily="18" charset="0"/>
              </a:rPr>
              <a:t> </a:t>
            </a:r>
            <a:r>
              <a:rPr lang="ru-RU" altLang="ru-RU" dirty="0" smtClean="0">
                <a:latin typeface="Times New Roman" pitchFamily="18" charset="0"/>
              </a:rPr>
              <a:t>обязательно разрушает </a:t>
            </a:r>
            <a:r>
              <a:rPr lang="en-US" altLang="ru-RU" dirty="0" smtClean="0">
                <a:latin typeface="Times New Roman" pitchFamily="18" charset="0"/>
              </a:rPr>
              <a:t> </a:t>
            </a:r>
            <a:r>
              <a:rPr lang="ru-RU" altLang="ru-RU" dirty="0" smtClean="0">
                <a:latin typeface="Times New Roman" pitchFamily="18" charset="0"/>
              </a:rPr>
              <a:t>эту несправедливость</a:t>
            </a:r>
            <a:r>
              <a:rPr lang="ru-RU" altLang="ru-RU" dirty="0">
                <a:latin typeface="Times New Roman" pitchFamily="18" charset="0"/>
              </a:rPr>
              <a:t>. </a:t>
            </a:r>
            <a:br>
              <a:rPr lang="ru-RU" altLang="ru-RU" dirty="0">
                <a:latin typeface="Times New Roman" pitchFamily="18" charset="0"/>
              </a:rPr>
            </a:br>
            <a:r>
              <a:rPr lang="ru-RU" altLang="ru-RU" dirty="0">
                <a:latin typeface="Times New Roman" pitchFamily="18" charset="0"/>
              </a:rPr>
              <a:t>     В волшебной сказке герой нередко добивается победы </a:t>
            </a:r>
            <a:r>
              <a:rPr lang="en-US" altLang="ru-RU" dirty="0" smtClean="0">
                <a:latin typeface="Times New Roman" pitchFamily="18" charset="0"/>
              </a:rPr>
              <a:t> </a:t>
            </a:r>
            <a:r>
              <a:rPr lang="ru-RU" altLang="ru-RU" dirty="0" smtClean="0">
                <a:latin typeface="Times New Roman" pitchFamily="18" charset="0"/>
              </a:rPr>
              <a:t>в </a:t>
            </a:r>
            <a:r>
              <a:rPr lang="ru-RU" altLang="ru-RU" dirty="0">
                <a:latin typeface="Times New Roman" pitchFamily="18" charset="0"/>
              </a:rPr>
              <a:t>бою с помощью чудесного оружия. В бытовой – </a:t>
            </a:r>
            <a:r>
              <a:rPr lang="en-US" altLang="ru-RU" dirty="0" smtClean="0">
                <a:latin typeface="Times New Roman" pitchFamily="18" charset="0"/>
              </a:rPr>
              <a:t> </a:t>
            </a:r>
            <a:r>
              <a:rPr lang="ru-RU" altLang="ru-RU" dirty="0" smtClean="0">
                <a:latin typeface="Times New Roman" pitchFamily="18" charset="0"/>
              </a:rPr>
              <a:t>положительный </a:t>
            </a:r>
            <a:r>
              <a:rPr lang="ru-RU" altLang="ru-RU" dirty="0">
                <a:latin typeface="Times New Roman" pitchFamily="18" charset="0"/>
              </a:rPr>
              <a:t>герой силы не применяет, воинских </a:t>
            </a:r>
            <a:r>
              <a:rPr lang="en-US" altLang="ru-RU" dirty="0" smtClean="0">
                <a:latin typeface="Times New Roman" pitchFamily="18" charset="0"/>
              </a:rPr>
              <a:t> </a:t>
            </a:r>
            <a:r>
              <a:rPr lang="ru-RU" altLang="ru-RU" dirty="0" smtClean="0">
                <a:latin typeface="Times New Roman" pitchFamily="18" charset="0"/>
              </a:rPr>
              <a:t>подвигов </a:t>
            </a:r>
            <a:r>
              <a:rPr lang="ru-RU" altLang="ru-RU" dirty="0">
                <a:latin typeface="Times New Roman" pitchFamily="18" charset="0"/>
              </a:rPr>
              <a:t>не совершает. Здесь нет </a:t>
            </a:r>
            <a:r>
              <a:rPr lang="ru-RU" altLang="ru-RU" dirty="0" smtClean="0">
                <a:latin typeface="Times New Roman" pitchFamily="18" charset="0"/>
              </a:rPr>
              <a:t>чудес.</a:t>
            </a:r>
            <a:endParaRPr lang="en-US" altLang="ru-RU" dirty="0" smtClean="0">
              <a:latin typeface="Times New Roman" pitchFamily="18" charset="0"/>
            </a:endParaRPr>
          </a:p>
          <a:p>
            <a:pPr marL="0" indent="3556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altLang="ru-RU" dirty="0" smtClean="0">
                <a:latin typeface="Times New Roman" pitchFamily="18" charset="0"/>
              </a:rPr>
              <a:t>Происходит </a:t>
            </a:r>
            <a:r>
              <a:rPr lang="ru-RU" altLang="ru-RU" dirty="0">
                <a:latin typeface="Times New Roman" pitchFamily="18" charset="0"/>
              </a:rPr>
              <a:t>как бы состязание ума: кто кого перехитрит, </a:t>
            </a:r>
            <a:r>
              <a:rPr lang="ru-RU" altLang="ru-RU" dirty="0" smtClean="0">
                <a:latin typeface="Times New Roman" pitchFamily="18" charset="0"/>
              </a:rPr>
              <a:t>кто окажется</a:t>
            </a:r>
            <a:r>
              <a:rPr lang="en-US" altLang="ru-RU" dirty="0" smtClean="0">
                <a:latin typeface="Times New Roman" pitchFamily="18" charset="0"/>
              </a:rPr>
              <a:t> </a:t>
            </a:r>
            <a:r>
              <a:rPr lang="ru-RU" altLang="ru-RU" dirty="0" smtClean="0">
                <a:latin typeface="Times New Roman" pitchFamily="18" charset="0"/>
              </a:rPr>
              <a:t>сообразительнее</a:t>
            </a:r>
            <a:r>
              <a:rPr lang="ru-RU" altLang="ru-RU" dirty="0">
                <a:latin typeface="Times New Roman" pitchFamily="18" charset="0"/>
              </a:rPr>
              <a:t>. </a:t>
            </a:r>
          </a:p>
          <a:p>
            <a:pPr marL="13716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88794179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4000">
              <a:srgbClr val="A603AB">
                <a:alpha val="64000"/>
              </a:srgbClr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63000">
              <a:srgbClr val="FF0000"/>
            </a:gs>
            <a:gs pos="88000">
              <a:srgbClr val="E81766"/>
            </a:gs>
            <a:gs pos="100000">
              <a:srgbClr val="A603AB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500034" y="1071546"/>
            <a:ext cx="8208912" cy="4708525"/>
          </a:xfrm>
        </p:spPr>
        <p:txBody>
          <a:bodyPr>
            <a:normAutofit fontScale="77500" lnSpcReduction="20000"/>
          </a:bodyPr>
          <a:lstStyle/>
          <a:p>
            <a:pPr marL="0" indent="355600" algn="just">
              <a:spcBef>
                <a:spcPct val="0"/>
              </a:spcBef>
              <a:buNone/>
            </a:pPr>
            <a:r>
              <a:rPr lang="ru-RU" altLang="ru-RU" dirty="0" smtClean="0">
                <a:latin typeface="Times New Roman" pitchFamily="18" charset="0"/>
              </a:rPr>
              <a:t>Многие </a:t>
            </a:r>
            <a:r>
              <a:rPr lang="ru-RU" altLang="ru-RU" dirty="0">
                <a:latin typeface="Times New Roman" pitchFamily="18" charset="0"/>
              </a:rPr>
              <a:t>волшебные сказки рассказывают о воинском подвиге. </a:t>
            </a:r>
            <a:r>
              <a:rPr lang="ru-RU" altLang="ru-RU" dirty="0" smtClean="0">
                <a:latin typeface="Times New Roman" pitchFamily="18" charset="0"/>
              </a:rPr>
              <a:t> Но </a:t>
            </a:r>
            <a:r>
              <a:rPr lang="ru-RU" altLang="ru-RU" dirty="0">
                <a:latin typeface="Times New Roman" pitchFamily="18" charset="0"/>
              </a:rPr>
              <a:t>сказочные герои сражаются не за Русь, не за Русскую землю. </a:t>
            </a:r>
            <a:endParaRPr lang="ru-RU" altLang="ru-RU" dirty="0" smtClean="0">
              <a:latin typeface="Times New Roman" pitchFamily="18" charset="0"/>
            </a:endParaRPr>
          </a:p>
          <a:p>
            <a:pPr marL="0" indent="355600" algn="just">
              <a:spcBef>
                <a:spcPct val="0"/>
              </a:spcBef>
              <a:buNone/>
              <a:tabLst>
                <a:tab pos="177800" algn="l"/>
              </a:tabLst>
            </a:pPr>
            <a:r>
              <a:rPr lang="ru-RU" altLang="ru-RU" dirty="0" smtClean="0">
                <a:latin typeface="Times New Roman" pitchFamily="18" charset="0"/>
              </a:rPr>
              <a:t>Они </a:t>
            </a:r>
            <a:r>
              <a:rPr lang="ru-RU" altLang="ru-RU" dirty="0">
                <a:latin typeface="Times New Roman" pitchFamily="18" charset="0"/>
              </a:rPr>
              <a:t>добывают для царя какое-либо диво дивное, чудесный предмет</a:t>
            </a:r>
            <a:r>
              <a:rPr lang="ru-RU" altLang="ru-RU" dirty="0" smtClean="0">
                <a:latin typeface="Times New Roman" pitchFamily="18" charset="0"/>
              </a:rPr>
              <a:t>.</a:t>
            </a:r>
          </a:p>
          <a:p>
            <a:pPr marL="0" indent="355600" algn="just">
              <a:spcBef>
                <a:spcPct val="0"/>
              </a:spcBef>
              <a:buNone/>
              <a:tabLst>
                <a:tab pos="177800" algn="l"/>
              </a:tabLst>
            </a:pPr>
            <a:endParaRPr lang="ru-RU" altLang="ru-RU" dirty="0" smtClean="0"/>
          </a:p>
          <a:p>
            <a:pPr marL="0" indent="355600" algn="just">
              <a:buNone/>
            </a:pPr>
            <a:r>
              <a:rPr lang="ru-RU" altLang="ru-RU" dirty="0" smtClean="0"/>
              <a:t>«Василиса Прекрасная», «Царевна - лягушка», «Кощей Бессмертный», «Гуси-лебеди», «Сестрица </a:t>
            </a:r>
            <a:r>
              <a:rPr lang="ru-RU" altLang="ru-RU" dirty="0" err="1" smtClean="0"/>
              <a:t>Алёнушка</a:t>
            </a:r>
            <a:r>
              <a:rPr lang="ru-RU" altLang="ru-RU" dirty="0" smtClean="0"/>
              <a:t> и братец Иванушка», «По щучьему веленью».</a:t>
            </a:r>
          </a:p>
          <a:p>
            <a:pPr marL="0" indent="355600" algn="just">
              <a:spcBef>
                <a:spcPct val="0"/>
              </a:spcBef>
              <a:buNone/>
              <a:tabLst>
                <a:tab pos="177800" algn="l"/>
              </a:tabLst>
            </a:pPr>
            <a:endParaRPr lang="ru-RU" altLang="ru-RU" dirty="0" smtClean="0"/>
          </a:p>
          <a:p>
            <a:pPr marL="0" indent="355600" algn="just">
              <a:spcBef>
                <a:spcPct val="0"/>
              </a:spcBef>
              <a:buNone/>
              <a:tabLst>
                <a:tab pos="177800" algn="l"/>
              </a:tabLst>
            </a:pPr>
            <a:r>
              <a:rPr lang="ru-RU" altLang="ru-RU" dirty="0" smtClean="0"/>
              <a:t>Главные герои - люди, фантастические существа.  Животные обычно являются помощниками сказочных героев.</a:t>
            </a:r>
          </a:p>
          <a:p>
            <a:pPr marL="0" indent="355600" algn="just">
              <a:spcBef>
                <a:spcPct val="0"/>
              </a:spcBef>
              <a:buNone/>
              <a:tabLst>
                <a:tab pos="177800" algn="l"/>
              </a:tabLst>
            </a:pPr>
            <a:endParaRPr lang="ru-RU" altLang="ru-RU" dirty="0" smtClean="0"/>
          </a:p>
          <a:p>
            <a:pPr marL="0" indent="355600" algn="just">
              <a:spcBef>
                <a:spcPct val="0"/>
              </a:spcBef>
              <a:buNone/>
              <a:tabLst>
                <a:tab pos="177800" algn="l"/>
              </a:tabLst>
            </a:pPr>
            <a:r>
              <a:rPr lang="ru-RU" altLang="ru-RU" dirty="0" smtClean="0"/>
              <a:t>Герои сказок добрые, внимательные, уважают старших, не отказывают в помощи другим, отзывчивые, поэтому волшебные существа им и помогают.</a:t>
            </a:r>
          </a:p>
          <a:p>
            <a:pPr marL="0" indent="355600" algn="just">
              <a:spcBef>
                <a:spcPct val="0"/>
              </a:spcBef>
              <a:buNone/>
              <a:tabLst>
                <a:tab pos="177800" algn="l"/>
              </a:tabLst>
            </a:pPr>
            <a:endParaRPr lang="ru-RU" altLang="ru-RU" dirty="0" smtClean="0"/>
          </a:p>
          <a:p>
            <a:pPr marL="0" indent="355600" algn="just">
              <a:spcBef>
                <a:spcPct val="0"/>
              </a:spcBef>
              <a:buNone/>
              <a:tabLst>
                <a:tab pos="177800" algn="l"/>
              </a:tabLst>
            </a:pPr>
            <a:endParaRPr lang="ru-RU" altLang="ru-RU" dirty="0">
              <a:latin typeface="Times New Roman" pitchFamily="18" charset="0"/>
            </a:endParaRPr>
          </a:p>
          <a:p>
            <a:pPr>
              <a:spcBef>
                <a:spcPct val="0"/>
              </a:spcBef>
              <a:buNone/>
            </a:pPr>
            <a:endParaRPr lang="ru-RU" alt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14373895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4000">
              <a:srgbClr val="A603AB">
                <a:alpha val="64000"/>
              </a:srgbClr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63000">
              <a:srgbClr val="FF0000"/>
            </a:gs>
            <a:gs pos="88000">
              <a:srgbClr val="E81766"/>
            </a:gs>
            <a:gs pos="100000">
              <a:srgbClr val="A603AB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68958"/>
          </a:xfrm>
        </p:spPr>
        <p:txBody>
          <a:bodyPr/>
          <a:lstStyle/>
          <a:p>
            <a:r>
              <a:rPr lang="ru-RU" altLang="ru-RU" sz="4400" dirty="0">
                <a:solidFill>
                  <a:srgbClr val="FF0000"/>
                </a:solidFill>
              </a:rPr>
              <a:t>Герои волшебных сказок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5328592"/>
          </a:xfrm>
        </p:spPr>
        <p:txBody>
          <a:bodyPr/>
          <a:lstStyle/>
          <a:p>
            <a:pPr marL="0" indent="355600" algn="ctr">
              <a:spcBef>
                <a:spcPct val="0"/>
              </a:spcBef>
              <a:buNone/>
            </a:pPr>
            <a:r>
              <a:rPr lang="ru-RU" altLang="ru-RU" b="1" dirty="0">
                <a:solidFill>
                  <a:srgbClr val="000066"/>
                </a:solidFill>
                <a:latin typeface="Times New Roman" pitchFamily="18" charset="0"/>
              </a:rPr>
              <a:t>Положительные герои:</a:t>
            </a:r>
          </a:p>
          <a:p>
            <a:pPr marL="0" indent="355600" algn="just">
              <a:spcBef>
                <a:spcPct val="0"/>
              </a:spcBef>
              <a:buNone/>
            </a:pPr>
            <a:r>
              <a:rPr lang="ru-RU" altLang="ru-RU" dirty="0">
                <a:latin typeface="Times New Roman" pitchFamily="18" charset="0"/>
              </a:rPr>
              <a:t>Иван-дурак, Василиса Премудрая, Марья </a:t>
            </a:r>
            <a:r>
              <a:rPr lang="ru-RU" altLang="ru-RU" dirty="0" smtClean="0">
                <a:latin typeface="Times New Roman" pitchFamily="18" charset="0"/>
              </a:rPr>
              <a:t> </a:t>
            </a:r>
            <a:r>
              <a:rPr lang="ru-RU" altLang="ru-RU" dirty="0" err="1" smtClean="0">
                <a:latin typeface="Times New Roman" pitchFamily="18" charset="0"/>
              </a:rPr>
              <a:t>Моревна</a:t>
            </a:r>
            <a:r>
              <a:rPr lang="ru-RU" altLang="ru-RU" dirty="0">
                <a:latin typeface="Times New Roman" pitchFamily="18" charset="0"/>
              </a:rPr>
              <a:t>, солдат, </a:t>
            </a:r>
            <a:r>
              <a:rPr lang="ru-RU" altLang="ru-RU" dirty="0" smtClean="0">
                <a:latin typeface="Times New Roman" pitchFamily="18" charset="0"/>
              </a:rPr>
              <a:t>младший сын </a:t>
            </a:r>
            <a:r>
              <a:rPr lang="ru-RU" altLang="ru-RU" dirty="0">
                <a:latin typeface="Times New Roman" pitchFamily="18" charset="0"/>
              </a:rPr>
              <a:t>и брат, гонимая сиротка, мужик, крестьянский сын, </a:t>
            </a:r>
            <a:r>
              <a:rPr lang="ru-RU" altLang="ru-RU" dirty="0" smtClean="0">
                <a:latin typeface="Times New Roman" pitchFamily="18" charset="0"/>
              </a:rPr>
              <a:t>царевичи, королевичи</a:t>
            </a:r>
            <a:r>
              <a:rPr lang="ru-RU" altLang="ru-RU" dirty="0">
                <a:latin typeface="Times New Roman" pitchFamily="18" charset="0"/>
              </a:rPr>
              <a:t>, царевна-лягушка и т.д.</a:t>
            </a:r>
          </a:p>
          <a:p>
            <a:pPr algn="ctr">
              <a:spcBef>
                <a:spcPct val="0"/>
              </a:spcBef>
              <a:buNone/>
            </a:pPr>
            <a:r>
              <a:rPr lang="ru-RU" altLang="ru-RU" b="1" dirty="0" smtClean="0">
                <a:solidFill>
                  <a:srgbClr val="000066"/>
                </a:solidFill>
                <a:latin typeface="Times New Roman" pitchFamily="18" charset="0"/>
              </a:rPr>
              <a:t>Враги </a:t>
            </a:r>
            <a:r>
              <a:rPr lang="ru-RU" altLang="ru-RU" b="1" dirty="0">
                <a:solidFill>
                  <a:srgbClr val="000066"/>
                </a:solidFill>
                <a:latin typeface="Times New Roman" pitchFamily="18" charset="0"/>
              </a:rPr>
              <a:t>положительных героев:</a:t>
            </a:r>
          </a:p>
          <a:p>
            <a:pPr marL="0" indent="355600">
              <a:spcBef>
                <a:spcPct val="0"/>
              </a:spcBef>
              <a:buNone/>
            </a:pPr>
            <a:r>
              <a:rPr lang="ru-RU" altLang="ru-RU" dirty="0">
                <a:latin typeface="Times New Roman" pitchFamily="18" charset="0"/>
              </a:rPr>
              <a:t>Змей Горыныч, Кощей Бессмертный, Баба Яга, Лихо Одноглазое, </a:t>
            </a:r>
            <a:r>
              <a:rPr lang="ru-RU" altLang="ru-RU" dirty="0" smtClean="0">
                <a:latin typeface="Times New Roman" pitchFamily="18" charset="0"/>
              </a:rPr>
              <a:t> Морской </a:t>
            </a:r>
            <a:r>
              <a:rPr lang="ru-RU" altLang="ru-RU" dirty="0">
                <a:latin typeface="Times New Roman" pitchFamily="18" charset="0"/>
              </a:rPr>
              <a:t>царь, ведьма, Чудо </a:t>
            </a:r>
            <a:r>
              <a:rPr lang="ru-RU" altLang="ru-RU" dirty="0" err="1">
                <a:latin typeface="Times New Roman" pitchFamily="18" charset="0"/>
              </a:rPr>
              <a:t>Юдо</a:t>
            </a:r>
            <a:r>
              <a:rPr lang="ru-RU" altLang="ru-RU" dirty="0">
                <a:latin typeface="Times New Roman" pitchFamily="18" charset="0"/>
              </a:rPr>
              <a:t> и т.д.</a:t>
            </a:r>
          </a:p>
          <a:p>
            <a:endParaRPr lang="ru-RU" dirty="0"/>
          </a:p>
        </p:txBody>
      </p:sp>
      <p:pic>
        <p:nvPicPr>
          <p:cNvPr id="4" name="Picture 6" descr="282313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437112"/>
            <a:ext cx="1598488" cy="222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Club_8288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437112"/>
            <a:ext cx="1615371" cy="222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kos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81438" y="4319999"/>
            <a:ext cx="1401762" cy="234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68517936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4000">
              <a:srgbClr val="A603AB">
                <a:alpha val="64000"/>
              </a:srgbClr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63000">
              <a:srgbClr val="FF0000"/>
            </a:gs>
            <a:gs pos="88000">
              <a:srgbClr val="E81766"/>
            </a:gs>
            <a:gs pos="100000">
              <a:srgbClr val="A603AB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1142984"/>
            <a:ext cx="81439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3050" algn="just"/>
            <a:r>
              <a:rPr lang="ru-RU" altLang="ru-RU" sz="3600" dirty="0" smtClean="0"/>
              <a:t>Некоторые сказочные герои нам не нравятся. </a:t>
            </a:r>
          </a:p>
          <a:p>
            <a:pPr indent="273050" algn="just"/>
            <a:r>
              <a:rPr lang="ru-RU" altLang="ru-RU" sz="3600" dirty="0" smtClean="0"/>
              <a:t>Таких героев мы узнаём по их отрицательным качествам и поступкам.</a:t>
            </a:r>
          </a:p>
          <a:p>
            <a:pPr indent="355600" algn="just"/>
            <a:r>
              <a:rPr lang="ru-RU" altLang="ru-RU" sz="3600" dirty="0" smtClean="0"/>
              <a:t>Нам неприятна и внешность таких героев.</a:t>
            </a:r>
          </a:p>
          <a:p>
            <a:pPr indent="355600" algn="just"/>
            <a:r>
              <a:rPr lang="ru-RU" altLang="ru-RU" sz="3600" dirty="0" smtClean="0"/>
              <a:t>Не нужно стараться быть похожими на таких героев. </a:t>
            </a:r>
          </a:p>
        </p:txBody>
      </p:sp>
    </p:spTree>
    <p:extLst>
      <p:ext uri="{BB962C8B-B14F-4D97-AF65-F5344CB8AC3E}">
        <p14:creationId xmlns:p14="http://schemas.microsoft.com/office/powerpoint/2010/main" xmlns="" val="1354198895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4000">
              <a:srgbClr val="A603AB">
                <a:alpha val="64000"/>
              </a:srgbClr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63000">
              <a:srgbClr val="FF0000"/>
            </a:gs>
            <a:gs pos="88000">
              <a:srgbClr val="E81766"/>
            </a:gs>
            <a:gs pos="100000">
              <a:srgbClr val="A603AB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sz="4400" dirty="0">
                <a:solidFill>
                  <a:srgbClr val="FF0000"/>
                </a:solidFill>
                <a:effectLst/>
                <a:latin typeface="+mn-lt"/>
              </a:rPr>
              <a:t>В волшебных сказках героям помогают волшебные силы:</a:t>
            </a:r>
            <a:br>
              <a:rPr lang="ru-RU" altLang="ru-RU" sz="4400" dirty="0">
                <a:solidFill>
                  <a:srgbClr val="FF0000"/>
                </a:solidFill>
                <a:effectLst/>
                <a:latin typeface="+mn-lt"/>
              </a:rPr>
            </a:br>
            <a:endParaRPr lang="ru-RU" dirty="0">
              <a:solidFill>
                <a:srgbClr val="FF0000"/>
              </a:solidFill>
              <a:effectLst/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just">
              <a:spcBef>
                <a:spcPct val="0"/>
              </a:spcBef>
              <a:buFontTx/>
              <a:buChar char="-"/>
            </a:pPr>
            <a:r>
              <a:rPr lang="ru-RU" altLang="ru-RU" sz="2400" dirty="0" smtClean="0"/>
              <a:t>Волшебная палочка;</a:t>
            </a:r>
            <a:endParaRPr lang="en-US" altLang="ru-RU" sz="2400" dirty="0" smtClean="0"/>
          </a:p>
          <a:p>
            <a:pPr algn="just">
              <a:spcBef>
                <a:spcPct val="0"/>
              </a:spcBef>
              <a:buFontTx/>
              <a:buChar char="-"/>
            </a:pPr>
            <a:endParaRPr lang="en-US" altLang="ru-RU" sz="2400" dirty="0" smtClean="0">
              <a:latin typeface="Monotype Corsiva" pitchFamily="66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en-US" altLang="ru-RU" sz="2400" dirty="0" smtClean="0">
              <a:latin typeface="Monotype Corsiva" pitchFamily="66" charset="0"/>
            </a:endParaRPr>
          </a:p>
          <a:p>
            <a:pPr marL="137160" indent="0" algn="just">
              <a:spcBef>
                <a:spcPct val="0"/>
              </a:spcBef>
              <a:buNone/>
            </a:pPr>
            <a:r>
              <a:rPr lang="ru-RU" altLang="ru-RU" sz="2400" dirty="0" smtClean="0">
                <a:latin typeface="Monotype Corsiva" pitchFamily="66" charset="0"/>
              </a:rPr>
              <a:t> 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ru-RU" altLang="ru-RU" sz="2400" dirty="0" smtClean="0"/>
              <a:t>Ковёр-самолёт;</a:t>
            </a:r>
            <a:endParaRPr lang="en-US" altLang="ru-RU" sz="2400" dirty="0" smtClean="0"/>
          </a:p>
          <a:p>
            <a:pPr algn="just">
              <a:spcBef>
                <a:spcPct val="0"/>
              </a:spcBef>
              <a:buFontTx/>
              <a:buChar char="-"/>
            </a:pPr>
            <a:endParaRPr lang="ru-RU" altLang="ru-RU" sz="2400" dirty="0" smtClean="0">
              <a:latin typeface="Monotype Corsiva" pitchFamily="66" charset="0"/>
            </a:endParaRPr>
          </a:p>
          <a:p>
            <a:pPr algn="just">
              <a:spcBef>
                <a:spcPct val="0"/>
              </a:spcBef>
              <a:buNone/>
            </a:pPr>
            <a:endParaRPr lang="en-US" altLang="ru-RU" b="1" dirty="0" smtClean="0">
              <a:latin typeface="Century" pitchFamily="18" charset="0"/>
            </a:endParaRPr>
          </a:p>
          <a:p>
            <a:pPr algn="just">
              <a:spcBef>
                <a:spcPct val="0"/>
              </a:spcBef>
              <a:buNone/>
            </a:pPr>
            <a:endParaRPr lang="en-US" altLang="ru-RU" sz="2400" dirty="0" smtClean="0">
              <a:latin typeface="Century" pitchFamily="18" charset="0"/>
            </a:endParaRPr>
          </a:p>
          <a:p>
            <a:pPr algn="just">
              <a:spcBef>
                <a:spcPct val="0"/>
              </a:spcBef>
              <a:buNone/>
            </a:pPr>
            <a:r>
              <a:rPr lang="en-US" altLang="ru-RU" sz="2400" dirty="0" smtClean="0">
                <a:latin typeface="Century" pitchFamily="18" charset="0"/>
              </a:rPr>
              <a:t>- </a:t>
            </a:r>
            <a:r>
              <a:rPr lang="ru-RU" altLang="ru-RU" sz="2400" dirty="0"/>
              <a:t>Шапка-невидимка;</a:t>
            </a:r>
            <a:endParaRPr lang="en-US" altLang="ru-RU" sz="2400" dirty="0" smtClean="0"/>
          </a:p>
          <a:p>
            <a:pPr algn="just">
              <a:spcBef>
                <a:spcPct val="0"/>
              </a:spcBef>
              <a:buNone/>
            </a:pPr>
            <a:r>
              <a:rPr lang="en-US" alt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" pitchFamily="18" charset="0"/>
              </a:rPr>
              <a:t>	</a:t>
            </a:r>
            <a:endParaRPr lang="en-US" altLang="ru-RU" dirty="0"/>
          </a:p>
          <a:p>
            <a:pPr>
              <a:spcBef>
                <a:spcPct val="0"/>
              </a:spcBef>
              <a:buNone/>
            </a:pPr>
            <a:endParaRPr lang="ru-RU" altLang="ru-RU" dirty="0"/>
          </a:p>
          <a:p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ru-RU" altLang="ru-RU" sz="2400" dirty="0" smtClean="0"/>
              <a:t>Волшебный </a:t>
            </a:r>
            <a:r>
              <a:rPr lang="ru-RU" altLang="ru-RU" sz="2400" dirty="0"/>
              <a:t>клубок </a:t>
            </a:r>
            <a:r>
              <a:rPr lang="ru-RU" altLang="ru-RU" sz="2400" dirty="0" smtClean="0"/>
              <a:t>;</a:t>
            </a:r>
          </a:p>
          <a:p>
            <a:pPr>
              <a:buFontTx/>
              <a:buChar char="-"/>
            </a:pPr>
            <a:endParaRPr lang="ru-RU" altLang="ru-RU" sz="2400" dirty="0">
              <a:latin typeface="Monotype Corsiva" pitchFamily="66" charset="0"/>
            </a:endParaRPr>
          </a:p>
          <a:p>
            <a:pPr>
              <a:buFontTx/>
              <a:buChar char="-"/>
            </a:pPr>
            <a:endParaRPr lang="ru-RU" altLang="ru-RU" sz="2400" dirty="0" smtClean="0">
              <a:latin typeface="Monotype Corsiva" pitchFamily="66" charset="0"/>
            </a:endParaRPr>
          </a:p>
          <a:p>
            <a:pPr>
              <a:buFontTx/>
              <a:buChar char="-"/>
            </a:pPr>
            <a:endParaRPr lang="ru-RU" altLang="ru-RU" sz="2400" dirty="0">
              <a:latin typeface="Monotype Corsiva" pitchFamily="66" charset="0"/>
            </a:endParaRPr>
          </a:p>
          <a:p>
            <a:pPr>
              <a:buFontTx/>
              <a:buChar char="-"/>
            </a:pPr>
            <a:r>
              <a:rPr lang="ru-RU" altLang="ru-RU" sz="2400" dirty="0" smtClean="0"/>
              <a:t>Скатерть-самобранка </a:t>
            </a:r>
          </a:p>
          <a:p>
            <a:pPr>
              <a:buFontTx/>
              <a:buChar char="-"/>
            </a:pPr>
            <a:endParaRPr lang="ru-RU" altLang="ru-RU" sz="2400" dirty="0">
              <a:latin typeface="Monotype Corsiva" pitchFamily="66" charset="0"/>
            </a:endParaRPr>
          </a:p>
          <a:p>
            <a:pPr>
              <a:buFontTx/>
              <a:buChar char="-"/>
            </a:pPr>
            <a:endParaRPr lang="ru-RU" altLang="ru-RU" sz="2400" dirty="0" smtClean="0">
              <a:latin typeface="Monotype Corsiva" pitchFamily="66" charset="0"/>
            </a:endParaRPr>
          </a:p>
          <a:p>
            <a:pPr>
              <a:buFontTx/>
              <a:buChar char="-"/>
            </a:pPr>
            <a:r>
              <a:rPr lang="ru-RU" altLang="ru-RU" sz="2400" dirty="0" smtClean="0"/>
              <a:t>и другие…</a:t>
            </a:r>
            <a:endParaRPr lang="ru-RU" dirty="0"/>
          </a:p>
        </p:txBody>
      </p:sp>
      <p:pic>
        <p:nvPicPr>
          <p:cNvPr id="8" name="Picture 17" descr="i?id=4135026-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36180" y="1988840"/>
            <a:ext cx="1525464" cy="1209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3" descr="i?id=58683636-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22116" y="3417927"/>
            <a:ext cx="2139528" cy="1296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 descr="i?id=100380891-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22116" y="4941168"/>
            <a:ext cx="2124075" cy="174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5" descr="i?id=81274538-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988840"/>
            <a:ext cx="1978982" cy="1447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1" descr="i?id=180727705-0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3518" y="3861048"/>
            <a:ext cx="2051720" cy="1301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94175293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4000">
              <a:srgbClr val="A603AB">
                <a:alpha val="64000"/>
              </a:srgbClr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63000">
              <a:srgbClr val="FF0000"/>
            </a:gs>
            <a:gs pos="88000">
              <a:srgbClr val="E81766"/>
            </a:gs>
            <a:gs pos="100000">
              <a:srgbClr val="A603AB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>
                <a:solidFill>
                  <a:srgbClr val="DE004A"/>
                </a:solidFill>
              </a:rPr>
              <a:t>Волшебные </a:t>
            </a:r>
            <a:r>
              <a:rPr lang="ru-RU" sz="4400" dirty="0" smtClean="0">
                <a:solidFill>
                  <a:srgbClr val="DE004A"/>
                </a:solidFill>
              </a:rPr>
              <a:t>предметы: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137160" indent="0">
              <a:buNone/>
            </a:pPr>
            <a:r>
              <a:rPr lang="ru-RU" sz="4400" dirty="0">
                <a:solidFill>
                  <a:srgbClr val="352377"/>
                </a:solidFill>
              </a:rPr>
              <a:t>- Избушка на курьих ножках;</a:t>
            </a:r>
            <a:br>
              <a:rPr lang="ru-RU" sz="4400" dirty="0">
                <a:solidFill>
                  <a:srgbClr val="352377"/>
                </a:solidFill>
              </a:rPr>
            </a:br>
            <a:r>
              <a:rPr lang="ru-RU" sz="4400" dirty="0">
                <a:solidFill>
                  <a:srgbClr val="352377"/>
                </a:solidFill>
              </a:rPr>
              <a:t>- Ступа;</a:t>
            </a:r>
            <a:br>
              <a:rPr lang="ru-RU" sz="4400" dirty="0">
                <a:solidFill>
                  <a:srgbClr val="352377"/>
                </a:solidFill>
              </a:rPr>
            </a:br>
            <a:r>
              <a:rPr lang="ru-RU" sz="4400" dirty="0">
                <a:solidFill>
                  <a:srgbClr val="352377"/>
                </a:solidFill>
              </a:rPr>
              <a:t>- Метла.</a:t>
            </a:r>
          </a:p>
        </p:txBody>
      </p:sp>
      <p:pic>
        <p:nvPicPr>
          <p:cNvPr id="8" name="Рисунок 2" descr="Андреев Кирилл.JP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76517">
            <a:off x="4931393" y="1418444"/>
            <a:ext cx="3853242" cy="5198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33411056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4000">
              <a:srgbClr val="A603AB">
                <a:alpha val="64000"/>
              </a:srgbClr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63000">
              <a:srgbClr val="FF0000"/>
            </a:gs>
            <a:gs pos="88000">
              <a:srgbClr val="E81766"/>
            </a:gs>
            <a:gs pos="100000">
              <a:srgbClr val="A603AB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85720" y="285728"/>
            <a:ext cx="842968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spc="-150" dirty="0" smtClean="0"/>
              <a:t>В сказке особенно ярко сказались обращенные к светлому будущему, мечты народа, представления о справедливой и радостной жизни, добре, правде, красоте. Герои сказок –  носители положительного начала –  неизменно оказываются победителями. Они вознаграждены за верность и трудолюбие, доброту и бескорыстие. В  сказках настойчиво звучит оптимистическая вера в победу добра над злом.</a:t>
            </a:r>
            <a:endParaRPr lang="ru-RU" sz="3600" dirty="0"/>
          </a:p>
        </p:txBody>
      </p:sp>
    </p:spTree>
  </p:cSld>
  <p:clrMapOvr>
    <a:masterClrMapping/>
  </p:clrMapOvr>
  <p:transition>
    <p:push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4000">
              <a:srgbClr val="A603AB">
                <a:alpha val="64000"/>
              </a:srgbClr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63000">
              <a:srgbClr val="FF0000"/>
            </a:gs>
            <a:gs pos="88000">
              <a:srgbClr val="E81766"/>
            </a:gs>
            <a:gs pos="100000">
              <a:srgbClr val="A603AB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357166"/>
            <a:ext cx="835824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altLang="ru-RU" sz="3200" dirty="0" smtClean="0"/>
              <a:t>Сказки передаются из поколение в поколение. </a:t>
            </a:r>
          </a:p>
          <a:p>
            <a:pPr indent="355600" algn="just"/>
            <a:r>
              <a:rPr lang="ru-RU" altLang="ru-RU" sz="3200" dirty="0" smtClean="0"/>
              <a:t>В их основе - нравственные ценности, которые актуальны во все времена: добро, милосердие, сострадание, взаимовыручка. </a:t>
            </a:r>
          </a:p>
          <a:p>
            <a:pPr algn="just"/>
            <a:r>
              <a:rPr lang="ru-RU" altLang="ru-RU" sz="3200" dirty="0" smtClean="0"/>
              <a:t>	</a:t>
            </a:r>
          </a:p>
          <a:p>
            <a:pPr algn="just"/>
            <a:r>
              <a:rPr lang="ru-RU" altLang="ru-RU" sz="3200" dirty="0" smtClean="0"/>
              <a:t>	Зло живёт не только в сказке – </a:t>
            </a:r>
          </a:p>
          <a:p>
            <a:pPr algn="just"/>
            <a:r>
              <a:rPr lang="ru-RU" altLang="ru-RU" sz="3200" dirty="0" smtClean="0"/>
              <a:t>	В жизни ходит без опаски. </a:t>
            </a:r>
          </a:p>
          <a:p>
            <a:pPr algn="just"/>
            <a:r>
              <a:rPr lang="ru-RU" altLang="ru-RU" sz="3200" dirty="0" smtClean="0"/>
              <a:t>	Но добро покуда живо – </a:t>
            </a:r>
          </a:p>
          <a:p>
            <a:pPr algn="just"/>
            <a:r>
              <a:rPr lang="ru-RU" altLang="ru-RU" sz="3200" dirty="0" smtClean="0"/>
              <a:t>	Сказка древняя не лжива. </a:t>
            </a:r>
          </a:p>
          <a:p>
            <a:pPr algn="just"/>
            <a:endParaRPr lang="ru-RU" altLang="ru-RU" sz="3200" dirty="0" smtClean="0"/>
          </a:p>
          <a:p>
            <a:pPr algn="just"/>
            <a:r>
              <a:rPr lang="ru-RU" altLang="ru-RU" sz="3200" dirty="0" smtClean="0"/>
              <a:t>Поэтому без сказок невозможна наша жизнь!</a:t>
            </a:r>
            <a:endParaRPr lang="ru-RU" alt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1354198895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4000">
              <a:srgbClr val="A603AB">
                <a:alpha val="64000"/>
              </a:srgbClr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63000">
              <a:srgbClr val="FF0000"/>
            </a:gs>
            <a:gs pos="88000">
              <a:srgbClr val="E81766"/>
            </a:gs>
            <a:gs pos="100000">
              <a:srgbClr val="A603AB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sz="6000" dirty="0" smtClean="0">
                <a:solidFill>
                  <a:srgbClr val="FF0000"/>
                </a:solidFill>
                <a:effectLst/>
                <a:latin typeface="+mn-lt"/>
              </a:rPr>
              <a:t>Спасибо </a:t>
            </a:r>
            <a:r>
              <a:rPr lang="ru-RU" altLang="ru-RU" sz="6000" smtClean="0">
                <a:solidFill>
                  <a:srgbClr val="FF0000"/>
                </a:solidFill>
                <a:effectLst/>
                <a:latin typeface="+mn-lt"/>
              </a:rPr>
              <a:t>за внимание!</a:t>
            </a:r>
            <a:endParaRPr lang="ru-RU" sz="6000" dirty="0">
              <a:solidFill>
                <a:srgbClr val="FF0000"/>
              </a:solidFill>
              <a:effectLst/>
              <a:latin typeface="+mn-lt"/>
            </a:endParaRPr>
          </a:p>
        </p:txBody>
      </p:sp>
      <p:pic>
        <p:nvPicPr>
          <p:cNvPr id="4" name="Picture 4" descr="D:\графика\фотографии\Иллюстрация к сказке 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588607">
            <a:off x="4517236" y="1640566"/>
            <a:ext cx="3729152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C:\Program Files\Common Files\Microsoft Shared\Clipart\cagcat50\bs00554_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286124"/>
            <a:ext cx="3590625" cy="3132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354198895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4000">
              <a:srgbClr val="A603AB">
                <a:alpha val="64000"/>
              </a:srgbClr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63000">
              <a:srgbClr val="FF0000"/>
            </a:gs>
            <a:gs pos="88000">
              <a:srgbClr val="E81766"/>
            </a:gs>
            <a:gs pos="100000">
              <a:srgbClr val="A603AB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sz="4400" dirty="0">
                <a:solidFill>
                  <a:srgbClr val="FF0000"/>
                </a:solidFill>
              </a:rPr>
              <a:t>Что такое сказка?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72608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ct val="0"/>
              </a:spcBef>
              <a:buNone/>
            </a:pPr>
            <a:r>
              <a:rPr lang="en-US" altLang="ru-RU" b="1" dirty="0" smtClean="0">
                <a:latin typeface="Century" pitchFamily="18" charset="0"/>
              </a:rPr>
              <a:t>	</a:t>
            </a:r>
            <a:r>
              <a:rPr lang="ru-RU" altLang="ru-RU" sz="4700" b="1" dirty="0" smtClean="0">
                <a:solidFill>
                  <a:srgbClr val="7030A0"/>
                </a:solidFill>
              </a:rPr>
              <a:t>Сказка</a:t>
            </a:r>
            <a:r>
              <a:rPr lang="ru-RU" altLang="ru-RU" sz="4700" dirty="0" smtClean="0">
                <a:solidFill>
                  <a:srgbClr val="7030A0"/>
                </a:solidFill>
              </a:rPr>
              <a:t> </a:t>
            </a:r>
          </a:p>
          <a:p>
            <a:pPr algn="just">
              <a:spcBef>
                <a:spcPct val="0"/>
              </a:spcBef>
              <a:buNone/>
            </a:pPr>
            <a:r>
              <a:rPr lang="ru-RU" alt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– </a:t>
            </a:r>
            <a:r>
              <a:rPr lang="ru-RU" alt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занимательный рассказ о </a:t>
            </a:r>
            <a:r>
              <a:rPr lang="ru-RU" alt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необыкновенных</a:t>
            </a:r>
            <a:r>
              <a:rPr lang="en-US" alt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</a:t>
            </a:r>
            <a:r>
              <a:rPr lang="ru-RU" alt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фантастических</a:t>
            </a:r>
            <a:r>
              <a:rPr lang="en-US" alt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,</a:t>
            </a:r>
            <a:r>
              <a:rPr lang="ru-RU" alt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alt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вымышленных событиях и приключениях</a:t>
            </a:r>
            <a:r>
              <a:rPr lang="ru-RU" alt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endParaRPr lang="en-US" alt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>
              <a:spcBef>
                <a:spcPct val="0"/>
              </a:spcBef>
              <a:buNone/>
            </a:pPr>
            <a:r>
              <a:rPr lang="ru-RU" altLang="ru-RU" dirty="0" smtClean="0">
                <a:solidFill>
                  <a:srgbClr val="660033"/>
                </a:solidFill>
              </a:rPr>
              <a:t>	</a:t>
            </a:r>
          </a:p>
          <a:p>
            <a:pPr algn="just">
              <a:spcBef>
                <a:spcPct val="0"/>
              </a:spcBef>
              <a:buNone/>
            </a:pPr>
            <a:r>
              <a:rPr lang="ru-RU" altLang="ru-RU" dirty="0">
                <a:solidFill>
                  <a:srgbClr val="660033"/>
                </a:solidFill>
              </a:rPr>
              <a:t>	</a:t>
            </a:r>
            <a:r>
              <a:rPr lang="ru-RU" altLang="ru-RU" dirty="0" smtClean="0"/>
              <a:t>– </a:t>
            </a:r>
            <a:r>
              <a:rPr lang="ru-RU" altLang="ru-RU" dirty="0"/>
              <a:t>древнейший народный жанр литературы фантастического характера, имеющий целью нравоучение или развлечение.</a:t>
            </a:r>
          </a:p>
          <a:p>
            <a:pPr algn="just">
              <a:spcBef>
                <a:spcPct val="0"/>
              </a:spcBef>
              <a:buNone/>
            </a:pPr>
            <a:endParaRPr lang="en-US" alt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>
              <a:spcBef>
                <a:spcPct val="0"/>
              </a:spcBef>
              <a:buNone/>
            </a:pPr>
            <a:r>
              <a:rPr lang="en-US" altLang="ru-RU" b="1" dirty="0" smtClean="0">
                <a:latin typeface="Century" pitchFamily="18" charset="0"/>
              </a:rPr>
              <a:t>	</a:t>
            </a:r>
            <a:r>
              <a:rPr lang="ru-RU" altLang="ru-RU" dirty="0" smtClean="0">
                <a:latin typeface="Century" pitchFamily="18" charset="0"/>
              </a:rPr>
              <a:t>– </a:t>
            </a:r>
            <a:r>
              <a:rPr lang="ru-RU" altLang="ru-RU" dirty="0">
                <a:latin typeface="Century" pitchFamily="18" charset="0"/>
              </a:rPr>
              <a:t>великая духовная культура народа, которую мы собираем по крохам, и через сказку раскрывается перед нами тысячелетняя история народа. </a:t>
            </a:r>
          </a:p>
          <a:p>
            <a:pPr algn="r">
              <a:spcBef>
                <a:spcPct val="0"/>
              </a:spcBef>
              <a:buNone/>
            </a:pPr>
            <a:r>
              <a:rPr lang="ru-RU" altLang="ru-RU" dirty="0"/>
              <a:t>               </a:t>
            </a:r>
            <a:r>
              <a:rPr lang="ru-RU" altLang="ru-RU" i="1" dirty="0"/>
              <a:t>(Алексей Николаевич Толстой)</a:t>
            </a:r>
            <a:endParaRPr lang="en-US" altLang="ru-RU" i="1" dirty="0"/>
          </a:p>
          <a:p>
            <a:pPr>
              <a:spcBef>
                <a:spcPct val="0"/>
              </a:spcBef>
              <a:buNone/>
            </a:pPr>
            <a:endParaRPr lang="en-US" altLang="ru-RU" dirty="0"/>
          </a:p>
          <a:p>
            <a:pPr>
              <a:spcBef>
                <a:spcPct val="0"/>
              </a:spcBef>
              <a:buNone/>
            </a:pPr>
            <a:endParaRPr lang="ru-RU" alt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1127620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4000">
              <a:srgbClr val="A603AB">
                <a:alpha val="64000"/>
              </a:srgbClr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63000">
              <a:srgbClr val="FF0000"/>
            </a:gs>
            <a:gs pos="88000">
              <a:srgbClr val="E81766"/>
            </a:gs>
            <a:gs pos="100000">
              <a:srgbClr val="A603AB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Зачин</a:t>
            </a:r>
            <a:r>
              <a:rPr lang="ru-RU" sz="3600" b="1" dirty="0" smtClean="0"/>
              <a:t>. </a:t>
            </a:r>
            <a:r>
              <a:rPr lang="ru-RU" sz="3600" b="1" i="1" dirty="0" smtClean="0"/>
              <a:t>(“В некотором царстве,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3600" b="1" i="1" dirty="0" smtClean="0"/>
              <a:t>в некотором государстве…”; “Жили-были…”).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3600" b="1" dirty="0" smtClean="0"/>
              <a:t>2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Основная часть.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3600" b="1" dirty="0" smtClean="0"/>
              <a:t>3.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Концовка. </a:t>
            </a:r>
            <a:r>
              <a:rPr lang="ru-RU" sz="3600" b="1" i="1" dirty="0" smtClean="0"/>
              <a:t>(“Стали они жить – поживать и добра наживать” или “Устроили они пир на весь мир…”).</a:t>
            </a:r>
          </a:p>
          <a:p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428596" y="428604"/>
            <a:ext cx="75009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1" dirty="0" smtClean="0">
                <a:solidFill>
                  <a:schemeClr val="accent4">
                    <a:lumMod val="50000"/>
                  </a:schemeClr>
                </a:solidFill>
              </a:rPr>
              <a:t>Структура сказок:</a:t>
            </a:r>
            <a:endParaRPr lang="ru-RU" sz="54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push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4000">
              <a:srgbClr val="A603AB">
                <a:alpha val="64000"/>
              </a:srgbClr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63000">
              <a:srgbClr val="FF0000"/>
            </a:gs>
            <a:gs pos="88000">
              <a:srgbClr val="E81766"/>
            </a:gs>
            <a:gs pos="100000">
              <a:srgbClr val="A603AB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altLang="ru-RU" sz="4400" dirty="0">
                <a:solidFill>
                  <a:srgbClr val="00B050"/>
                </a:solidFill>
                <a:latin typeface="Bookman Old Style" pitchFamily="18" charset="0"/>
              </a:rPr>
              <a:t>Русские сказительницы</a:t>
            </a:r>
            <a:endParaRPr lang="ru-RU" sz="4400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29691" y="1600204"/>
            <a:ext cx="4702349" cy="5141164"/>
          </a:xfrm>
        </p:spPr>
        <p:txBody>
          <a:bodyPr>
            <a:normAutofit fontScale="92500" lnSpcReduction="20000"/>
          </a:bodyPr>
          <a:lstStyle/>
          <a:p>
            <a:pPr algn="just">
              <a:spcBef>
                <a:spcPct val="0"/>
              </a:spcBef>
              <a:buNone/>
            </a:pPr>
            <a:r>
              <a:rPr lang="en-US" altLang="ru-RU" b="1" dirty="0" smtClean="0">
                <a:latin typeface="Century" pitchFamily="18" charset="0"/>
              </a:rPr>
              <a:t>	</a:t>
            </a:r>
          </a:p>
          <a:p>
            <a:pPr algn="just">
              <a:spcBef>
                <a:spcPct val="0"/>
              </a:spcBef>
              <a:buNone/>
            </a:pPr>
            <a:r>
              <a:rPr lang="en-US" alt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" pitchFamily="18" charset="0"/>
              </a:rPr>
              <a:t>	</a:t>
            </a:r>
            <a:endParaRPr lang="en-US" altLang="ru-RU" dirty="0" smtClean="0"/>
          </a:p>
          <a:p>
            <a:pPr>
              <a:spcBef>
                <a:spcPct val="0"/>
              </a:spcBef>
              <a:buNone/>
            </a:pPr>
            <a:endParaRPr lang="ru-RU" alt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marL="137160" indent="0">
              <a:buNone/>
            </a:pPr>
            <a:endParaRPr lang="ru-RU" altLang="ru-RU" sz="2800" b="1" dirty="0" smtClean="0">
              <a:latin typeface="Bookman Old Style" pitchFamily="18" charset="0"/>
            </a:endParaRPr>
          </a:p>
          <a:p>
            <a:pPr marL="137160" indent="0">
              <a:buNone/>
            </a:pPr>
            <a:endParaRPr lang="ru-RU" altLang="ru-RU" sz="2800" b="1" dirty="0" smtClean="0">
              <a:latin typeface="Bookman Old Style" pitchFamily="18" charset="0"/>
            </a:endParaRPr>
          </a:p>
          <a:p>
            <a:pPr marL="137160" indent="0">
              <a:buNone/>
            </a:pPr>
            <a:r>
              <a:rPr lang="ru-RU" altLang="ru-RU" sz="2800" b="1" dirty="0" smtClean="0">
                <a:latin typeface="Bookman Old Style" pitchFamily="18" charset="0"/>
              </a:rPr>
              <a:t>Мария Кривополенова</a:t>
            </a:r>
            <a:endParaRPr lang="ru-RU" altLang="ru-RU" sz="2800" b="1" dirty="0">
              <a:latin typeface="Bookman Old Style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sz="half" idx="2"/>
          </p:nvPr>
        </p:nvSpPr>
        <p:spPr>
          <a:xfrm>
            <a:off x="2987824" y="1268760"/>
            <a:ext cx="6048672" cy="5472608"/>
          </a:xfrm>
        </p:spPr>
        <p:txBody>
          <a:bodyPr>
            <a:normAutofit fontScale="92500" lnSpcReduction="20000"/>
          </a:bodyPr>
          <a:lstStyle/>
          <a:p>
            <a:pPr marL="137160" indent="0" algn="just">
              <a:spcBef>
                <a:spcPct val="0"/>
              </a:spcBef>
              <a:buNone/>
            </a:pPr>
            <a:r>
              <a:rPr lang="ru-RU" altLang="ru-RU" sz="1800" dirty="0" smtClean="0">
                <a:latin typeface="Times New Roman" pitchFamily="18" charset="0"/>
              </a:rPr>
              <a:t>	</a:t>
            </a:r>
            <a:r>
              <a:rPr lang="ru-RU" altLang="ru-RU" dirty="0" smtClean="0">
                <a:latin typeface="Times New Roman" pitchFamily="18" charset="0"/>
              </a:rPr>
              <a:t>До нас дошли имена сказителей: </a:t>
            </a:r>
          </a:p>
          <a:p>
            <a:pPr algn="just">
              <a:spcBef>
                <a:spcPct val="0"/>
              </a:spcBef>
            </a:pPr>
            <a:r>
              <a:rPr lang="ru-RU" altLang="ru-RU" b="1" i="1" dirty="0" smtClean="0">
                <a:latin typeface="Times New Roman" pitchFamily="18" charset="0"/>
              </a:rPr>
              <a:t>Мария Кривополенова, </a:t>
            </a:r>
          </a:p>
          <a:p>
            <a:pPr algn="just">
              <a:spcBef>
                <a:spcPct val="0"/>
              </a:spcBef>
            </a:pPr>
            <a:r>
              <a:rPr lang="ru-RU" altLang="ru-RU" b="1" i="1" dirty="0" smtClean="0">
                <a:latin typeface="Times New Roman" pitchFamily="18" charset="0"/>
              </a:rPr>
              <a:t>Орина Федосова, </a:t>
            </a:r>
          </a:p>
          <a:p>
            <a:pPr algn="just">
              <a:spcBef>
                <a:spcPct val="0"/>
              </a:spcBef>
            </a:pPr>
            <a:r>
              <a:rPr lang="ru-RU" altLang="ru-RU" b="1" i="1" dirty="0" smtClean="0">
                <a:latin typeface="Times New Roman" pitchFamily="18" charset="0"/>
              </a:rPr>
              <a:t>Александра Королькова, </a:t>
            </a:r>
          </a:p>
          <a:p>
            <a:pPr algn="just">
              <a:spcBef>
                <a:spcPct val="0"/>
              </a:spcBef>
            </a:pPr>
            <a:r>
              <a:rPr lang="ru-RU" altLang="ru-RU" b="1" i="1" dirty="0" smtClean="0">
                <a:latin typeface="Times New Roman" pitchFamily="18" charset="0"/>
              </a:rPr>
              <a:t>Иван Ковалев. 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1581912" lvl="5" indent="0">
              <a:buNone/>
            </a:pPr>
            <a:r>
              <a:rPr lang="ru-RU" altLang="ru-RU" sz="3000" b="1" dirty="0" smtClean="0">
                <a:latin typeface="Bookman Old Style" pitchFamily="18" charset="0"/>
              </a:rPr>
              <a:t>          </a:t>
            </a:r>
          </a:p>
          <a:p>
            <a:pPr marL="1581912" lvl="5" indent="0">
              <a:buNone/>
            </a:pPr>
            <a:endParaRPr lang="ru-RU" altLang="ru-RU" sz="3000" b="1" dirty="0">
              <a:latin typeface="Bookman Old Style" pitchFamily="18" charset="0"/>
            </a:endParaRPr>
          </a:p>
          <a:p>
            <a:pPr marL="1581912" lvl="5" indent="0">
              <a:buNone/>
            </a:pPr>
            <a:r>
              <a:rPr lang="ru-RU" altLang="ru-RU" sz="2800" b="1" dirty="0" smtClean="0">
                <a:latin typeface="Bookman Old Style" pitchFamily="18" charset="0"/>
              </a:rPr>
              <a:t>		Орина Федосова</a:t>
            </a:r>
            <a:endParaRPr lang="ru-RU" altLang="ru-RU" sz="2800" b="1" dirty="0">
              <a:latin typeface="Bookman Old Style" pitchFamily="18" charset="0"/>
            </a:endParaRPr>
          </a:p>
          <a:p>
            <a:pPr lvl="5"/>
            <a:endParaRPr lang="ru-RU" dirty="0"/>
          </a:p>
        </p:txBody>
      </p:sp>
      <p:pic>
        <p:nvPicPr>
          <p:cNvPr id="5" name="Picture 3" descr="i?id=131113125-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9691" y="1628800"/>
            <a:ext cx="2952328" cy="3935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fedoseeva_irandr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3509" y="2540694"/>
            <a:ext cx="2770188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47818609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4000">
              <a:srgbClr val="A603AB">
                <a:alpha val="64000"/>
              </a:srgbClr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63000">
              <a:srgbClr val="FF0000"/>
            </a:gs>
            <a:gs pos="88000">
              <a:srgbClr val="E81766"/>
            </a:gs>
            <a:gs pos="100000">
              <a:srgbClr val="A603AB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79512" y="1203797"/>
            <a:ext cx="8784976" cy="5465563"/>
          </a:xfrm>
        </p:spPr>
        <p:txBody>
          <a:bodyPr>
            <a:normAutofit lnSpcReduction="10000"/>
          </a:bodyPr>
          <a:lstStyle/>
          <a:p>
            <a:pPr algn="just">
              <a:spcBef>
                <a:spcPct val="0"/>
              </a:spcBef>
              <a:buNone/>
            </a:pPr>
            <a:r>
              <a:rPr lang="ru-RU" altLang="ru-RU" sz="3600" dirty="0" smtClean="0">
                <a:latin typeface="Times New Roman" pitchFamily="18" charset="0"/>
              </a:rPr>
              <a:t>	Сказители </a:t>
            </a:r>
            <a:r>
              <a:rPr lang="ru-RU" altLang="ru-RU" sz="3600" dirty="0">
                <a:latin typeface="Times New Roman" pitchFamily="18" charset="0"/>
              </a:rPr>
              <a:t>вкладывали всю душу в произведения, которые исполняли. </a:t>
            </a:r>
            <a:endParaRPr lang="ru-RU" altLang="ru-RU" sz="3600" dirty="0" smtClean="0">
              <a:latin typeface="Times New Roman" pitchFamily="18" charset="0"/>
            </a:endParaRPr>
          </a:p>
          <a:p>
            <a:pPr algn="just">
              <a:spcBef>
                <a:spcPct val="0"/>
              </a:spcBef>
              <a:buNone/>
            </a:pPr>
            <a:r>
              <a:rPr lang="ru-RU" altLang="ru-RU" sz="3600" dirty="0" smtClean="0">
                <a:latin typeface="Times New Roman" pitchFamily="18" charset="0"/>
              </a:rPr>
              <a:t>	Их </a:t>
            </a:r>
            <a:r>
              <a:rPr lang="ru-RU" altLang="ru-RU" sz="3600" dirty="0">
                <a:latin typeface="Times New Roman" pitchFamily="18" charset="0"/>
              </a:rPr>
              <a:t>мастерство по праву можно назвать профессией. К эти людям относились с уважением, их знали, почитали. </a:t>
            </a:r>
          </a:p>
          <a:p>
            <a:pPr algn="just">
              <a:spcBef>
                <a:spcPct val="0"/>
              </a:spcBef>
              <a:buNone/>
            </a:pPr>
            <a:r>
              <a:rPr lang="ru-RU" altLang="ru-RU" sz="3600" dirty="0" smtClean="0">
                <a:latin typeface="Times New Roman" pitchFamily="18" charset="0"/>
              </a:rPr>
              <a:t>	На </a:t>
            </a:r>
            <a:r>
              <a:rPr lang="ru-RU" altLang="ru-RU" sz="3600" dirty="0">
                <a:latin typeface="Times New Roman" pitchFamily="18" charset="0"/>
              </a:rPr>
              <a:t>Севере была традиция – брать сказителя в артель. И за свою работу (</a:t>
            </a:r>
            <a:r>
              <a:rPr lang="ru-RU" altLang="ru-RU" sz="3600" dirty="0" err="1">
                <a:latin typeface="Times New Roman" pitchFamily="18" charset="0"/>
              </a:rPr>
              <a:t>сказывание</a:t>
            </a:r>
            <a:r>
              <a:rPr lang="ru-RU" altLang="ru-RU" sz="3600" dirty="0">
                <a:latin typeface="Times New Roman" pitchFamily="18" charset="0"/>
              </a:rPr>
              <a:t> сказок) он получал равную со всеми плату.</a:t>
            </a:r>
          </a:p>
          <a:p>
            <a:pPr algn="just">
              <a:spcBef>
                <a:spcPct val="0"/>
              </a:spcBef>
              <a:buNone/>
            </a:pPr>
            <a:r>
              <a:rPr lang="en-US" altLang="ru-RU" b="1" dirty="0" smtClean="0">
                <a:latin typeface="Century" pitchFamily="18" charset="0"/>
              </a:rPr>
              <a:t>	</a:t>
            </a:r>
          </a:p>
          <a:p>
            <a:pPr algn="just">
              <a:spcBef>
                <a:spcPct val="0"/>
              </a:spcBef>
              <a:buNone/>
            </a:pPr>
            <a:r>
              <a:rPr lang="en-US" alt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" pitchFamily="18" charset="0"/>
              </a:rPr>
              <a:t>	</a:t>
            </a:r>
            <a:endParaRPr lang="en-US" altLang="ru-RU" dirty="0"/>
          </a:p>
          <a:p>
            <a:pPr>
              <a:spcBef>
                <a:spcPct val="0"/>
              </a:spcBef>
              <a:buNone/>
            </a:pPr>
            <a:endParaRPr lang="ru-RU" alt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10308164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4000">
              <a:srgbClr val="A603AB">
                <a:alpha val="64000"/>
              </a:srgbClr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63000">
              <a:srgbClr val="FF0000"/>
            </a:gs>
            <a:gs pos="88000">
              <a:srgbClr val="E81766"/>
            </a:gs>
            <a:gs pos="100000">
              <a:srgbClr val="A603AB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332656"/>
            <a:ext cx="4248472" cy="598388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+mn-lt"/>
              </a:rPr>
              <a:t>СКАЗКИ БЫВАЮТ:</a:t>
            </a:r>
            <a:endParaRPr lang="ru-RU" sz="36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>
          <a:xfrm>
            <a:off x="457205" y="1524004"/>
            <a:ext cx="3174380" cy="4602163"/>
          </a:xfrm>
        </p:spPr>
        <p:txBody>
          <a:bodyPr>
            <a:normAutofit/>
          </a:bodyPr>
          <a:lstStyle/>
          <a:p>
            <a:pPr marL="137160">
              <a:buClr>
                <a:srgbClr val="DE004A"/>
              </a:buClr>
              <a:defRPr/>
            </a:pPr>
            <a:r>
              <a:rPr lang="ru-RU" sz="2800" b="1" dirty="0" smtClean="0">
                <a:solidFill>
                  <a:srgbClr val="1B1684"/>
                </a:solidFill>
              </a:rPr>
              <a:t>- СКАЗКИ </a:t>
            </a:r>
            <a:r>
              <a:rPr lang="ru-RU" sz="2800" b="1" dirty="0">
                <a:solidFill>
                  <a:srgbClr val="1B1684"/>
                </a:solidFill>
              </a:rPr>
              <a:t>О </a:t>
            </a:r>
            <a:r>
              <a:rPr lang="ru-RU" sz="2800" b="1" dirty="0" smtClean="0">
                <a:solidFill>
                  <a:srgbClr val="1B1684"/>
                </a:solidFill>
              </a:rPr>
              <a:t>ЖИВОТНЫХ;</a:t>
            </a:r>
          </a:p>
          <a:p>
            <a:pPr marL="594360" indent="-457200">
              <a:buClr>
                <a:srgbClr val="DE004A"/>
              </a:buClr>
              <a:buFontTx/>
              <a:buChar char="-"/>
              <a:defRPr/>
            </a:pPr>
            <a:endParaRPr lang="ru-RU" sz="2800" b="1" dirty="0">
              <a:solidFill>
                <a:srgbClr val="1B1684"/>
              </a:solidFill>
            </a:endParaRPr>
          </a:p>
          <a:p>
            <a:pPr marL="137160">
              <a:buClr>
                <a:srgbClr val="DE004A"/>
              </a:buClr>
              <a:defRPr/>
            </a:pPr>
            <a:r>
              <a:rPr lang="ru-RU" sz="2800" b="1" dirty="0" smtClean="0">
                <a:solidFill>
                  <a:srgbClr val="1B1684"/>
                </a:solidFill>
              </a:rPr>
              <a:t>- БЫТОВЫЕ СКАЗКИ;</a:t>
            </a:r>
          </a:p>
          <a:p>
            <a:pPr marL="594360" indent="-457200">
              <a:buClr>
                <a:srgbClr val="DE004A"/>
              </a:buClr>
              <a:buFontTx/>
              <a:buChar char="-"/>
              <a:defRPr/>
            </a:pPr>
            <a:endParaRPr lang="ru-RU" sz="2800" b="1" dirty="0">
              <a:solidFill>
                <a:srgbClr val="1B1684"/>
              </a:solidFill>
            </a:endParaRPr>
          </a:p>
          <a:p>
            <a:pPr marL="137160">
              <a:buClr>
                <a:srgbClr val="DE004A"/>
              </a:buClr>
              <a:defRPr/>
            </a:pPr>
            <a:r>
              <a:rPr lang="en-US" sz="2800" b="1" dirty="0">
                <a:solidFill>
                  <a:srgbClr val="1B1684"/>
                </a:solidFill>
              </a:rPr>
              <a:t>- </a:t>
            </a:r>
            <a:r>
              <a:rPr lang="ru-RU" sz="2800" b="1" dirty="0">
                <a:solidFill>
                  <a:srgbClr val="1B1684"/>
                </a:solidFill>
              </a:rPr>
              <a:t>ВОЛШЕБНЫЕ </a:t>
            </a:r>
            <a:r>
              <a:rPr lang="ru-RU" sz="2800" b="1" dirty="0" smtClean="0">
                <a:solidFill>
                  <a:srgbClr val="1B1684"/>
                </a:solidFill>
              </a:rPr>
              <a:t>СКАЗКИ.</a:t>
            </a:r>
            <a:endParaRPr lang="ru-RU" sz="2800" b="1" dirty="0">
              <a:solidFill>
                <a:srgbClr val="1B1684"/>
              </a:solidFill>
            </a:endParaRPr>
          </a:p>
          <a:p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631585" y="273054"/>
            <a:ext cx="5055220" cy="5853113"/>
          </a:xfrm>
        </p:spPr>
        <p:txBody>
          <a:bodyPr>
            <a:normAutofit/>
          </a:bodyPr>
          <a:lstStyle/>
          <a:p>
            <a:pPr algn="just">
              <a:spcBef>
                <a:spcPct val="0"/>
              </a:spcBef>
              <a:buNone/>
            </a:pPr>
            <a:r>
              <a:rPr lang="en-US" altLang="ru-RU" b="1" dirty="0" smtClean="0">
                <a:latin typeface="Century" pitchFamily="18" charset="0"/>
              </a:rPr>
              <a:t>	</a:t>
            </a:r>
          </a:p>
          <a:p>
            <a:pPr algn="just">
              <a:spcBef>
                <a:spcPct val="0"/>
              </a:spcBef>
              <a:buNone/>
            </a:pPr>
            <a:endParaRPr lang="en-US" altLang="ru-RU" dirty="0"/>
          </a:p>
          <a:p>
            <a:pPr>
              <a:spcBef>
                <a:spcPct val="0"/>
              </a:spcBef>
              <a:buNone/>
            </a:pPr>
            <a:endParaRPr lang="ru-RU" altLang="ru-RU" dirty="0"/>
          </a:p>
          <a:p>
            <a:endParaRPr lang="ru-RU" dirty="0"/>
          </a:p>
        </p:txBody>
      </p:sp>
      <p:pic>
        <p:nvPicPr>
          <p:cNvPr id="6" name="Picture 6" descr="129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98101">
            <a:off x="4184468" y="476249"/>
            <a:ext cx="4319588" cy="592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58128313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4000">
              <a:srgbClr val="A603AB">
                <a:alpha val="64000"/>
              </a:srgbClr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63000">
              <a:srgbClr val="FF0000"/>
            </a:gs>
            <a:gs pos="88000">
              <a:srgbClr val="E81766"/>
            </a:gs>
            <a:gs pos="100000">
              <a:srgbClr val="A603AB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85720" y="214290"/>
            <a:ext cx="8640960" cy="4708525"/>
          </a:xfrm>
        </p:spPr>
        <p:txBody>
          <a:bodyPr>
            <a:normAutofit/>
          </a:bodyPr>
          <a:lstStyle/>
          <a:p>
            <a:pPr marL="95250" indent="0" algn="just">
              <a:spcBef>
                <a:spcPts val="0"/>
              </a:spcBef>
              <a:buNone/>
            </a:pPr>
            <a:r>
              <a:rPr lang="ru-RU" altLang="ru-RU" sz="3600" b="1" dirty="0">
                <a:solidFill>
                  <a:srgbClr val="FF0000"/>
                </a:solidFill>
              </a:rPr>
              <a:t>В сказках о животных</a:t>
            </a:r>
            <a:r>
              <a:rPr lang="ru-RU" altLang="ru-RU" b="1" dirty="0">
                <a:solidFill>
                  <a:srgbClr val="FF0000"/>
                </a:solidFill>
              </a:rPr>
              <a:t>  </a:t>
            </a:r>
            <a:r>
              <a:rPr lang="ru-RU" altLang="ru-RU" dirty="0"/>
              <a:t>героями </a:t>
            </a:r>
            <a:r>
              <a:rPr lang="ru-RU" altLang="ru-RU" dirty="0" smtClean="0"/>
              <a:t>могут быть </a:t>
            </a:r>
            <a:r>
              <a:rPr lang="ru-RU" altLang="ru-RU" dirty="0"/>
              <a:t>не только люди, но и животные</a:t>
            </a:r>
            <a:r>
              <a:rPr lang="ru-RU" altLang="ru-RU" dirty="0" smtClean="0"/>
              <a:t>,</a:t>
            </a:r>
            <a:r>
              <a:rPr lang="en-US" altLang="ru-RU" dirty="0" smtClean="0"/>
              <a:t> </a:t>
            </a:r>
            <a:r>
              <a:rPr lang="ru-RU" altLang="ru-RU" dirty="0" smtClean="0"/>
              <a:t>которые умеют </a:t>
            </a:r>
            <a:r>
              <a:rPr lang="ru-RU" altLang="ru-RU" dirty="0"/>
              <a:t>разговаривать, </a:t>
            </a:r>
            <a:r>
              <a:rPr lang="ru-RU" altLang="ru-RU" dirty="0" smtClean="0"/>
              <a:t> одеваются</a:t>
            </a:r>
            <a:r>
              <a:rPr lang="ru-RU" altLang="ru-RU" dirty="0"/>
              <a:t>, как люди.</a:t>
            </a:r>
          </a:p>
          <a:p>
            <a:pPr marL="0" indent="95250" algn="just">
              <a:spcBef>
                <a:spcPts val="0"/>
              </a:spcBef>
              <a:buNone/>
            </a:pPr>
            <a:r>
              <a:rPr lang="ru-RU" altLang="ru-RU" dirty="0"/>
              <a:t>Например: «Лисичка со скалочкой</a:t>
            </a:r>
            <a:r>
              <a:rPr lang="ru-RU" altLang="ru-RU" dirty="0" smtClean="0"/>
              <a:t>», «</a:t>
            </a:r>
            <a:r>
              <a:rPr lang="ru-RU" altLang="ru-RU" dirty="0"/>
              <a:t>Лиса и собаки</a:t>
            </a:r>
            <a:r>
              <a:rPr lang="ru-RU" altLang="ru-RU" dirty="0" smtClean="0"/>
              <a:t>», «</a:t>
            </a:r>
            <a:r>
              <a:rPr lang="ru-RU" altLang="ru-RU" dirty="0"/>
              <a:t>Петушок – золотой гребешок</a:t>
            </a:r>
            <a:r>
              <a:rPr lang="ru-RU" altLang="ru-RU" dirty="0" smtClean="0"/>
              <a:t>», </a:t>
            </a:r>
            <a:r>
              <a:rPr lang="ru-RU" altLang="ru-RU" dirty="0" smtClean="0">
                <a:solidFill>
                  <a:srgbClr val="000066"/>
                </a:solidFill>
              </a:rPr>
              <a:t>«Медведь и лиса», «Лиса и тетерев», </a:t>
            </a:r>
            <a:r>
              <a:rPr lang="ru-RU" altLang="ru-RU" dirty="0" smtClean="0">
                <a:solidFill>
                  <a:srgbClr val="003300"/>
                </a:solidFill>
              </a:rPr>
              <a:t>«Лиса и журавель», «Ворона и рак», «Кошкин дом», «Семеро козлят», «Волк и лиса»</a:t>
            </a:r>
            <a:r>
              <a:rPr lang="ru-RU" altLang="ru-RU" dirty="0" smtClean="0"/>
              <a:t> </a:t>
            </a:r>
            <a:r>
              <a:rPr lang="ru-RU" altLang="ru-RU" dirty="0"/>
              <a:t>и др.  </a:t>
            </a:r>
            <a:endParaRPr lang="ru-RU" altLang="ru-RU" dirty="0" smtClean="0"/>
          </a:p>
          <a:p>
            <a:pPr marL="95250" indent="0" algn="just">
              <a:buNone/>
            </a:pPr>
            <a:endParaRPr lang="ru-RU" altLang="ru-RU" dirty="0"/>
          </a:p>
          <a:p>
            <a:endParaRPr lang="ru-RU" dirty="0"/>
          </a:p>
        </p:txBody>
      </p:sp>
      <p:pic>
        <p:nvPicPr>
          <p:cNvPr id="4" name="Picture 4" descr="сканирование0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4004" y="3645024"/>
            <a:ext cx="3748278" cy="2851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i?id=78543885-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649224"/>
            <a:ext cx="2448272" cy="2847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 descr="i?id=50548322-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645024"/>
            <a:ext cx="2180151" cy="2851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98341446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4000">
              <a:srgbClr val="A603AB">
                <a:alpha val="64000"/>
              </a:srgbClr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63000">
              <a:srgbClr val="FF0000"/>
            </a:gs>
            <a:gs pos="88000">
              <a:srgbClr val="E81766"/>
            </a:gs>
            <a:gs pos="100000">
              <a:srgbClr val="A603AB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400" dirty="0">
                <a:solidFill>
                  <a:srgbClr val="FF0000"/>
                </a:solidFill>
              </a:rPr>
              <a:t>С</a:t>
            </a:r>
            <a:r>
              <a:rPr lang="ru-RU" altLang="ru-RU" sz="4400" dirty="0" smtClean="0">
                <a:solidFill>
                  <a:srgbClr val="FF0000"/>
                </a:solidFill>
              </a:rPr>
              <a:t>казки </a:t>
            </a:r>
            <a:r>
              <a:rPr lang="ru-RU" altLang="ru-RU" sz="4400" dirty="0">
                <a:solidFill>
                  <a:srgbClr val="FF0000"/>
                </a:solidFill>
              </a:rPr>
              <a:t>о животных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709160"/>
          </a:xfrm>
        </p:spPr>
        <p:txBody>
          <a:bodyPr>
            <a:normAutofit fontScale="92500"/>
          </a:bodyPr>
          <a:lstStyle/>
          <a:p>
            <a:pPr marL="0" indent="355600" algn="just">
              <a:lnSpc>
                <a:spcPct val="80000"/>
              </a:lnSpc>
              <a:buNone/>
            </a:pPr>
            <a:r>
              <a:rPr lang="ru-RU" altLang="ru-RU" dirty="0"/>
              <a:t>Герои их - лиса и медведь, лиса и петух. </a:t>
            </a:r>
            <a:r>
              <a:rPr lang="ru-RU" altLang="ru-RU" dirty="0" smtClean="0"/>
              <a:t> Особенно </a:t>
            </a:r>
            <a:r>
              <a:rPr lang="ru-RU" altLang="ru-RU" dirty="0"/>
              <a:t>часто </a:t>
            </a:r>
            <a:r>
              <a:rPr lang="ru-RU" altLang="ru-RU" dirty="0" smtClean="0"/>
              <a:t>говорится об </a:t>
            </a:r>
            <a:r>
              <a:rPr lang="ru-RU" altLang="ru-RU" dirty="0"/>
              <a:t>отношениях лисы </a:t>
            </a:r>
            <a:r>
              <a:rPr lang="ru-RU" altLang="ru-RU" dirty="0" smtClean="0"/>
              <a:t>и волка</a:t>
            </a:r>
            <a:r>
              <a:rPr lang="ru-RU" altLang="ru-RU" dirty="0"/>
              <a:t>. </a:t>
            </a:r>
            <a:endParaRPr lang="ru-RU" altLang="ru-RU" dirty="0" smtClean="0"/>
          </a:p>
          <a:p>
            <a:pPr marL="0" indent="355600" algn="just">
              <a:lnSpc>
                <a:spcPct val="80000"/>
              </a:lnSpc>
              <a:buNone/>
            </a:pPr>
            <a:r>
              <a:rPr lang="ru-RU" altLang="ru-RU" dirty="0" smtClean="0"/>
              <a:t>Лиса и мужика обманула, притворилась  мертвой, а потом перекидала  из </a:t>
            </a:r>
            <a:r>
              <a:rPr lang="ru-RU" altLang="ru-RU" dirty="0"/>
              <a:t>саней на дорогу всю рыбу</a:t>
            </a:r>
            <a:r>
              <a:rPr lang="ru-RU" altLang="ru-RU" dirty="0" smtClean="0"/>
              <a:t>.</a:t>
            </a:r>
          </a:p>
          <a:p>
            <a:pPr marL="0" indent="355600" algn="just">
              <a:spcBef>
                <a:spcPct val="0"/>
              </a:spcBef>
              <a:buNone/>
            </a:pPr>
            <a:r>
              <a:rPr lang="ru-RU" altLang="ru-RU" dirty="0"/>
              <a:t>В сказках о животных  говорится  о повадках, проделках и </a:t>
            </a:r>
            <a:r>
              <a:rPr lang="ru-RU" altLang="ru-RU" dirty="0" smtClean="0"/>
              <a:t>обыкновенных </a:t>
            </a:r>
            <a:r>
              <a:rPr lang="ru-RU" altLang="ru-RU" dirty="0"/>
              <a:t>приключениях диких и домашних зверей, о птицах и рыбах, отношения между которыми очень похожи на отношения между людьми. Да и характер зверей уподобляется человеческому: медведь - глуповат, заяц - трусоват, волк - жаден, а Лиса Патрикеевна - хитрее хитрых, обманет кого хочешь.</a:t>
            </a:r>
            <a:br>
              <a:rPr lang="ru-RU" altLang="ru-RU" dirty="0"/>
            </a:br>
            <a:endParaRPr lang="ru-RU" altLang="ru-RU" dirty="0"/>
          </a:p>
          <a:p>
            <a:pPr marL="0" indent="355600" algn="just">
              <a:lnSpc>
                <a:spcPct val="80000"/>
              </a:lnSpc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12866616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4000">
              <a:srgbClr val="A603AB">
                <a:alpha val="64000"/>
              </a:srgbClr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63000">
              <a:srgbClr val="FF0000"/>
            </a:gs>
            <a:gs pos="88000">
              <a:srgbClr val="E81766"/>
            </a:gs>
            <a:gs pos="100000">
              <a:srgbClr val="A603AB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2" descr="Бытовые сказки 2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79512" y="260648"/>
            <a:ext cx="66247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БЫТОВЫЕ СКАЗКИ</a:t>
            </a:r>
            <a:endParaRPr lang="ru-RU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2453802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A6130DA5F074A844B72BEC71E71ED2FA" ma:contentTypeVersion="49" ma:contentTypeDescription="Создание документа." ma:contentTypeScope="" ma:versionID="b03fec5b3d11eb54f975796abd2cef34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1153093c964433108f50878cc9bfbd9b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252ca3-5a62-4c1c-90a6-29f4710e47f8">AWJJH2MPE6E2-1652223167-801</_dlc_DocId>
    <_dlc_DocIdUrl xmlns="4a252ca3-5a62-4c1c-90a6-29f4710e47f8">
      <Url>http://xn--44-6kcadhwnl3cfdx.xn--p1ai/Sharya/ds13/МДОУ%20детский%20сад%20№13/_layouts/15/DocIdRedir.aspx?ID=AWJJH2MPE6E2-1652223167-801</Url>
      <Description>AWJJH2MPE6E2-1652223167-801</Description>
    </_dlc_DocIdUrl>
  </documentManagement>
</p:properties>
</file>

<file path=customXml/itemProps1.xml><?xml version="1.0" encoding="utf-8"?>
<ds:datastoreItem xmlns:ds="http://schemas.openxmlformats.org/officeDocument/2006/customXml" ds:itemID="{D602837F-B9B8-4C8F-80A8-006402871B75}"/>
</file>

<file path=customXml/itemProps2.xml><?xml version="1.0" encoding="utf-8"?>
<ds:datastoreItem xmlns:ds="http://schemas.openxmlformats.org/officeDocument/2006/customXml" ds:itemID="{0BF0E6CB-74D7-4634-8850-A144B17D2921}"/>
</file>

<file path=customXml/itemProps3.xml><?xml version="1.0" encoding="utf-8"?>
<ds:datastoreItem xmlns:ds="http://schemas.openxmlformats.org/officeDocument/2006/customXml" ds:itemID="{F408D3B1-3C0C-4F56-BB10-C245FE2E66DD}"/>
</file>

<file path=customXml/itemProps4.xml><?xml version="1.0" encoding="utf-8"?>
<ds:datastoreItem xmlns:ds="http://schemas.openxmlformats.org/officeDocument/2006/customXml" ds:itemID="{93136E27-C3A4-49DD-BF00-0E5A307A598F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1396</TotalTime>
  <Words>711</Words>
  <Application>Microsoft Office PowerPoint</Application>
  <PresentationFormat>Экран (4:3)</PresentationFormat>
  <Paragraphs>123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Апекс</vt:lpstr>
      <vt:lpstr>Слайд 1</vt:lpstr>
      <vt:lpstr>Что такое сказка?</vt:lpstr>
      <vt:lpstr>Слайд 3</vt:lpstr>
      <vt:lpstr>Русские сказительницы</vt:lpstr>
      <vt:lpstr>Слайд 5</vt:lpstr>
      <vt:lpstr>СКАЗКИ БЫВАЮТ:</vt:lpstr>
      <vt:lpstr>Слайд 7</vt:lpstr>
      <vt:lpstr>Сказки о животных</vt:lpstr>
      <vt:lpstr>Слайд 9</vt:lpstr>
      <vt:lpstr>Слайд 10</vt:lpstr>
      <vt:lpstr>Бытовые сказки</vt:lpstr>
      <vt:lpstr>Слайд 12</vt:lpstr>
      <vt:lpstr>Герои волшебных сказок</vt:lpstr>
      <vt:lpstr>Слайд 14</vt:lpstr>
      <vt:lpstr>В волшебных сказках героям помогают волшебные силы: </vt:lpstr>
      <vt:lpstr>Волшебные предметы:</vt:lpstr>
      <vt:lpstr>Слайд 17</vt:lpstr>
      <vt:lpstr>Слайд 18</vt:lpstr>
      <vt:lpstr>Спасибо за внимание!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Lenovo</cp:lastModifiedBy>
  <cp:revision>139</cp:revision>
  <dcterms:created xsi:type="dcterms:W3CDTF">2012-04-06T11:53:50Z</dcterms:created>
  <dcterms:modified xsi:type="dcterms:W3CDTF">2018-01-22T19:18:42Z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0x010100A6130DA5F074A844B72BEC71E71ED2FA</vt:lpwstr>
  </property>
  <property fmtid="{D5CDD505-2E9C-101B-9397-08002B2CF9AE}" pid="3" name="_dlc_DocIdItemGuid">
    <vt:lpwstr>ac531ba9-f1b8-4df7-b92a-105f443e59fb</vt:lpwstr>
  </property>
</Properties>
</file>