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3" r:id="rId18"/>
    <p:sldId id="271" r:id="rId19"/>
    <p:sldId id="274" r:id="rId20"/>
    <p:sldId id="275" r:id="rId21"/>
    <p:sldId id="276" r:id="rId22"/>
    <p:sldId id="277" r:id="rId23"/>
    <p:sldId id="27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628D1611-DCD2-4C43-8916-222839EF657B}" type="datetimeFigureOut">
              <a:rPr lang="ru-RU" smtClean="0"/>
              <a:t>15.01.2017</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654651C-BC6E-4563-ADDE-86F4ED9A0A1C}"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28D1611-DCD2-4C43-8916-222839EF657B}" type="datetimeFigureOut">
              <a:rPr lang="ru-RU" smtClean="0"/>
              <a:t>15.01.2017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54651C-BC6E-4563-ADDE-86F4ED9A0A1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28D1611-DCD2-4C43-8916-222839EF657B}" type="datetimeFigureOut">
              <a:rPr lang="ru-RU" smtClean="0"/>
              <a:t>15.01.2017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54651C-BC6E-4563-ADDE-86F4ED9A0A1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28D1611-DCD2-4C43-8916-222839EF657B}" type="datetimeFigureOut">
              <a:rPr lang="ru-RU" smtClean="0"/>
              <a:t>15.01.2017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654651C-BC6E-4563-ADDE-86F4ED9A0A1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28D1611-DCD2-4C43-8916-222839EF657B}" type="datetimeFigureOut">
              <a:rPr lang="ru-RU" smtClean="0"/>
              <a:t>15.01.2017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654651C-BC6E-4563-ADDE-86F4ED9A0A1C}"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28D1611-DCD2-4C43-8916-222839EF657B}" type="datetimeFigureOut">
              <a:rPr lang="ru-RU" smtClean="0"/>
              <a:t>15.01.2017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654651C-BC6E-4563-ADDE-86F4ED9A0A1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28D1611-DCD2-4C43-8916-222839EF657B}" type="datetimeFigureOut">
              <a:rPr lang="ru-RU" smtClean="0"/>
              <a:t>15.01.2017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654651C-BC6E-4563-ADDE-86F4ED9A0A1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628D1611-DCD2-4C43-8916-222839EF657B}" type="datetimeFigureOut">
              <a:rPr lang="ru-RU" smtClean="0"/>
              <a:t>15.01.2017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654651C-BC6E-4563-ADDE-86F4ED9A0A1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28D1611-DCD2-4C43-8916-222839EF657B}" type="datetimeFigureOut">
              <a:rPr lang="ru-RU" smtClean="0"/>
              <a:t>15.01.2017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654651C-BC6E-4563-ADDE-86F4ED9A0A1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28D1611-DCD2-4C43-8916-222839EF657B}" type="datetimeFigureOut">
              <a:rPr lang="ru-RU" smtClean="0"/>
              <a:t>15.01.2017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654651C-BC6E-4563-ADDE-86F4ED9A0A1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28D1611-DCD2-4C43-8916-222839EF657B}" type="datetimeFigureOut">
              <a:rPr lang="ru-RU" smtClean="0"/>
              <a:t>15.01.2017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654651C-BC6E-4563-ADDE-86F4ED9A0A1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28D1611-DCD2-4C43-8916-222839EF657B}" type="datetimeFigureOut">
              <a:rPr lang="ru-RU" smtClean="0"/>
              <a:t>15.01.2017</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654651C-BC6E-4563-ADDE-86F4ED9A0A1C}"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2030" y="1371600"/>
            <a:ext cx="8229600" cy="4843482"/>
          </a:xfrm>
        </p:spPr>
        <p:txBody>
          <a:bodyPr>
            <a:normAutofit/>
          </a:bodyPr>
          <a:lstStyle/>
          <a:p>
            <a:r>
              <a:rPr lang="ru-RU" dirty="0" smtClean="0"/>
              <a:t>Программы «Радуга», «Детство», «От рождения до школы».</a:t>
            </a:r>
            <a:br>
              <a:rPr lang="ru-RU" dirty="0" smtClean="0"/>
            </a:br>
            <a:r>
              <a:rPr lang="ru-RU" dirty="0" smtClean="0"/>
              <a:t>Основные направления в игре. Различия и сходства.</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«Детство»</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Старший:</a:t>
            </a:r>
          </a:p>
          <a:p>
            <a:r>
              <a:rPr lang="ru-RU" dirty="0" smtClean="0"/>
              <a:t>Игра-фантазирование.</a:t>
            </a:r>
          </a:p>
          <a:p>
            <a:r>
              <a:rPr lang="ru-RU" b="1" dirty="0" smtClean="0"/>
              <a:t>Игры с параллельными действиями играющих</a:t>
            </a:r>
            <a:r>
              <a:rPr lang="ru-RU" dirty="0" smtClean="0"/>
              <a:t>, в которой дети одновременно выполняют одинаковые действия по сигналу </a:t>
            </a:r>
            <a:r>
              <a:rPr lang="ru-RU" dirty="0" smtClean="0"/>
              <a:t>ведущего</a:t>
            </a:r>
          </a:p>
          <a:p>
            <a:r>
              <a:rPr lang="ru-RU" dirty="0" smtClean="0"/>
              <a:t>Игры, в которых ведущий не принимает непосредственного участия в </a:t>
            </a:r>
            <a:r>
              <a:rPr lang="ru-RU" dirty="0" err="1" smtClean="0"/>
              <a:t>игре-Формирование</a:t>
            </a:r>
            <a:r>
              <a:rPr lang="ru-RU" dirty="0" smtClean="0"/>
              <a:t> </a:t>
            </a:r>
            <a:r>
              <a:rPr lang="ru-RU" dirty="0" smtClean="0"/>
              <a:t>способности играть </a:t>
            </a:r>
            <a:r>
              <a:rPr lang="ru-RU" dirty="0" smtClean="0"/>
              <a:t>самостоятельно.</a:t>
            </a:r>
          </a:p>
          <a:p>
            <a:r>
              <a:rPr lang="ru-RU" dirty="0" smtClean="0"/>
              <a:t>Игры, в которых ведущий выполняет не только сигнализирующую функцию, но и параллельно участвует в </a:t>
            </a:r>
            <a:r>
              <a:rPr lang="ru-RU" dirty="0" smtClean="0"/>
              <a:t>игре.</a:t>
            </a:r>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86544"/>
          </a:xfrm>
        </p:spPr>
        <p:txBody>
          <a:bodyPr>
            <a:normAutofit fontScale="77500" lnSpcReduction="20000"/>
          </a:bodyPr>
          <a:lstStyle/>
          <a:p>
            <a:r>
              <a:rPr lang="ru-RU" dirty="0" smtClean="0"/>
              <a:t>В возрасте </a:t>
            </a:r>
            <a:r>
              <a:rPr lang="ru-RU" dirty="0" smtClean="0"/>
              <a:t>6-7 лет ребенок приобретает способность видоизменять правила по предварительной договоренности с другими играющими</a:t>
            </a:r>
            <a:r>
              <a:rPr lang="ru-RU" dirty="0" smtClean="0"/>
              <a:t>.</a:t>
            </a:r>
          </a:p>
          <a:p>
            <a:r>
              <a:rPr lang="ru-RU" b="1" dirty="0" smtClean="0"/>
              <a:t>Игры</a:t>
            </a:r>
            <a:r>
              <a:rPr lang="ru-RU" b="1" dirty="0" smtClean="0"/>
              <a:t>, в которых ребенок выполняет роль ведущего и водящего.</a:t>
            </a:r>
            <a:endParaRPr lang="ru-RU" dirty="0" smtClean="0"/>
          </a:p>
          <a:p>
            <a:r>
              <a:rPr lang="ru-RU" b="1" i="1" dirty="0" smtClean="0"/>
              <a:t>Игра с правилами на удачу</a:t>
            </a:r>
            <a:endParaRPr lang="ru-RU" dirty="0" smtClean="0"/>
          </a:p>
          <a:p>
            <a:r>
              <a:rPr lang="ru-RU" dirty="0" smtClean="0"/>
              <a:t>Представлении о критериях выигрыша, и установки на него формируется на основе  игры с наиболее простой и понятной схемой, где правила не «заслонены» для ребенка сюжетом, и где выполнение игровых действий не представляет труда для всех участников, т.е. не требует физической и умственной компетенции. </a:t>
            </a:r>
            <a:endParaRPr lang="ru-RU" dirty="0" smtClean="0"/>
          </a:p>
          <a:p>
            <a:r>
              <a:rPr lang="ru-RU" b="1" i="1" dirty="0" smtClean="0"/>
              <a:t>Игра с правилами на умственную компетенцию</a:t>
            </a:r>
            <a:endParaRPr lang="ru-RU" dirty="0" smtClean="0"/>
          </a:p>
          <a:p>
            <a:r>
              <a:rPr lang="ru-RU" dirty="0" smtClean="0"/>
              <a:t>В игры с правилами на умственную компетенцию (шашки, шахматы и аналогичные игры) ребенок обучается играть взрослым в самом конце дошкольного детства</a:t>
            </a:r>
          </a:p>
          <a:p>
            <a:r>
              <a:rPr lang="ru-RU" b="1" dirty="0" smtClean="0"/>
              <a:t>Самостоятельная игра в данный тип игр возможна только в том случае, если у ребенка сформированы представления о выигрыше и общих правилах для всех играющих.</a:t>
            </a:r>
          </a:p>
          <a:p>
            <a:endParaRPr lang="ru-RU" dirty="0" smtClean="0"/>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 рождения до школы»</a:t>
            </a:r>
            <a:endParaRPr lang="ru-RU" dirty="0"/>
          </a:p>
        </p:txBody>
      </p:sp>
      <p:sp>
        <p:nvSpPr>
          <p:cNvPr id="3" name="Содержимое 2"/>
          <p:cNvSpPr>
            <a:spLocks noGrp="1"/>
          </p:cNvSpPr>
          <p:nvPr>
            <p:ph idx="1"/>
          </p:nvPr>
        </p:nvSpPr>
        <p:spPr/>
        <p:txBody>
          <a:bodyPr/>
          <a:lstStyle/>
          <a:p>
            <a:r>
              <a:rPr lang="ru-RU" dirty="0" smtClean="0"/>
              <a:t>раннего возраста </a:t>
            </a:r>
            <a:r>
              <a:rPr lang="ru-RU" i="1" dirty="0" smtClean="0"/>
              <a:t>(от </a:t>
            </a:r>
            <a:r>
              <a:rPr lang="ru-RU" b="1" i="1" dirty="0" smtClean="0"/>
              <a:t>рождения до года</a:t>
            </a:r>
            <a:r>
              <a:rPr lang="ru-RU" i="1" dirty="0" smtClean="0"/>
              <a:t>)</a:t>
            </a:r>
            <a:r>
              <a:rPr lang="ru-RU" dirty="0" smtClean="0"/>
              <a:t>; </a:t>
            </a:r>
            <a:endParaRPr lang="ru-RU" dirty="0" smtClean="0"/>
          </a:p>
          <a:p>
            <a:r>
              <a:rPr lang="ru-RU" dirty="0" err="1" smtClean="0"/>
              <a:t>Вто-рая</a:t>
            </a:r>
            <a:r>
              <a:rPr lang="ru-RU" dirty="0" smtClean="0"/>
              <a:t> группа детей раннего возраста </a:t>
            </a:r>
            <a:r>
              <a:rPr lang="ru-RU" i="1" dirty="0" smtClean="0"/>
              <a:t>(от 1 года до 2 лет)</a:t>
            </a:r>
            <a:r>
              <a:rPr lang="ru-RU" dirty="0" smtClean="0"/>
              <a:t>;  </a:t>
            </a:r>
          </a:p>
          <a:p>
            <a:r>
              <a:rPr lang="ru-RU" dirty="0" smtClean="0"/>
              <a:t>Первая младшая группа </a:t>
            </a:r>
            <a:r>
              <a:rPr lang="ru-RU" i="1" dirty="0" smtClean="0"/>
              <a:t>(от 2 до 3 лет</a:t>
            </a:r>
            <a:r>
              <a:rPr lang="ru-RU" i="1" dirty="0" smtClean="0"/>
              <a:t>)</a:t>
            </a:r>
            <a:r>
              <a:rPr lang="ru-RU" dirty="0" smtClean="0"/>
              <a:t>;</a:t>
            </a:r>
          </a:p>
          <a:p>
            <a:r>
              <a:rPr lang="ru-RU" dirty="0" smtClean="0"/>
              <a:t>Вторая младшая группа </a:t>
            </a:r>
            <a:r>
              <a:rPr lang="ru-RU" i="1" dirty="0" smtClean="0"/>
              <a:t>(от 3 до 4 лет)</a:t>
            </a:r>
            <a:r>
              <a:rPr lang="ru-RU" dirty="0" smtClean="0"/>
              <a:t>;</a:t>
            </a:r>
          </a:p>
          <a:p>
            <a:r>
              <a:rPr lang="ru-RU" dirty="0" smtClean="0"/>
              <a:t>Средняя группа </a:t>
            </a:r>
            <a:r>
              <a:rPr lang="ru-RU" i="1" dirty="0" smtClean="0"/>
              <a:t>(от 4 до 5 лет)</a:t>
            </a:r>
            <a:r>
              <a:rPr lang="ru-RU" dirty="0" smtClean="0"/>
              <a:t>; </a:t>
            </a:r>
            <a:endParaRPr lang="ru-RU" dirty="0" smtClean="0"/>
          </a:p>
          <a:p>
            <a:r>
              <a:rPr lang="ru-RU" dirty="0" smtClean="0"/>
              <a:t>Старшая группа </a:t>
            </a:r>
            <a:r>
              <a:rPr lang="ru-RU" i="1" dirty="0" smtClean="0"/>
              <a:t>(от 5 до 6 лет)</a:t>
            </a:r>
            <a:r>
              <a:rPr lang="ru-RU" dirty="0" smtClean="0"/>
              <a:t>; </a:t>
            </a:r>
            <a:endParaRPr lang="ru-RU" dirty="0" smtClean="0"/>
          </a:p>
          <a:p>
            <a:r>
              <a:rPr lang="ru-RU" dirty="0" smtClean="0"/>
              <a:t>Подготовительная к </a:t>
            </a:r>
            <a:r>
              <a:rPr lang="ru-RU" b="1" dirty="0" smtClean="0"/>
              <a:t>школе группа </a:t>
            </a:r>
            <a:r>
              <a:rPr lang="ru-RU" i="1" dirty="0" smtClean="0"/>
              <a:t>(от 6 до 7 лет)</a:t>
            </a:r>
            <a:r>
              <a:rPr lang="ru-RU" dirty="0" smtClean="0"/>
              <a:t>. </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 рождения до школы»</a:t>
            </a:r>
            <a:endParaRPr lang="ru-RU" dirty="0"/>
          </a:p>
        </p:txBody>
      </p:sp>
      <p:sp>
        <p:nvSpPr>
          <p:cNvPr id="3" name="Содержимое 2"/>
          <p:cNvSpPr>
            <a:spLocks noGrp="1"/>
          </p:cNvSpPr>
          <p:nvPr>
            <p:ph idx="1"/>
          </p:nvPr>
        </p:nvSpPr>
        <p:spPr/>
        <p:txBody>
          <a:bodyPr>
            <a:normAutofit lnSpcReduction="10000"/>
          </a:bodyPr>
          <a:lstStyle/>
          <a:p>
            <a:r>
              <a:rPr lang="ru-RU" i="1" dirty="0" smtClean="0"/>
              <a:t>(от </a:t>
            </a:r>
            <a:r>
              <a:rPr lang="ru-RU" b="1" i="1" dirty="0" smtClean="0"/>
              <a:t>рождения до года</a:t>
            </a:r>
            <a:r>
              <a:rPr lang="ru-RU" i="1" dirty="0" smtClean="0"/>
              <a:t>)</a:t>
            </a:r>
            <a:r>
              <a:rPr lang="ru-RU" dirty="0" smtClean="0"/>
              <a:t>; Простые действия с игрушкой (удерживает, размахивает) превращаются после 9-10месяцев в </a:t>
            </a:r>
            <a:r>
              <a:rPr lang="ru-RU" dirty="0" err="1" smtClean="0"/>
              <a:t>несложныепредметно-игровые.Кубики</a:t>
            </a:r>
            <a:r>
              <a:rPr lang="ru-RU" dirty="0" smtClean="0"/>
              <a:t> малыш кладет в коробку, мяч бросает, куклу баюкает. Появляются любимые игрушки. Побуждать детей выполнять ряд действий со знакомыми игрушками: кукла Ляля идет —</a:t>
            </a:r>
            <a:r>
              <a:rPr lang="ru-RU" i="1" dirty="0" smtClean="0"/>
              <a:t>топ </a:t>
            </a:r>
            <a:r>
              <a:rPr lang="ru-RU" i="1" dirty="0" err="1" smtClean="0"/>
              <a:t>топ</a:t>
            </a:r>
            <a:r>
              <a:rPr lang="ru-RU" i="1" dirty="0" smtClean="0"/>
              <a:t>, </a:t>
            </a:r>
            <a:r>
              <a:rPr lang="ru-RU" dirty="0" err="1" smtClean="0"/>
              <a:t>пляиспользовать</a:t>
            </a:r>
            <a:r>
              <a:rPr lang="ru-RU" dirty="0" smtClean="0"/>
              <a:t> мячи разных размеров, крупные сюжетные и музыкальные игрушки. Проводить народные игры, игры с игрушками</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 рождения до школы»</a:t>
            </a:r>
            <a:endParaRPr lang="ru-RU" dirty="0"/>
          </a:p>
        </p:txBody>
      </p:sp>
      <p:sp>
        <p:nvSpPr>
          <p:cNvPr id="3" name="Содержимое 2"/>
          <p:cNvSpPr>
            <a:spLocks noGrp="1"/>
          </p:cNvSpPr>
          <p:nvPr>
            <p:ph idx="1"/>
          </p:nvPr>
        </p:nvSpPr>
        <p:spPr/>
        <p:txBody>
          <a:bodyPr>
            <a:normAutofit fontScale="92500" lnSpcReduction="20000"/>
          </a:bodyPr>
          <a:lstStyle/>
          <a:p>
            <a:r>
              <a:rPr lang="ru-RU" i="1" dirty="0" smtClean="0"/>
              <a:t>(от 1 года до 2 лет)</a:t>
            </a:r>
            <a:r>
              <a:rPr lang="ru-RU" dirty="0" smtClean="0"/>
              <a:t>; Значительные перемены происходят и в действиях с сюжетными игрушками. Дети начинают переносить разученное действие с одной игрушкой (кукла) на другие (мишки, зайки); они активно ищут предмет, необходимый для завершения действия (одеяло, чтобы уложить куклу спать, мисочку, чтобы накормить мишку).</a:t>
            </a:r>
          </a:p>
          <a:p>
            <a:r>
              <a:rPr lang="ru-RU" dirty="0" smtClean="0"/>
              <a:t>Воспроизводя подряд 2-3действия, они сначала не ориентируются на то, как это бывает в жизни: спящую куклу, например, вдруг начинают катать на машинке. К концу второго года в игровых действиях детей уже отражается привычная им жизненная последовательность: погуляв с куклой, кормят ее и укладывают спать.</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 рождения до школы»</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Первая </a:t>
            </a:r>
            <a:r>
              <a:rPr lang="ru-RU" dirty="0" smtClean="0"/>
              <a:t>младшая группа </a:t>
            </a:r>
            <a:r>
              <a:rPr lang="ru-RU" i="1" dirty="0" smtClean="0"/>
              <a:t>(от 2 до 3 лет</a:t>
            </a:r>
            <a:r>
              <a:rPr lang="ru-RU" i="1" dirty="0" smtClean="0"/>
              <a:t>)</a:t>
            </a:r>
            <a:r>
              <a:rPr lang="ru-RU" dirty="0" smtClean="0"/>
              <a:t>;</a:t>
            </a:r>
          </a:p>
          <a:p>
            <a:r>
              <a:rPr lang="ru-RU" dirty="0" smtClean="0"/>
              <a:t>Продолжать обогащать сенсорный опыт детей. Обучать действиям с предметами: нанизывать на стержень пирамидки 2—3кольца одинакового размера, собирать с помощью взрослого в определенной последовательности пирамидку на конусной основе, состоящую из2—3колпачков разных размеров; собирать пирамидку из четырех колец двух контрастных размеров; открывать и закрывать одноместную матрешку, вкладывать меньшие предметы в большие и вынимать их.</a:t>
            </a:r>
          </a:p>
          <a:p>
            <a:r>
              <a:rPr lang="ru-RU" dirty="0" smtClean="0"/>
              <a:t>Совершенствовать разнообразные действия с предметами (открывать — закрывать, нанизывать — снимать, прокатывать, втыкать, шнуровать, накладывать), ориентируясь на их величину (большой, маленький), цвет (красный, синий). Учить действовать с различными дидактическими игрушками (</a:t>
            </a:r>
            <a:r>
              <a:rPr lang="ru-RU" dirty="0" err="1" smtClean="0"/>
              <a:t>шаробросы</a:t>
            </a:r>
            <a:r>
              <a:rPr lang="ru-RU" dirty="0" smtClean="0"/>
              <a:t>, дидактические коробки, грибки и </a:t>
            </a:r>
            <a:r>
              <a:rPr lang="ru-RU" dirty="0" err="1" smtClean="0"/>
              <a:t>втулочки</a:t>
            </a:r>
            <a:r>
              <a:rPr lang="ru-RU" dirty="0" smtClean="0"/>
              <a:t> со столиками к ним и т.д.).</a:t>
            </a:r>
          </a:p>
          <a:p>
            <a:r>
              <a:rPr lang="ru-RU" b="1" dirty="0" smtClean="0"/>
              <a:t>Игры занятия со строительным материалом (настольным, </a:t>
            </a:r>
            <a:r>
              <a:rPr lang="ru-RU" b="1" dirty="0" err="1" smtClean="0"/>
              <a:t>наполь</a:t>
            </a:r>
            <a:r>
              <a:rPr lang="ru-RU" b="1" dirty="0" smtClean="0"/>
              <a:t> </a:t>
            </a:r>
            <a:r>
              <a:rPr lang="ru-RU" b="1" dirty="0" err="1" smtClean="0"/>
              <a:t>ным</a:t>
            </a:r>
            <a:r>
              <a:rPr lang="ru-RU" dirty="0" smtClean="0"/>
              <a:t>). Знакомить детей с некоторыми формами (кубик, кирпичик, призма), «</a:t>
            </a:r>
            <a:r>
              <a:rPr lang="ru-RU" dirty="0" err="1" smtClean="0"/>
              <a:t>опредмечивая</a:t>
            </a:r>
            <a:r>
              <a:rPr lang="ru-RU" dirty="0" smtClean="0"/>
              <a:t>» их (призма — крыша).</a:t>
            </a:r>
          </a:p>
          <a:p>
            <a:endParaRPr lang="ru-RU" dirty="0" smtClean="0"/>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39784"/>
          </a:xfrm>
        </p:spPr>
        <p:txBody>
          <a:bodyPr/>
          <a:lstStyle/>
          <a:p>
            <a:r>
              <a:rPr lang="ru-RU" dirty="0" smtClean="0"/>
              <a:t>«От рождения до школы»</a:t>
            </a:r>
            <a:endParaRPr lang="ru-RU" dirty="0"/>
          </a:p>
        </p:txBody>
      </p:sp>
      <p:sp>
        <p:nvSpPr>
          <p:cNvPr id="3" name="Содержимое 2"/>
          <p:cNvSpPr>
            <a:spLocks noGrp="1"/>
          </p:cNvSpPr>
          <p:nvPr>
            <p:ph idx="1"/>
          </p:nvPr>
        </p:nvSpPr>
        <p:spPr>
          <a:xfrm>
            <a:off x="457200" y="1285860"/>
            <a:ext cx="8229600" cy="5286412"/>
          </a:xfrm>
        </p:spPr>
        <p:txBody>
          <a:bodyPr>
            <a:normAutofit fontScale="70000" lnSpcReduction="20000"/>
          </a:bodyPr>
          <a:lstStyle/>
          <a:p>
            <a:r>
              <a:rPr lang="ru-RU" dirty="0" smtClean="0"/>
              <a:t>Вторая младшая группа </a:t>
            </a:r>
            <a:r>
              <a:rPr lang="ru-RU" i="1" dirty="0" smtClean="0"/>
              <a:t>(от 3 до 4 лет)</a:t>
            </a:r>
            <a:r>
              <a:rPr lang="ru-RU" dirty="0" smtClean="0"/>
              <a:t>;</a:t>
            </a:r>
          </a:p>
          <a:p>
            <a:r>
              <a:rPr lang="ru-RU" dirty="0" smtClean="0"/>
              <a:t>Формировать </a:t>
            </a:r>
            <a:r>
              <a:rPr lang="ru-RU" dirty="0" smtClean="0"/>
              <a:t>умение проявлять интерес к игровым действиям сверстников. Помогать играть рядом, не мешая друг другу. Развивать умение играть вместе со сверстниками.</a:t>
            </a:r>
          </a:p>
          <a:p>
            <a:r>
              <a:rPr lang="ru-RU" dirty="0" smtClean="0"/>
              <a:t>Формировать умение выполнять несколько действий с одним предметом и переносить знакомые действия с одного объекта на другой; выполнять с помощью взрослого несколько игровых действий, объединенных сюжетной канвой. Содействовать желанию детей самостоятельно подбирать игрушки и атрибуты для игры, использовать предметы-заместители.</a:t>
            </a:r>
          </a:p>
          <a:p>
            <a:r>
              <a:rPr lang="ru-RU" dirty="0" smtClean="0"/>
              <a:t>Подводить детей к пониманию роли в игре. Формировать начальные навыки ролевого поведения; учить связывать сюжетные действия с ролью</a:t>
            </a:r>
            <a:r>
              <a:rPr lang="ru-RU" dirty="0" smtClean="0"/>
              <a:t>.</a:t>
            </a:r>
          </a:p>
          <a:p>
            <a:r>
              <a:rPr lang="ru-RU" dirty="0" smtClean="0"/>
              <a:t>Пробуждать интерес к театрализованной игре путем первого опыта общения с персонажем (кукла Катя показывает концерт), расширения контактов со взрослым </a:t>
            </a:r>
            <a:endParaRPr lang="ru-RU" dirty="0" smtClean="0"/>
          </a:p>
          <a:p>
            <a:r>
              <a:rPr lang="ru-RU" dirty="0" smtClean="0"/>
              <a:t>Способствовать проявлению самостоятельности, активности в игре с </a:t>
            </a:r>
            <a:r>
              <a:rPr lang="ru-RU" dirty="0" smtClean="0"/>
              <a:t>персонажами игрушками</a:t>
            </a:r>
            <a:r>
              <a:rPr lang="ru-RU" dirty="0" smtClean="0"/>
              <a:t>.</a:t>
            </a:r>
          </a:p>
          <a:p>
            <a:r>
              <a:rPr lang="ru-RU" dirty="0" smtClean="0"/>
              <a:t>Проводить дидактические игры на развитие внимания и памяти </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143668"/>
          </a:xfrm>
        </p:spPr>
        <p:txBody>
          <a:bodyPr>
            <a:normAutofit fontScale="62500" lnSpcReduction="20000"/>
          </a:bodyPr>
          <a:lstStyle/>
          <a:p>
            <a:r>
              <a:rPr lang="ru-RU" sz="3200" dirty="0" smtClean="0"/>
              <a:t>Средняя группа </a:t>
            </a:r>
            <a:r>
              <a:rPr lang="ru-RU" sz="3200" i="1" dirty="0" smtClean="0"/>
              <a:t>(от 4 до 5 лет)</a:t>
            </a:r>
            <a:r>
              <a:rPr lang="ru-RU" sz="3200" dirty="0" smtClean="0"/>
              <a:t>; </a:t>
            </a:r>
            <a:endParaRPr lang="ru-RU" sz="3200" dirty="0" smtClean="0"/>
          </a:p>
          <a:p>
            <a:r>
              <a:rPr lang="ru-RU" dirty="0" smtClean="0"/>
              <a:t>В </a:t>
            </a:r>
            <a:r>
              <a:rPr lang="ru-RU" b="1" dirty="0" smtClean="0"/>
              <a:t>игровой </a:t>
            </a:r>
            <a:r>
              <a:rPr lang="ru-RU" b="1" dirty="0" err="1" smtClean="0"/>
              <a:t>деятельности</a:t>
            </a:r>
            <a:r>
              <a:rPr lang="ru-RU" dirty="0" err="1" smtClean="0"/>
              <a:t>детей</a:t>
            </a:r>
            <a:r>
              <a:rPr lang="ru-RU" dirty="0" smtClean="0"/>
              <a:t> среднего дошкольного возраста </a:t>
            </a:r>
            <a:r>
              <a:rPr lang="ru-RU" b="1" dirty="0" smtClean="0"/>
              <a:t>появляются ролевые взаимодействия</a:t>
            </a:r>
            <a:r>
              <a:rPr lang="ru-RU" b="1" dirty="0" smtClean="0"/>
              <a:t>. </a:t>
            </a:r>
            <a:r>
              <a:rPr lang="ru-RU" dirty="0" smtClean="0"/>
              <a:t>Они </a:t>
            </a:r>
            <a:r>
              <a:rPr lang="ru-RU" dirty="0" smtClean="0"/>
              <a:t>указывают на то, что дошкольники начинают отделять себя от принятой роли. В процессе игры роли могут меняться. Игровые действия начинают выполняться не </a:t>
            </a:r>
            <a:r>
              <a:rPr lang="ru-RU" dirty="0" smtClean="0"/>
              <a:t>ради них </a:t>
            </a:r>
            <a:r>
              <a:rPr lang="ru-RU" dirty="0" smtClean="0"/>
              <a:t>самих, ради смысла игры. </a:t>
            </a:r>
            <a:r>
              <a:rPr lang="ru-RU" b="1" dirty="0" smtClean="0"/>
              <a:t>Происходит разделение игровых и реальных </a:t>
            </a:r>
            <a:r>
              <a:rPr lang="ru-RU" b="1" dirty="0" smtClean="0"/>
              <a:t>взаимодействий детей.</a:t>
            </a:r>
          </a:p>
          <a:p>
            <a:r>
              <a:rPr lang="ru-RU" dirty="0" smtClean="0"/>
              <a:t>Продолжать работу по развитию и обогащению сюжетов игр; используя косвенные методы руководства, подводить детей к самостоятельному созданию игровых </a:t>
            </a:r>
            <a:r>
              <a:rPr lang="ru-RU" dirty="0" smtClean="0"/>
              <a:t>замыслов содержащих</a:t>
            </a:r>
            <a:r>
              <a:rPr lang="ru-RU" dirty="0" smtClean="0"/>
              <a:t> 2-3роли, совершенствовать умение объединяться в игре, распределять роли (мать, отец, дети), выполнять игровые действия, поступать в соответствии с правилами и об </a:t>
            </a:r>
            <a:r>
              <a:rPr lang="ru-RU" dirty="0" err="1" smtClean="0"/>
              <a:t>щим</a:t>
            </a:r>
            <a:r>
              <a:rPr lang="ru-RU" dirty="0" smtClean="0"/>
              <a:t> игровым замыслом</a:t>
            </a:r>
            <a:r>
              <a:rPr lang="ru-RU" dirty="0" smtClean="0"/>
              <a:t>.</a:t>
            </a:r>
          </a:p>
          <a:p>
            <a:r>
              <a:rPr lang="ru-RU" dirty="0" smtClean="0"/>
              <a:t>Продолжать развивать и поддерживать интерес детей к театрализованной игре путем приобретения более сложных игровых умений и навыков (способность воспринимать художественный образ, следить за развитием и взаимодействием </a:t>
            </a:r>
            <a:r>
              <a:rPr lang="ru-RU" dirty="0" smtClean="0"/>
              <a:t>персонажей</a:t>
            </a:r>
          </a:p>
          <a:p>
            <a:r>
              <a:rPr lang="ru-RU" dirty="0" smtClean="0"/>
              <a:t>Содействовать дальнейшему развитию режиссерской игры, предоставляя место, игровые материалы и возможность объединения нескольких детей в длительной игре.</a:t>
            </a:r>
          </a:p>
          <a:p>
            <a:r>
              <a:rPr lang="ru-RU" dirty="0" smtClean="0"/>
              <a:t>Знакомить с дидактическими играми, направленными на закрепление представлений о свойствах предметов, совершенствование умения сравнивать предметы по внешним признакам, группировать, составлять целое из частей (кубики, мозаика, </a:t>
            </a:r>
            <a:r>
              <a:rPr lang="ru-RU" dirty="0" err="1" smtClean="0"/>
              <a:t>пазлы</a:t>
            </a:r>
            <a:endParaRPr lang="ru-RU" b="1"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 рождения до школы»</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Старшая группа </a:t>
            </a:r>
            <a:r>
              <a:rPr lang="ru-RU" i="1" dirty="0" smtClean="0"/>
              <a:t>(от 5 до 6 лет)</a:t>
            </a:r>
            <a:r>
              <a:rPr lang="ru-RU" dirty="0" smtClean="0"/>
              <a:t>; </a:t>
            </a:r>
            <a:endParaRPr lang="ru-RU" dirty="0" smtClean="0"/>
          </a:p>
          <a:p>
            <a:r>
              <a:rPr lang="ru-RU" dirty="0" smtClean="0"/>
              <a:t>Дети шестого года жизни уже </a:t>
            </a:r>
            <a:r>
              <a:rPr lang="ru-RU" b="1" dirty="0" smtClean="0"/>
              <a:t>могут распределять </a:t>
            </a:r>
            <a:r>
              <a:rPr lang="ru-RU" b="1" dirty="0" smtClean="0"/>
              <a:t>роли </a:t>
            </a:r>
            <a:r>
              <a:rPr lang="ru-RU" dirty="0" smtClean="0"/>
              <a:t>до</a:t>
            </a:r>
            <a:r>
              <a:rPr lang="ru-RU" dirty="0" smtClean="0"/>
              <a:t> </a:t>
            </a:r>
            <a:r>
              <a:rPr lang="ru-RU" b="1" dirty="0" smtClean="0"/>
              <a:t>начала </a:t>
            </a:r>
            <a:r>
              <a:rPr lang="ru-RU" b="1" dirty="0" smtClean="0"/>
              <a:t>игры </a:t>
            </a:r>
            <a:r>
              <a:rPr lang="ru-RU" dirty="0" smtClean="0"/>
              <a:t>и</a:t>
            </a:r>
            <a:r>
              <a:rPr lang="ru-RU" dirty="0" smtClean="0"/>
              <a:t> </a:t>
            </a:r>
            <a:r>
              <a:rPr lang="ru-RU" b="1" dirty="0" smtClean="0"/>
              <a:t>строить свое поведение, </a:t>
            </a:r>
            <a:r>
              <a:rPr lang="ru-RU" b="1" dirty="0" smtClean="0"/>
              <a:t>придерживаясь </a:t>
            </a:r>
            <a:r>
              <a:rPr lang="ru-RU" dirty="0" smtClean="0"/>
              <a:t>роли</a:t>
            </a:r>
            <a:r>
              <a:rPr lang="ru-RU" dirty="0" smtClean="0"/>
              <a:t>. Игровое взаимодействие сопровождается речью, соответствующей и по содержанию, и интонационно взятой роли. Речь, сопровождающая реальные отношения детей, отличается от ролевой речи. Дети начинают осваивать социальные отношения и понимать подчиненность позиций в различных видах деятельности взрослых, одни роли становятся для них более привлекательными, чем </a:t>
            </a:r>
            <a:r>
              <a:rPr lang="ru-RU" dirty="0" smtClean="0"/>
              <a:t>другие.</a:t>
            </a:r>
          </a:p>
          <a:p>
            <a:r>
              <a:rPr lang="ru-RU" dirty="0" smtClean="0"/>
              <a:t>При распределении ролей могут возникать конфликты, связанные субординацией ролевого поведения. Наблюдается организация игрового пространства, в котором выделяются смысловой «центр» и «</a:t>
            </a:r>
            <a:r>
              <a:rPr lang="ru-RU" dirty="0" smtClean="0"/>
              <a:t>периферия</a:t>
            </a:r>
          </a:p>
          <a:p>
            <a:r>
              <a:rPr lang="ru-RU" dirty="0" smtClean="0"/>
              <a:t>Закреплять умение усложнять игру путем расширения состава ролей, согласования и прогнозирования ролевых действий и поведения в соответствии с сюжетом игры, увеличения количества объединяемых сюжетных линий.</a:t>
            </a:r>
          </a:p>
          <a:p>
            <a:r>
              <a:rPr lang="ru-RU" dirty="0" smtClean="0"/>
              <a:t>Развивать умение детей коллективно возводить постройки, необходимые для игры, планировать предстоящую работу, сообща выполнять задуманное; применять конструктивные умения</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 рождения до школы»</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Подготовительная к </a:t>
            </a:r>
            <a:r>
              <a:rPr lang="ru-RU" b="1" dirty="0" smtClean="0"/>
              <a:t>школе группа </a:t>
            </a:r>
            <a:r>
              <a:rPr lang="ru-RU" i="1" dirty="0" smtClean="0"/>
              <a:t>(от 6 до 7 лет)</a:t>
            </a:r>
            <a:r>
              <a:rPr lang="ru-RU" dirty="0" smtClean="0"/>
              <a:t>. </a:t>
            </a:r>
            <a:endParaRPr lang="ru-RU" dirty="0" smtClean="0"/>
          </a:p>
          <a:p>
            <a:r>
              <a:rPr lang="ru-RU" dirty="0" smtClean="0"/>
              <a:t>В </a:t>
            </a:r>
            <a:r>
              <a:rPr lang="ru-RU" dirty="0" smtClean="0"/>
              <a:t>сюжетно-ролевых играх </a:t>
            </a:r>
            <a:r>
              <a:rPr lang="ru-RU" b="1" dirty="0" smtClean="0"/>
              <a:t>начинают </a:t>
            </a:r>
            <a:r>
              <a:rPr lang="ru-RU" b="1" dirty="0" smtClean="0"/>
              <a:t>осваивать сложные взаимодействия людей, </a:t>
            </a:r>
            <a:r>
              <a:rPr lang="ru-RU" dirty="0" smtClean="0"/>
              <a:t>отражающие характерные значимые жизненные ситуации, например, свадьбу, рождение ребенка, болезнь, трудоустройство и т. д.</a:t>
            </a:r>
          </a:p>
          <a:p>
            <a:r>
              <a:rPr lang="ru-RU" b="1" dirty="0" smtClean="0"/>
              <a:t>Игровые действия детей становятся более сложными, </a:t>
            </a:r>
            <a:r>
              <a:rPr lang="ru-RU" dirty="0" smtClean="0"/>
              <a:t>обретают особый смысл, который не всегда открывается взрослому. Игровое пространство усложняется. В нем может быть несколько центров, каждый из которых поддерживает свою сюжетную линию. При этом дети способны отслеживать поведение партнеров по всему игровому пространству и менять свое поведение в зависимости от места в нем. </a:t>
            </a:r>
            <a:endParaRPr lang="ru-RU" dirty="0" smtClean="0"/>
          </a:p>
          <a:p>
            <a:r>
              <a:rPr lang="ru-RU" dirty="0" smtClean="0"/>
              <a:t>. Если логика игры требует появления новой роли, то ребенок может по ходу игры взять на себя новую роль, сохранив при этом роль, взятую ранее. Дети могут комментировать исполнение роли тем или иным участником игры.</a:t>
            </a:r>
          </a:p>
          <a:p>
            <a:endParaRPr lang="ru-RU" dirty="0" smtClean="0"/>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«Радуга»</a:t>
            </a:r>
            <a:endParaRPr lang="ru-RU" dirty="0"/>
          </a:p>
        </p:txBody>
      </p:sp>
      <p:sp>
        <p:nvSpPr>
          <p:cNvPr id="3" name="Содержимое 2"/>
          <p:cNvSpPr>
            <a:spLocks noGrp="1"/>
          </p:cNvSpPr>
          <p:nvPr>
            <p:ph idx="1"/>
          </p:nvPr>
        </p:nvSpPr>
        <p:spPr/>
        <p:txBody>
          <a:bodyPr>
            <a:normAutofit lnSpcReduction="10000"/>
          </a:bodyPr>
          <a:lstStyle/>
          <a:p>
            <a:r>
              <a:rPr lang="ru-RU" dirty="0" smtClean="0"/>
              <a:t>Детям интересны все игрушки и предметы, которые двигаются. Поэтому им необходимы движущиеся игрушки-каталки на палочке, с веревочкой, заводные, с пультом управления, на батарейках, а также механические игрушки типа </a:t>
            </a:r>
            <a:r>
              <a:rPr lang="ru-RU" dirty="0" err="1" smtClean="0"/>
              <a:t>богородских</a:t>
            </a:r>
            <a:r>
              <a:rPr lang="ru-RU" dirty="0" smtClean="0"/>
              <a:t> медвежат-кузнецов и клюющих курочек. Озвученные игрушки дают представление о разных способах получения звуковых эффектов: ребенок пробует нажимать на клавиши, дергать струны, дуть в свисток, ударять по барабану ладошкой или специальной палочкой. </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Сходства:</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Во всех образовательных программах игры представляют собой ведущую деятельность и имеют решающее значение для детского развития.</a:t>
            </a:r>
          </a:p>
          <a:p>
            <a:r>
              <a:rPr lang="ru-RU" dirty="0" smtClean="0"/>
              <a:t>При построении педагогическою процесса основное образовательное содержание программ педагоги осуществляют в повседневной жизни, в совместной с детьми деятельности, путем интеграции видов деятельности, главным из которых является игра. </a:t>
            </a:r>
          </a:p>
          <a:p>
            <a:r>
              <a:rPr lang="ru-RU" dirty="0" smtClean="0"/>
              <a:t>Игра становится содержанием и формой организации жизни детей.</a:t>
            </a:r>
          </a:p>
          <a:p>
            <a:r>
              <a:rPr lang="ru-RU" dirty="0" smtClean="0"/>
              <a:t> Игровые моменты, ситуации и приемы включаются во все виды детской деятельности и общения воспитателя с дошкольниками.</a:t>
            </a:r>
          </a:p>
          <a:p>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571612"/>
            <a:ext cx="8229600" cy="4737748"/>
          </a:xfrm>
        </p:spPr>
        <p:txBody>
          <a:bodyPr>
            <a:normAutofit lnSpcReduction="10000"/>
          </a:bodyPr>
          <a:lstStyle/>
          <a:p>
            <a:r>
              <a:rPr lang="ru-RU" b="1" dirty="0" smtClean="0"/>
              <a:t>Важнейшими </a:t>
            </a:r>
            <a:r>
              <a:rPr lang="ru-RU" b="1" dirty="0" smtClean="0"/>
              <a:t>компонентами в программе «Радуга» </a:t>
            </a:r>
            <a:r>
              <a:rPr lang="ru-RU" dirty="0" smtClean="0"/>
              <a:t>являются игра и физическое развитие, формирование привычки к здоровому образу жизни, обеспечение психического комфорта для каждого ребенка.</a:t>
            </a:r>
          </a:p>
          <a:p>
            <a:r>
              <a:rPr lang="ru-RU" dirty="0" smtClean="0"/>
              <a:t>Игра позволяет обеспечить психологический комфорт, создать атмосферу эмоционального тепла. защищенности, снять излишнюю заорганизованность и невротизацию детей.</a:t>
            </a:r>
          </a:p>
          <a:p>
            <a:r>
              <a:rPr lang="ru-RU" dirty="0" smtClean="0"/>
              <a:t>Она позволяет возникнуть чувству симпатии и интереса к партнеру по игре</a:t>
            </a:r>
          </a:p>
          <a:p>
            <a:endParaRPr lang="ru-RU" dirty="0"/>
          </a:p>
        </p:txBody>
      </p:sp>
      <p:sp>
        <p:nvSpPr>
          <p:cNvPr id="5" name="TextBox 4"/>
          <p:cNvSpPr txBox="1"/>
          <p:nvPr/>
        </p:nvSpPr>
        <p:spPr>
          <a:xfrm>
            <a:off x="642910" y="357166"/>
            <a:ext cx="7500990" cy="646331"/>
          </a:xfrm>
          <a:prstGeom prst="rect">
            <a:avLst/>
          </a:prstGeom>
          <a:noFill/>
        </p:spPr>
        <p:txBody>
          <a:bodyPr wrap="square" rtlCol="0">
            <a:spAutoFit/>
          </a:bodyPr>
          <a:lstStyle/>
          <a:p>
            <a:r>
              <a:rPr lang="ru-RU" sz="3600" b="1" i="1" dirty="0" smtClean="0"/>
              <a:t>Различия:</a:t>
            </a:r>
            <a:endParaRPr lang="ru-RU" sz="3600" b="1"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928802"/>
            <a:ext cx="8229600" cy="4380558"/>
          </a:xfrm>
        </p:spPr>
        <p:txBody>
          <a:bodyPr/>
          <a:lstStyle/>
          <a:p>
            <a:r>
              <a:rPr lang="ru-RU" b="1" dirty="0" smtClean="0"/>
              <a:t>Игра в программе «Детство»</a:t>
            </a:r>
            <a:r>
              <a:rPr lang="ru-RU" dirty="0" smtClean="0"/>
              <a:t> рассматривается как особое пространство развития ребенка, поэтому она</a:t>
            </a:r>
            <a:r>
              <a:rPr lang="ru-RU" b="1" dirty="0" smtClean="0"/>
              <a:t> стала самостоятельным разделом.</a:t>
            </a:r>
            <a:endParaRPr lang="ru-RU" i="1" dirty="0" smtClean="0"/>
          </a:p>
          <a:p>
            <a:r>
              <a:rPr lang="ru-RU" dirty="0" smtClean="0"/>
              <a:t>Игра направлена на развитие самостоятельности, познавательной и коммуникативной активности, социальной уверенности и ценностных ориентаций, определяющих поведение, деятельность и отношение ребенка к миру.</a:t>
            </a:r>
            <a:endParaRPr lang="ru-RU" i="1" dirty="0" smtClean="0"/>
          </a:p>
          <a:p>
            <a:endParaRPr lang="ru-RU" dirty="0"/>
          </a:p>
        </p:txBody>
      </p:sp>
      <p:sp>
        <p:nvSpPr>
          <p:cNvPr id="5" name="TextBox 4"/>
          <p:cNvSpPr txBox="1"/>
          <p:nvPr/>
        </p:nvSpPr>
        <p:spPr>
          <a:xfrm>
            <a:off x="928662" y="500042"/>
            <a:ext cx="6429420" cy="646331"/>
          </a:xfrm>
          <a:prstGeom prst="rect">
            <a:avLst/>
          </a:prstGeom>
          <a:noFill/>
        </p:spPr>
        <p:txBody>
          <a:bodyPr wrap="square" rtlCol="0">
            <a:spAutoFit/>
          </a:bodyPr>
          <a:lstStyle/>
          <a:p>
            <a:r>
              <a:rPr lang="ru-RU" sz="3600" b="1" i="1" dirty="0" smtClean="0"/>
              <a:t>Различия</a:t>
            </a:r>
            <a:r>
              <a:rPr lang="ru-RU" dirty="0" smtClean="0"/>
              <a:t>:</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t>Различия:</a:t>
            </a:r>
            <a:endParaRPr lang="ru-RU" i="1" dirty="0"/>
          </a:p>
        </p:txBody>
      </p:sp>
      <p:sp>
        <p:nvSpPr>
          <p:cNvPr id="3" name="Содержимое 2"/>
          <p:cNvSpPr>
            <a:spLocks noGrp="1"/>
          </p:cNvSpPr>
          <p:nvPr>
            <p:ph idx="1"/>
          </p:nvPr>
        </p:nvSpPr>
        <p:spPr/>
        <p:txBody>
          <a:bodyPr/>
          <a:lstStyle/>
          <a:p>
            <a:r>
              <a:rPr lang="ru-RU" b="1" dirty="0" smtClean="0"/>
              <a:t>В программе «От рождения до школы» игра</a:t>
            </a:r>
            <a:r>
              <a:rPr lang="ru-RU" dirty="0" smtClean="0"/>
              <a:t> направлена на всестороннее развитие личности ребенка, сохранение и укрепление здоровья детей, а также воспитания у дошкольников таких качеств, как патриотизм, активная жизненная позиция, творческий подход в решении различных жизненных ситуаций, уважение к традиционным ценностям</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«Радуга»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К трем годам ребенок осваивает на уровне практического действия операцию </a:t>
            </a:r>
            <a:r>
              <a:rPr lang="ru-RU" dirty="0" err="1" smtClean="0"/>
              <a:t>сериации</a:t>
            </a:r>
            <a:r>
              <a:rPr lang="ru-RU" dirty="0" smtClean="0"/>
              <a:t> — упорядочения по размеру. Предоставляйте детям достаточно пирамидок на конусной основе, матрешек, формочек-вкладышей. Формирование представлений о цвете, форме, размере предметов требует использования специальных дидактических игрушек, которые могут дать детям так называемые эталонные представления. На основе восприятия ребенок к трем годам учится осу- </a:t>
            </a:r>
            <a:r>
              <a:rPr lang="ru-RU" dirty="0" err="1" smtClean="0"/>
              <a:t>ществлять</a:t>
            </a:r>
            <a:r>
              <a:rPr lang="ru-RU" dirty="0" smtClean="0"/>
              <a:t> простейшие классификации, например по цвету, </a:t>
            </a:r>
            <a:r>
              <a:rPr lang="ru-RU" dirty="0" err="1" smtClean="0"/>
              <a:t>размеруДети</a:t>
            </a:r>
            <a:r>
              <a:rPr lang="ru-RU" dirty="0" smtClean="0"/>
              <a:t> с удовольствием повторяют за взрослыми действия с различными орудиями и инструментами: пробуют стучать молоточком, закручивать шурупы отверткой, пользоваться гаечным ключом — разумеется, если они видели, как это делает взрослый. В игре ребенок также воспроизводит именно игровое действие, используя для этого разнообразные предметы-заместители.</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3-4 </a:t>
            </a:r>
            <a:r>
              <a:rPr lang="ru-RU" dirty="0" err="1" smtClean="0"/>
              <a:t>годаМышление</a:t>
            </a:r>
            <a:r>
              <a:rPr lang="ru-RU" dirty="0" smtClean="0"/>
              <a:t> детей старше трех лет носит наглядно-образный характер. Это означает, что от манипулирования объектами ребенок способен перейти к манипулированию представлениями о них и образами во внутреннем плане. Сюжеты игр детей отражают их собственный опыт, а также черпаются из литературы, фильмов и программ (мультфильмов, спектаклей), поэтому они постоянно меняются </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«Радуга»</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4-5  </a:t>
            </a:r>
            <a:r>
              <a:rPr lang="ru-RU" dirty="0" smtClean="0"/>
              <a:t>лет Педагоги </a:t>
            </a:r>
            <a:r>
              <a:rPr lang="ru-RU" dirty="0" smtClean="0"/>
              <a:t>должны быть морально готовы, что сюжеты игр детей окажутся новыми или неожиданными, а иногда и непонятными. Отметим, что игра, воспроизводящая бытовую ситуацию (поход в магазин, посещение доктора, приготовление обеда для семьи), передает опыт ребенка и задействует его память и репродуктивное, воспроизводящее воображение, в то время как игра в волшебный сюжет требует активной работы продуктивного, созидающего воображения. В этом смысле они не заменяют развивается ролевая </a:t>
            </a:r>
            <a:r>
              <a:rPr lang="ru-RU" dirty="0" smtClean="0"/>
              <a:t>игра. Дети </a:t>
            </a:r>
            <a:r>
              <a:rPr lang="ru-RU" dirty="0" smtClean="0"/>
              <a:t>играют небольшими группами от двух до пяти человек. Иногда эти группы становятся постоянными по составу. Таким образом появляются первые друзья — те дети, с которыми у ребенка лучше всего налаживается взаимопонимание. Участие взрослого в играх детей полезно при выполнении следующих условий: дети сами приглашают взрослого в игру или добровольно соглашаются на его участие; сюжет и ход игры, а также роль, которую взрослый будет играть, определяют дети, а не педагог; характер исполнения роли также определяется детьми </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«Радуга»</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5-6 </a:t>
            </a:r>
            <a:r>
              <a:rPr lang="ru-RU" dirty="0" smtClean="0"/>
              <a:t>лет В </a:t>
            </a:r>
            <a:r>
              <a:rPr lang="ru-RU" dirty="0" smtClean="0"/>
              <a:t>играх детей теперь можно видеть полноценный развернутый сюжет, протяженный во времени. Они могут развивать действие, играя в игру с продолжением в течение многих </a:t>
            </a:r>
            <a:r>
              <a:rPr lang="ru-RU" dirty="0" smtClean="0"/>
              <a:t>дней. В </a:t>
            </a:r>
            <a:r>
              <a:rPr lang="ru-RU" dirty="0" smtClean="0"/>
              <a:t>старшем дошкольном возрасте дети начинают осваивать игры с правилами. Эти игры имеют большое </a:t>
            </a:r>
            <a:r>
              <a:rPr lang="ru-RU" dirty="0" smtClean="0"/>
              <a:t>значение. Настольные</a:t>
            </a:r>
            <a:r>
              <a:rPr lang="ru-RU" dirty="0" smtClean="0"/>
              <a:t>, настольно-печатные, подвижные игры требуют от ребенка не только подчинения своего поведения внешней норме — правилу, но и умения проигрывать, признавать поражение и мириться с ним, что для многих детей поначалу представляет большую психологическую трудность. </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«Радуга»</a:t>
            </a:r>
            <a:endParaRPr lang="ru-RU" dirty="0"/>
          </a:p>
        </p:txBody>
      </p:sp>
      <p:sp>
        <p:nvSpPr>
          <p:cNvPr id="3" name="Содержимое 2"/>
          <p:cNvSpPr>
            <a:spLocks noGrp="1"/>
          </p:cNvSpPr>
          <p:nvPr>
            <p:ph idx="1"/>
          </p:nvPr>
        </p:nvSpPr>
        <p:spPr/>
        <p:txBody>
          <a:bodyPr/>
          <a:lstStyle/>
          <a:p>
            <a:r>
              <a:rPr lang="ru-RU" dirty="0" smtClean="0"/>
              <a:t>6-7 </a:t>
            </a:r>
            <a:r>
              <a:rPr lang="ru-RU" dirty="0" smtClean="0"/>
              <a:t>лет Вместе </a:t>
            </a:r>
            <a:r>
              <a:rPr lang="ru-RU" dirty="0" smtClean="0"/>
              <a:t>с тем целесообразно раскрывать перед детьми, какую роль правила играют в жизни взрослых людей: это правила безопасного поведения в быту и на </a:t>
            </a:r>
            <a:r>
              <a:rPr lang="ru-RU" dirty="0" smtClean="0"/>
              <a:t>природе и </a:t>
            </a:r>
            <a:r>
              <a:rPr lang="ru-RU" dirty="0" err="1" smtClean="0"/>
              <a:t>т.п</a:t>
            </a:r>
            <a:r>
              <a:rPr lang="ru-RU" dirty="0" smtClean="0"/>
              <a:t> .</a:t>
            </a:r>
          </a:p>
          <a:p>
            <a:r>
              <a:rPr lang="ru-RU" dirty="0" smtClean="0"/>
              <a:t>Вовлекать </a:t>
            </a:r>
            <a:r>
              <a:rPr lang="ru-RU" dirty="0" smtClean="0"/>
              <a:t>детей в разные виды </a:t>
            </a:r>
            <a:r>
              <a:rPr lang="ru-RU" dirty="0" smtClean="0"/>
              <a:t>художественно-эстетической </a:t>
            </a:r>
            <a:r>
              <a:rPr lang="ru-RU" dirty="0" smtClean="0"/>
              <a:t>деятельности, в сюжетно-ролевые и режиссерские игры, помогая осваивать различные средства, материалы, способы реализации замыслов (в том числе в совместной детской деятельности</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Программа «Детство»</a:t>
            </a:r>
            <a:endParaRPr lang="ru-RU" dirty="0"/>
          </a:p>
        </p:txBody>
      </p:sp>
      <p:sp>
        <p:nvSpPr>
          <p:cNvPr id="3" name="Содержимое 2"/>
          <p:cNvSpPr>
            <a:spLocks noGrp="1"/>
          </p:cNvSpPr>
          <p:nvPr>
            <p:ph idx="1"/>
          </p:nvPr>
        </p:nvSpPr>
        <p:spPr/>
        <p:txBody>
          <a:bodyPr/>
          <a:lstStyle/>
          <a:p>
            <a:r>
              <a:rPr lang="ru-RU" dirty="0" smtClean="0"/>
              <a:t>Младший </a:t>
            </a:r>
            <a:r>
              <a:rPr lang="ru-RU" dirty="0" smtClean="0"/>
              <a:t>возраст:</a:t>
            </a:r>
          </a:p>
          <a:p>
            <a:r>
              <a:rPr lang="ru-RU" dirty="0" smtClean="0"/>
              <a:t> </a:t>
            </a:r>
            <a:r>
              <a:rPr lang="ru-RU" dirty="0" smtClean="0"/>
              <a:t>-</a:t>
            </a:r>
            <a:r>
              <a:rPr lang="ru-RU" dirty="0" smtClean="0"/>
              <a:t>сюжетная </a:t>
            </a:r>
            <a:r>
              <a:rPr lang="ru-RU" dirty="0" smtClean="0"/>
              <a:t>игра</a:t>
            </a:r>
          </a:p>
          <a:p>
            <a:r>
              <a:rPr lang="ru-RU" dirty="0" smtClean="0"/>
              <a:t>-</a:t>
            </a:r>
            <a:r>
              <a:rPr lang="ru-RU" dirty="0" smtClean="0"/>
              <a:t>Игры с поочередными действиями играющих</a:t>
            </a:r>
            <a:endParaRPr lang="ru-RU" dirty="0" smtClean="0"/>
          </a:p>
          <a:p>
            <a:r>
              <a:rPr lang="ru-RU" dirty="0" smtClean="0"/>
              <a:t>развивающие </a:t>
            </a:r>
            <a:r>
              <a:rPr lang="ru-RU" dirty="0" smtClean="0"/>
              <a:t>игры </a:t>
            </a:r>
            <a:r>
              <a:rPr lang="ru-RU" dirty="0" smtClean="0"/>
              <a:t>-</a:t>
            </a:r>
            <a:r>
              <a:rPr lang="ru-RU" dirty="0" smtClean="0"/>
              <a:t>формировать </a:t>
            </a:r>
            <a:r>
              <a:rPr lang="ru-RU" dirty="0" smtClean="0"/>
              <a:t>представление о предметах ближайшего окружения</a:t>
            </a:r>
            <a:r>
              <a:rPr lang="ru-RU" dirty="0" smtClean="0"/>
              <a:t>;</a:t>
            </a:r>
          </a:p>
          <a:p>
            <a:r>
              <a:rPr lang="ru-RU" dirty="0" smtClean="0"/>
              <a:t>В возрасте 2-4 лет ребенок начинает осваивать действия по правилу,</a:t>
            </a:r>
          </a:p>
          <a:p>
            <a:endParaRPr lang="ru-RU"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«Детство»</a:t>
            </a:r>
            <a:endParaRPr lang="ru-RU" dirty="0"/>
          </a:p>
        </p:txBody>
      </p:sp>
      <p:sp>
        <p:nvSpPr>
          <p:cNvPr id="3" name="Содержимое 2"/>
          <p:cNvSpPr>
            <a:spLocks noGrp="1"/>
          </p:cNvSpPr>
          <p:nvPr>
            <p:ph idx="1"/>
          </p:nvPr>
        </p:nvSpPr>
        <p:spPr/>
        <p:txBody>
          <a:bodyPr>
            <a:normAutofit lnSpcReduction="10000"/>
          </a:bodyPr>
          <a:lstStyle/>
          <a:p>
            <a:r>
              <a:rPr lang="ru-RU" dirty="0" smtClean="0"/>
              <a:t>Средний </a:t>
            </a:r>
            <a:r>
              <a:rPr lang="ru-RU" dirty="0" smtClean="0"/>
              <a:t>возраст:</a:t>
            </a:r>
          </a:p>
          <a:p>
            <a:r>
              <a:rPr lang="ru-RU" dirty="0" smtClean="0"/>
              <a:t>Формировать умение </a:t>
            </a:r>
            <a:r>
              <a:rPr lang="ru-RU" dirty="0" smtClean="0"/>
              <a:t>пользоваться простейшими способами сенсорного анализа для использования предметов в разных видах детской деятельности</a:t>
            </a:r>
            <a:r>
              <a:rPr lang="ru-RU" dirty="0" smtClean="0"/>
              <a:t>;</a:t>
            </a:r>
          </a:p>
          <a:p>
            <a:r>
              <a:rPr lang="ru-RU" dirty="0" smtClean="0"/>
              <a:t>Игра с </a:t>
            </a:r>
            <a:r>
              <a:rPr lang="ru-RU" dirty="0" err="1" smtClean="0"/>
              <a:t>правилами-в</a:t>
            </a:r>
            <a:r>
              <a:rPr lang="ru-RU" dirty="0" smtClean="0"/>
              <a:t> </a:t>
            </a:r>
            <a:r>
              <a:rPr lang="ru-RU" dirty="0" smtClean="0"/>
              <a:t>возрасте 4-5 </a:t>
            </a:r>
            <a:r>
              <a:rPr lang="ru-RU" dirty="0" smtClean="0"/>
              <a:t>появляются </a:t>
            </a:r>
            <a:r>
              <a:rPr lang="ru-RU" dirty="0" smtClean="0"/>
              <a:t>представления о выигрыше в рамках игры, построенной на готовых правилах, </a:t>
            </a:r>
            <a:endParaRPr lang="ru-RU" dirty="0" smtClean="0"/>
          </a:p>
          <a:p>
            <a:r>
              <a:rPr lang="ru-RU" dirty="0" smtClean="0"/>
              <a:t>Сюжетно-ролевая игра усложняется, может связываться несколькими сюжетами одновременно</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ct:contentTypeSchema xmlns:ct="http://schemas.microsoft.com/office/2006/metadata/contentType" xmlns:ma="http://schemas.microsoft.com/office/2006/metadata/properties/metaAttributes" ct:_="" ma:_="" ma:contentTypeName="Документ" ma:contentTypeID="0x010100A6130DA5F074A844B72BEC71E71ED2FA" ma:contentTypeVersion="49" ma:contentTypeDescription="Создание документа." ma:contentTypeScope="" ma:versionID="b03fec5b3d11eb54f975796abd2cef34">
  <xsd:schema xmlns:xsd="http://www.w3.org/2001/XMLSchema" xmlns:xs="http://www.w3.org/2001/XMLSchema" xmlns:p="http://schemas.microsoft.com/office/2006/metadata/properties" xmlns:ns2="4a252ca3-5a62-4c1c-90a6-29f4710e47f8" targetNamespace="http://schemas.microsoft.com/office/2006/metadata/properties" ma:root="true" ma:fieldsID="1153093c964433108f50878cc9bfbd9b" ns2:_="">
    <xsd:import namespace="4a252ca3-5a62-4c1c-90a6-29f4710e47f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AWJJH2MPE6E2-1652223167-798</_dlc_DocId>
    <_dlc_DocIdUrl xmlns="4a252ca3-5a62-4c1c-90a6-29f4710e47f8">
      <Url>http://edu-sps.koiro.local/Sharya/ds13/МДОУ%20детский%20сад%20№13/_layouts/15/DocIdRedir.aspx?ID=AWJJH2MPE6E2-1652223167-798</Url>
      <Description>AWJJH2MPE6E2-1652223167-798</Description>
    </_dlc_DocIdUrl>
  </documentManagement>
</p:properties>
</file>

<file path=customXml/itemProps1.xml><?xml version="1.0" encoding="utf-8"?>
<ds:datastoreItem xmlns:ds="http://schemas.openxmlformats.org/officeDocument/2006/customXml" ds:itemID="{7CE0F628-78BB-4EA4-A34B-F752409C5B41}"/>
</file>

<file path=customXml/itemProps2.xml><?xml version="1.0" encoding="utf-8"?>
<ds:datastoreItem xmlns:ds="http://schemas.openxmlformats.org/officeDocument/2006/customXml" ds:itemID="{D7DD0BBD-E80E-4B3C-B24F-518EF1AE7964}"/>
</file>

<file path=customXml/itemProps3.xml><?xml version="1.0" encoding="utf-8"?>
<ds:datastoreItem xmlns:ds="http://schemas.openxmlformats.org/officeDocument/2006/customXml" ds:itemID="{486AB115-26B8-4FD6-8AF2-68AAF9B64D9D}"/>
</file>

<file path=customXml/itemProps4.xml><?xml version="1.0" encoding="utf-8"?>
<ds:datastoreItem xmlns:ds="http://schemas.openxmlformats.org/officeDocument/2006/customXml" ds:itemID="{D3CD8EF1-FA24-4BC0-845C-6DDC5B59800D}"/>
</file>

<file path=docProps/app.xml><?xml version="1.0" encoding="utf-8"?>
<Properties xmlns="http://schemas.openxmlformats.org/officeDocument/2006/extended-properties" xmlns:vt="http://schemas.openxmlformats.org/officeDocument/2006/docPropsVTypes">
  <Template>Apex</Template>
  <TotalTime>57</TotalTime>
  <Words>1138</Words>
  <Application>Microsoft Office PowerPoint</Application>
  <PresentationFormat>Экран (4:3)</PresentationFormat>
  <Paragraphs>94</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Апекс</vt:lpstr>
      <vt:lpstr>Программы «Радуга», «Детство», «От рождения до школы». Основные направления в игре. Различия и сходства.</vt:lpstr>
      <vt:lpstr>Программа «Радуга»</vt:lpstr>
      <vt:lpstr>Программа «Радуга»</vt:lpstr>
      <vt:lpstr>Слайд 4</vt:lpstr>
      <vt:lpstr>Программа «Радуга»</vt:lpstr>
      <vt:lpstr>Программа «Радуга»</vt:lpstr>
      <vt:lpstr>Программа «Радуга»</vt:lpstr>
      <vt:lpstr>Программа «Детство»</vt:lpstr>
      <vt:lpstr>«Детство»</vt:lpstr>
      <vt:lpstr>«Детство»</vt:lpstr>
      <vt:lpstr>Слайд 11</vt:lpstr>
      <vt:lpstr>«От рождения до школы»</vt:lpstr>
      <vt:lpstr>«От рождения до школы»</vt:lpstr>
      <vt:lpstr>«От рождения до школы»</vt:lpstr>
      <vt:lpstr>«От рождения до школы»</vt:lpstr>
      <vt:lpstr>«От рождения до школы»</vt:lpstr>
      <vt:lpstr>Слайд 17</vt:lpstr>
      <vt:lpstr>«От рождения до школы»</vt:lpstr>
      <vt:lpstr>«От рождения до школы»</vt:lpstr>
      <vt:lpstr>Сходства:</vt:lpstr>
      <vt:lpstr>Слайд 21</vt:lpstr>
      <vt:lpstr>Слайд 22</vt:lpstr>
      <vt:lpstr>Различия: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Программы «Радуга», «Детство», «От рождения до школы». Основные направления в игре. Различия и сходства.</dc:title>
  <dc:creator>Оксана Смирнова</dc:creator>
  <cp:lastModifiedBy>Оксана Смирнова</cp:lastModifiedBy>
  <cp:revision>6</cp:revision>
  <dcterms:created xsi:type="dcterms:W3CDTF">2017-01-15T20:19:15Z</dcterms:created>
  <dcterms:modified xsi:type="dcterms:W3CDTF">2017-01-15T21:17:04Z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0x010100A6130DA5F074A844B72BEC71E71ED2FA</vt:lpwstr>
  </property>
  <property fmtid="{D5CDD505-2E9C-101B-9397-08002B2CF9AE}" pid="3" name="_dlc_DocIdItemGuid">
    <vt:lpwstr>f9ec3824-ec5b-4799-9846-30e1dd3b6810</vt:lpwstr>
  </property>
</Properties>
</file>