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0.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9.xml" ContentType="application/vnd.openxmlformats-officedocument.presentationml.slide+xml"/>
  <Override PartName="/ppt/slides/slide52.xml" ContentType="application/vnd.openxmlformats-officedocument.presentationml.slide+xml"/>
  <Override PartName="/ppt/slides/slide54.xml" ContentType="application/vnd.openxmlformats-officedocument.presentationml.slide+xml"/>
  <Override PartName="/ppt/slides/slide8.xml" ContentType="application/vnd.openxmlformats-officedocument.presentationml.slide+xml"/>
  <Override PartName="/ppt/slides/slide71.xml" ContentType="application/vnd.openxmlformats-officedocument.presentationml.slide+xml"/>
  <Override PartName="/ppt/slides/slide70.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68.xml" ContentType="application/vnd.openxmlformats-officedocument.presentationml.slide+xml"/>
  <Override PartName="/ppt/slides/slide5.xml" ContentType="application/vnd.openxmlformats-officedocument.presentationml.slide+xml"/>
  <Override PartName="/ppt/slides/slide66.xml" ContentType="application/vnd.openxmlformats-officedocument.presentationml.slide+xml"/>
  <Override PartName="/ppt/slides/slide58.xml" ContentType="application/vnd.openxmlformats-officedocument.presentationml.slide+xml"/>
  <Override PartName="/ppt/slides/slide57.xml" ContentType="application/vnd.openxmlformats-officedocument.presentationml.slide+xml"/>
  <Override PartName="/ppt/slides/slide56.xml" ContentType="application/vnd.openxmlformats-officedocument.presentationml.slide+xml"/>
  <Override PartName="/ppt/slides/slide55.xml" ContentType="application/vnd.openxmlformats-officedocument.presentationml.slide+xml"/>
  <Override PartName="/ppt/slides/slide59.xml" ContentType="application/vnd.openxmlformats-officedocument.presentationml.slide+xml"/>
  <Override PartName="/ppt/slides/slide67.xml" ContentType="application/vnd.openxmlformats-officedocument.presentationml.slide+xml"/>
  <Override PartName="/ppt/slides/slide61.xml" ContentType="application/vnd.openxmlformats-officedocument.presentationml.slide+xml"/>
  <Override PartName="/ppt/slides/slide65.xml" ContentType="application/vnd.openxmlformats-officedocument.presentationml.slide+xml"/>
  <Override PartName="/ppt/slides/slide64.xml" ContentType="application/vnd.openxmlformats-officedocument.presentationml.slide+xml"/>
  <Override PartName="/ppt/slides/slide60.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6" r:id="rId1"/>
  </p:sldMasterIdLst>
  <p:sldIdLst>
    <p:sldId id="326" r:id="rId2"/>
    <p:sldId id="265" r:id="rId3"/>
    <p:sldId id="324" r:id="rId4"/>
    <p:sldId id="256" r:id="rId5"/>
    <p:sldId id="257" r:id="rId6"/>
    <p:sldId id="258" r:id="rId7"/>
    <p:sldId id="259" r:id="rId8"/>
    <p:sldId id="260" r:id="rId9"/>
    <p:sldId id="261" r:id="rId10"/>
    <p:sldId id="262" r:id="rId11"/>
    <p:sldId id="263" r:id="rId12"/>
    <p:sldId id="264"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4" r:id="rId38"/>
    <p:sldId id="290" r:id="rId39"/>
    <p:sldId id="292" r:id="rId40"/>
    <p:sldId id="293" r:id="rId41"/>
    <p:sldId id="291"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20" r:id="rId66"/>
    <p:sldId id="318" r:id="rId67"/>
    <p:sldId id="319" r:id="rId68"/>
    <p:sldId id="321" r:id="rId69"/>
    <p:sldId id="322" r:id="rId70"/>
    <p:sldId id="323" r:id="rId71"/>
    <p:sldId id="325" r:id="rId7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snapToGrid="0">
      <p:cViewPr varScale="1">
        <p:scale>
          <a:sx n="69" d="100"/>
          <a:sy n="69" d="100"/>
        </p:scale>
        <p:origin x="-76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79" Type="http://schemas.openxmlformats.org/officeDocument/2006/relationships/customXml" Target="../customXml/item3.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customXml" Target="../customXml/item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ustomXml" Target="../customXml/item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5B9C1CB-EDD1-40A8-89A1-E95FC8BC44D1}" type="datetimeFigureOut">
              <a:rPr lang="ru-RU" smtClean="0"/>
              <a:t>04.12.2017</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3108344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B9C1CB-EDD1-40A8-89A1-E95FC8BC44D1}" type="datetimeFigureOut">
              <a:rPr lang="ru-RU" smtClean="0"/>
              <a:t>04.12.2017</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4239774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B9C1CB-EDD1-40A8-89A1-E95FC8BC44D1}" type="datetimeFigureOut">
              <a:rPr lang="ru-RU" smtClean="0"/>
              <a:t>04.12.2017</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275E67-B85C-4442-84D2-952DCB38DF2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2076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5B9C1CB-EDD1-40A8-89A1-E95FC8BC44D1}" type="datetimeFigureOut">
              <a:rPr lang="ru-RU" smtClean="0"/>
              <a:t>04.12.2017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3822335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5B9C1CB-EDD1-40A8-89A1-E95FC8BC44D1}" type="datetimeFigureOut">
              <a:rPr lang="ru-RU" smtClean="0"/>
              <a:t>04.12.2017</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275E67-B85C-4442-84D2-952DCB38DF2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8708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5B9C1CB-EDD1-40A8-89A1-E95FC8BC44D1}" type="datetimeFigureOut">
              <a:rPr lang="ru-RU" smtClean="0"/>
              <a:t>04.12.2017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1023665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B9C1CB-EDD1-40A8-89A1-E95FC8BC44D1}" type="datetimeFigureOut">
              <a:rPr lang="ru-RU" smtClean="0"/>
              <a:t>04.12.2017</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16684265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B9C1CB-EDD1-40A8-89A1-E95FC8BC44D1}" type="datetimeFigureOut">
              <a:rPr lang="ru-RU" smtClean="0"/>
              <a:t>04.12.2017</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16300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5B9C1CB-EDD1-40A8-89A1-E95FC8BC44D1}" type="datetimeFigureOut">
              <a:rPr lang="ru-RU" smtClean="0"/>
              <a:t>04.12.2017</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157931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5B9C1CB-EDD1-40A8-89A1-E95FC8BC44D1}" type="datetimeFigureOut">
              <a:rPr lang="ru-RU" smtClean="0"/>
              <a:t>04.12.2017</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663788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5B9C1CB-EDD1-40A8-89A1-E95FC8BC44D1}" type="datetimeFigureOut">
              <a:rPr lang="ru-RU" smtClean="0"/>
              <a:t>04.12.2017</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204844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5B9C1CB-EDD1-40A8-89A1-E95FC8BC44D1}" type="datetimeFigureOut">
              <a:rPr lang="ru-RU" smtClean="0"/>
              <a:t>04.12.2017</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3368842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5B9C1CB-EDD1-40A8-89A1-E95FC8BC44D1}" type="datetimeFigureOut">
              <a:rPr lang="ru-RU" smtClean="0"/>
              <a:t>04.12.2017</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2268764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B9C1CB-EDD1-40A8-89A1-E95FC8BC44D1}" type="datetimeFigureOut">
              <a:rPr lang="ru-RU" smtClean="0"/>
              <a:t>04.12.2017</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1251578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B9C1CB-EDD1-40A8-89A1-E95FC8BC44D1}" type="datetimeFigureOut">
              <a:rPr lang="ru-RU" smtClean="0"/>
              <a:t>04.12.2017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1465681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5B9C1CB-EDD1-40A8-89A1-E95FC8BC44D1}" type="datetimeFigureOut">
              <a:rPr lang="ru-RU" smtClean="0"/>
              <a:t>04.12.2017</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B275E67-B85C-4442-84D2-952DCB38DF23}" type="slidenum">
              <a:rPr lang="ru-RU" smtClean="0"/>
              <a:t>‹#›</a:t>
            </a:fld>
            <a:endParaRPr lang="ru-RU"/>
          </a:p>
        </p:txBody>
      </p:sp>
    </p:spTree>
    <p:extLst>
      <p:ext uri="{BB962C8B-B14F-4D97-AF65-F5344CB8AC3E}">
        <p14:creationId xmlns:p14="http://schemas.microsoft.com/office/powerpoint/2010/main" val="2199797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5B9C1CB-EDD1-40A8-89A1-E95FC8BC44D1}" type="datetimeFigureOut">
              <a:rPr lang="ru-RU" smtClean="0"/>
              <a:t>04.12.2017</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B275E67-B85C-4442-84D2-952DCB38DF23}" type="slidenum">
              <a:rPr lang="ru-RU" smtClean="0"/>
              <a:t>‹#›</a:t>
            </a:fld>
            <a:endParaRPr lang="ru-RU"/>
          </a:p>
        </p:txBody>
      </p:sp>
    </p:spTree>
    <p:extLst>
      <p:ext uri="{BB962C8B-B14F-4D97-AF65-F5344CB8AC3E}">
        <p14:creationId xmlns:p14="http://schemas.microsoft.com/office/powerpoint/2010/main" val="2243638938"/>
      </p:ext>
    </p:extLst>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8" r:id="rId12"/>
    <p:sldLayoutId id="2147484059" r:id="rId13"/>
    <p:sldLayoutId id="2147484060" r:id="rId14"/>
    <p:sldLayoutId id="2147484061" r:id="rId15"/>
    <p:sldLayoutId id="214748406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77922" y="272955"/>
            <a:ext cx="10536071" cy="5882185"/>
          </a:xfrm>
        </p:spPr>
        <p:txBody>
          <a:bodyPr>
            <a:normAutofit/>
          </a:bodyPr>
          <a:lstStyle/>
          <a:p>
            <a:pPr algn="ctr"/>
            <a:r>
              <a:rPr lang="ru-RU" sz="5300" u="sng" dirty="0">
                <a:solidFill>
                  <a:srgbClr val="FF0000"/>
                </a:solidFill>
                <a:latin typeface="Times New Roman" panose="02020603050405020304" pitchFamily="18" charset="0"/>
                <a:cs typeface="Times New Roman" panose="02020603050405020304" pitchFamily="18" charset="0"/>
              </a:rPr>
              <a:t>ОБРАЗОВАТЕЛЬНАЯ ДЕЯТЕЛЬНОСТЬ В СООТВЕТСТВИИ С НАПРАВЛЕНИЯМИ РАЗВИТИЯ </a:t>
            </a:r>
            <a:r>
              <a:rPr lang="ru-RU" sz="5300" u="sng" dirty="0" smtClean="0">
                <a:solidFill>
                  <a:srgbClr val="FF0000"/>
                </a:solidFill>
                <a:latin typeface="Times New Roman" panose="02020603050405020304" pitchFamily="18" charset="0"/>
                <a:cs typeface="Times New Roman" panose="02020603050405020304" pitchFamily="18" charset="0"/>
              </a:rPr>
              <a:t>ДЕТЕЙ СТАРШЕГО ДОШКОЛЬНОГО ВЗРАСТА</a:t>
            </a:r>
            <a:r>
              <a:rPr lang="ru-RU" sz="5300" u="sng" dirty="0">
                <a:solidFill>
                  <a:srgbClr val="FF0000"/>
                </a:solidFill>
                <a:latin typeface="Times New Roman" panose="02020603050405020304" pitchFamily="18" charset="0"/>
                <a:cs typeface="Times New Roman" panose="02020603050405020304" pitchFamily="18" charset="0"/>
              </a:rPr>
              <a:t/>
            </a:r>
            <a:br>
              <a:rPr lang="ru-RU" sz="5300" u="sng" dirty="0">
                <a:solidFill>
                  <a:srgbClr val="FF0000"/>
                </a:solidFill>
                <a:latin typeface="Times New Roman" panose="02020603050405020304" pitchFamily="18" charset="0"/>
                <a:cs typeface="Times New Roman" panose="02020603050405020304" pitchFamily="18" charset="0"/>
              </a:rPr>
            </a:br>
            <a:endParaRPr lang="ru-RU" sz="5300"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3257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7732" y="236561"/>
            <a:ext cx="10249468" cy="6464490"/>
          </a:xfrm>
        </p:spPr>
        <p:txBody>
          <a:bodyPr>
            <a:normAutofit/>
          </a:bodyPr>
          <a:lstStyle/>
          <a:p>
            <a:pPr marL="0" indent="0" algn="ctr">
              <a:buNone/>
            </a:pPr>
            <a:r>
              <a:rPr lang="ru-RU" sz="2000" b="1" dirty="0">
                <a:latin typeface="Times New Roman" panose="02020603050405020304" pitchFamily="18" charset="0"/>
                <a:cs typeface="Times New Roman" panose="02020603050405020304" pitchFamily="18" charset="0"/>
              </a:rPr>
              <a:t>Общественно-полезный труд. </a:t>
            </a:r>
            <a:endParaRPr lang="ru-RU" sz="2000" b="1" dirty="0" smtClean="0">
              <a:latin typeface="Times New Roman" panose="02020603050405020304" pitchFamily="18" charset="0"/>
              <a:cs typeface="Times New Roman" panose="02020603050405020304" pitchFamily="18" charset="0"/>
            </a:endParaRPr>
          </a:p>
          <a:p>
            <a:pPr marL="0" indent="0" algn="just">
              <a:buNone/>
            </a:pPr>
            <a:r>
              <a:rPr lang="ru-RU" sz="2000" dirty="0" smtClean="0">
                <a:latin typeface="Times New Roman" panose="02020603050405020304" pitchFamily="18" charset="0"/>
                <a:cs typeface="Times New Roman" panose="02020603050405020304" pitchFamily="18" charset="0"/>
              </a:rPr>
              <a:t>Воспитывать </a:t>
            </a:r>
            <a:r>
              <a:rPr lang="ru-RU" sz="2000" dirty="0">
                <a:latin typeface="Times New Roman" panose="02020603050405020304" pitchFamily="18" charset="0"/>
                <a:cs typeface="Times New Roman" panose="02020603050405020304" pitchFamily="18" charset="0"/>
              </a:rPr>
              <a:t>у детей положительное отношение к труду, желание выполнять посильные трудовые поручения. Разъяснять детям значимость их труда. Воспитывать желание участвовать в совместной трудовой деятельности. Формировать необходимые умения и навыки в разных видах труда. Воспитывать самостоятельность и ответственность, умение доводить начатое дело до конца. Развивать творчество и инициативу при выполнении различных видов труда. Знакомить детей с наиболее экономными приемами работы</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Воспитывать культуру трудовой деятельности, бережное отношение к материалам и инструментам</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Учить оценивать результат своей работы (с помощью взрослого). Воспитывать дружеские взаимоотношения между детьми; привычку играть, трудиться, заниматься сообща. Развивать желание помогать друг другу. Формировать у детей предпосылки (элементы) учебной деятельности. Продолжать развивать внимание, умение понимать поставленную задачу (что нужно делать), способы ее достижения (как делать); воспитывать усидчивость; учить проявлять настойчивость, целеустремленность в достижении конечного результата. Продолжать учить детей помогать взрослым поддерживать порядок в группе: протирать игрушки, строительный материал и т. п. Формировать умение наводить порядок на участке детского сада (подметать и очищать дорожки от мусора, зимой — от снега, поливать песок в песочнице и пр.). Приучать добросовестно выполнять обязанности дежурных по столовой: сервировать стол, приводить его в порядок после еды. </a:t>
            </a:r>
          </a:p>
          <a:p>
            <a:pPr marL="0" indent="0">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6334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46913" y="914400"/>
            <a:ext cx="10304059" cy="5732060"/>
          </a:xfrm>
        </p:spPr>
        <p:txBody>
          <a:bodyPr>
            <a:normAutofit/>
          </a:bodyPr>
          <a:lstStyle/>
          <a:p>
            <a:pPr marL="0" indent="0" algn="ctr">
              <a:buNone/>
            </a:pPr>
            <a:r>
              <a:rPr lang="ru-RU" sz="9600" b="1" dirty="0">
                <a:solidFill>
                  <a:srgbClr val="002060"/>
                </a:solidFill>
                <a:latin typeface="Times New Roman" panose="02020603050405020304" pitchFamily="18" charset="0"/>
                <a:cs typeface="Times New Roman" panose="02020603050405020304" pitchFamily="18" charset="0"/>
              </a:rPr>
              <a:t>Формирование основ безопасности </a:t>
            </a:r>
          </a:p>
        </p:txBody>
      </p:sp>
    </p:spTree>
    <p:extLst>
      <p:ext uri="{BB962C8B-B14F-4D97-AF65-F5344CB8AC3E}">
        <p14:creationId xmlns:p14="http://schemas.microsoft.com/office/powerpoint/2010/main" val="2609769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46663" y="150124"/>
            <a:ext cx="10563367" cy="6707875"/>
          </a:xfrm>
        </p:spPr>
        <p:txBody>
          <a:bodyPr>
            <a:normAutofit fontScale="70000" lnSpcReduction="20000"/>
          </a:bodyPr>
          <a:lstStyle/>
          <a:p>
            <a:pPr marL="0" indent="0" algn="ctr">
              <a:buNone/>
            </a:pPr>
            <a:r>
              <a:rPr lang="ru-RU" sz="2600" b="1" dirty="0">
                <a:solidFill>
                  <a:schemeClr val="tx1"/>
                </a:solidFill>
                <a:latin typeface="Times New Roman" panose="02020603050405020304" pitchFamily="18" charset="0"/>
                <a:cs typeface="Times New Roman" panose="02020603050405020304" pitchFamily="18" charset="0"/>
              </a:rPr>
              <a:t>Безопасное поведение в природе. </a:t>
            </a:r>
            <a:endParaRPr lang="ru-RU" sz="2600" b="1"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buNone/>
            </a:pPr>
            <a:r>
              <a:rPr lang="ru-RU" sz="2400" dirty="0">
                <a:solidFill>
                  <a:schemeClr val="tx1"/>
                </a:solidFill>
                <a:latin typeface="Times New Roman" panose="02020603050405020304" pitchFamily="18" charset="0"/>
                <a:cs typeface="Times New Roman" panose="02020603050405020304" pitchFamily="18" charset="0"/>
              </a:rPr>
              <a:t>Формировать основы экологической культуры и безопасного поведения в природе. Формировать понятия о том, что в природе все взаимосвязано, что человек не должен нарушать эту взаимосвязь, чтобы не навредить животному и растительному миру. Знакомить с явлениями неживой природы (гроза, гром, молния, радуга), с правилами поведения при грозе. Знакомить детей с правилами оказания первой помощи при ушибах и укусах насекомых. </a:t>
            </a:r>
          </a:p>
          <a:p>
            <a:pPr marL="0" indent="0" algn="ctr">
              <a:buNone/>
            </a:pPr>
            <a:r>
              <a:rPr lang="ru-RU" sz="2600" b="1" dirty="0">
                <a:solidFill>
                  <a:schemeClr val="tx1"/>
                </a:solidFill>
                <a:latin typeface="Times New Roman" panose="02020603050405020304" pitchFamily="18" charset="0"/>
                <a:cs typeface="Times New Roman" panose="02020603050405020304" pitchFamily="18" charset="0"/>
              </a:rPr>
              <a:t>Безопасность </a:t>
            </a:r>
            <a:r>
              <a:rPr lang="ru-RU" sz="2600" b="1" dirty="0">
                <a:solidFill>
                  <a:schemeClr val="tx1"/>
                </a:solidFill>
                <a:latin typeface="Times New Roman" panose="02020603050405020304" pitchFamily="18" charset="0"/>
                <a:cs typeface="Times New Roman" panose="02020603050405020304" pitchFamily="18" charset="0"/>
              </a:rPr>
              <a:t>на дорогах. </a:t>
            </a:r>
            <a:endParaRPr lang="ru-RU" sz="2600" b="1"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buNone/>
            </a:pPr>
            <a:r>
              <a:rPr lang="ru-RU" sz="2400" dirty="0">
                <a:latin typeface="Times New Roman" panose="02020603050405020304" pitchFamily="18" charset="0"/>
                <a:cs typeface="Times New Roman" panose="02020603050405020304" pitchFamily="18" charset="0"/>
              </a:rPr>
              <a:t>Уточнять знания детей об элементах дороги (проезжая часть, пешеходный переход, тротуар), о движении транс порта, о работе светофора. Знакомить с названиями ближайших к детскому саду улиц и улиц, на которых живут дети. Знакомить с правилами дорожного движения, правилами передвижения пешеходов и велосипедистов. Продолжать знакомить с дорожными знаками: «Дети», «Остановка трамвая», «Остановка автобуса», «Пешеходный переход», «Пункт первой  медицинской помощи», «Пункт питания», «Место стоянки», «Въезд запрещен», «Дорожные работы», «Велосипедная дорожка». </a:t>
            </a:r>
          </a:p>
          <a:p>
            <a:pPr marL="0" indent="0" algn="just">
              <a:lnSpc>
                <a:spcPct val="110000"/>
              </a:lnSpc>
              <a:buNone/>
            </a:pPr>
            <a:r>
              <a:rPr lang="ru-RU" sz="2600" b="1" dirty="0" smtClean="0">
                <a:solidFill>
                  <a:schemeClr val="tx1"/>
                </a:solidFill>
                <a:latin typeface="Times New Roman" panose="02020603050405020304" pitchFamily="18" charset="0"/>
                <a:cs typeface="Times New Roman" panose="02020603050405020304" pitchFamily="18" charset="0"/>
              </a:rPr>
              <a:t>                                                  </a:t>
            </a:r>
            <a:r>
              <a:rPr lang="ru-RU" sz="2600" b="1" dirty="0">
                <a:solidFill>
                  <a:schemeClr val="tx1"/>
                </a:solidFill>
                <a:latin typeface="Times New Roman" panose="02020603050405020304" pitchFamily="18" charset="0"/>
                <a:cs typeface="Times New Roman" panose="02020603050405020304" pitchFamily="18" charset="0"/>
              </a:rPr>
              <a:t>Безопасность </a:t>
            </a:r>
            <a:r>
              <a:rPr lang="ru-RU" sz="2600" b="1" dirty="0">
                <a:solidFill>
                  <a:schemeClr val="tx1"/>
                </a:solidFill>
                <a:latin typeface="Times New Roman" panose="02020603050405020304" pitchFamily="18" charset="0"/>
                <a:cs typeface="Times New Roman" panose="02020603050405020304" pitchFamily="18" charset="0"/>
              </a:rPr>
              <a:t>собственной </a:t>
            </a:r>
            <a:r>
              <a:rPr lang="ru-RU" sz="2600" b="1" dirty="0">
                <a:solidFill>
                  <a:schemeClr val="tx1"/>
                </a:solidFill>
                <a:latin typeface="Times New Roman" panose="02020603050405020304" pitchFamily="18" charset="0"/>
                <a:cs typeface="Times New Roman" panose="02020603050405020304" pitchFamily="18" charset="0"/>
              </a:rPr>
              <a:t>жизнедеятельности. </a:t>
            </a:r>
            <a:endParaRPr lang="ru-RU" sz="2600" b="1"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buNone/>
            </a:pPr>
            <a:r>
              <a:rPr lang="ru-RU" sz="2600" dirty="0" smtClean="0">
                <a:solidFill>
                  <a:schemeClr val="tx1"/>
                </a:solidFill>
                <a:latin typeface="Times New Roman" panose="02020603050405020304" pitchFamily="18" charset="0"/>
                <a:cs typeface="Times New Roman" panose="02020603050405020304" pitchFamily="18" charset="0"/>
              </a:rPr>
              <a:t>Закреплять </a:t>
            </a:r>
            <a:r>
              <a:rPr lang="ru-RU" sz="2600" dirty="0">
                <a:solidFill>
                  <a:schemeClr val="tx1"/>
                </a:solidFill>
                <a:latin typeface="Times New Roman" panose="02020603050405020304" pitchFamily="18" charset="0"/>
                <a:cs typeface="Times New Roman" panose="02020603050405020304" pitchFamily="18" charset="0"/>
              </a:rPr>
              <a:t>основы безопасности жизнедеятельности человека. </a:t>
            </a:r>
            <a:r>
              <a:rPr lang="ru-RU" sz="2600" dirty="0">
                <a:solidFill>
                  <a:schemeClr val="tx1"/>
                </a:solidFill>
                <a:latin typeface="Times New Roman" panose="02020603050405020304" pitchFamily="18" charset="0"/>
                <a:cs typeface="Times New Roman" panose="02020603050405020304" pitchFamily="18" charset="0"/>
              </a:rPr>
              <a:t>Продолжать знакомить с правилами безопасного поведения во время игр в разное время года (купание в водоемах, катание на велосипеде, на санках, коньках, лыжах и др.). Расширять знания об источниках опасности в быту (электроприборы, газовая плита, утюг и др.). Закреплять навыки безопасного пользования бытовыми предметами. Уточнять знания детей о работе пожарных, о причинах пожаров, об элементарных правилах поведения во время пожара. Знакомить с работой службы спасения — МЧС. Закреплять знания о том, что в случае необходимости взрослые звонят по телефонам «01», «02», «03». Формировать умение обращаться за помощью к взрослым. Учить называть свое имя, фамилию, возраст, домашний адрес, телефон.</a:t>
            </a:r>
          </a:p>
        </p:txBody>
      </p:sp>
    </p:spTree>
    <p:extLst>
      <p:ext uri="{BB962C8B-B14F-4D97-AF65-F5344CB8AC3E}">
        <p14:creationId xmlns:p14="http://schemas.microsoft.com/office/powerpoint/2010/main" val="2168308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2513" y="655092"/>
            <a:ext cx="10945503" cy="6373504"/>
          </a:xfrm>
        </p:spPr>
        <p:txBody>
          <a:bodyPr/>
          <a:lstStyle/>
          <a:p>
            <a:pPr marL="0" indent="0" algn="ctr">
              <a:buNone/>
            </a:pPr>
            <a:r>
              <a:rPr lang="ru-RU" sz="8000" b="1" dirty="0">
                <a:solidFill>
                  <a:srgbClr val="FF0000"/>
                </a:solidFill>
                <a:latin typeface="Times New Roman" panose="02020603050405020304" pitchFamily="18" charset="0"/>
                <a:cs typeface="Times New Roman" panose="02020603050405020304" pitchFamily="18" charset="0"/>
              </a:rPr>
              <a:t>Образовательная область «ПОЗНАВАТЕЛЬНОЕ РАЗВИТИЕ»</a:t>
            </a:r>
          </a:p>
          <a:p>
            <a:pPr marL="0" indent="0">
              <a:buNone/>
            </a:pPr>
            <a:endParaRPr lang="ru-RU" dirty="0"/>
          </a:p>
        </p:txBody>
      </p:sp>
    </p:spTree>
    <p:extLst>
      <p:ext uri="{BB962C8B-B14F-4D97-AF65-F5344CB8AC3E}">
        <p14:creationId xmlns:p14="http://schemas.microsoft.com/office/powerpoint/2010/main" val="3055175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68828" y="272127"/>
            <a:ext cx="10467834" cy="6332562"/>
          </a:xfrm>
        </p:spPr>
        <p:txBody>
          <a:bodyPr/>
          <a:lstStyle/>
          <a:p>
            <a:pPr marL="0" indent="0" algn="ctr">
              <a:buNone/>
            </a:pPr>
            <a:endParaRPr lang="ru-RU" sz="2000" dirty="0" smtClean="0">
              <a:latin typeface="Times New Roman" panose="02020603050405020304" pitchFamily="18" charset="0"/>
              <a:cs typeface="Times New Roman" panose="02020603050405020304" pitchFamily="18" charset="0"/>
            </a:endParaRPr>
          </a:p>
          <a:p>
            <a:pPr marL="0" indent="0" algn="ctr">
              <a:buNone/>
            </a:pPr>
            <a:endParaRPr lang="ru-RU" sz="2000" dirty="0">
              <a:latin typeface="Times New Roman" panose="02020603050405020304" pitchFamily="18" charset="0"/>
              <a:cs typeface="Times New Roman" panose="02020603050405020304" pitchFamily="18" charset="0"/>
            </a:endParaRPr>
          </a:p>
          <a:p>
            <a:pPr marL="0" indent="0" algn="just">
              <a:buNone/>
            </a:pPr>
            <a:r>
              <a:rPr lang="ru-RU" sz="2400" dirty="0" smtClean="0">
                <a:solidFill>
                  <a:schemeClr val="tx1"/>
                </a:solidFill>
                <a:latin typeface="Times New Roman" panose="02020603050405020304" pitchFamily="18" charset="0"/>
                <a:cs typeface="Times New Roman" panose="02020603050405020304" pitchFamily="18" charset="0"/>
              </a:rPr>
              <a:t>«</a:t>
            </a:r>
            <a:r>
              <a:rPr lang="ru-RU" sz="2400" dirty="0">
                <a:solidFill>
                  <a:schemeClr val="tx1"/>
                </a:solidFill>
                <a:latin typeface="Times New Roman" panose="02020603050405020304" pitchFamily="18" charset="0"/>
                <a:cs typeface="Times New Roman" panose="02020603050405020304" pitchFamily="18" charset="0"/>
              </a:rPr>
              <a:t>Познавательное развитие предполагает развитие интересов детей, любознательности и познавательной мотивации; формирование познавательных действий, становление сознания; развитие воображения и творческой активности; формирование первичных представлений о себе, других людях, объектах окружающего мира, о свойствах и отношениях объектов окружающего мира (форме, цвете, размере, материале, звучании, ритме, темпе, количестве, числе, части и целом, пространстве и времени, движении и покое, причинах и следствиях и др.), о малой родине и Отечестве, представлений о социокультурных ценностях нашего народа, об отечественных традициях и праздниках, о планете Земля как общем доме людей, об особенностях ее природы, многообразии стран и народов мира</a:t>
            </a:r>
            <a:r>
              <a:rPr lang="ru-RU" sz="2400" dirty="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a:p>
            <a:pPr marL="0" indent="0" algn="just">
              <a:buNone/>
            </a:pPr>
            <a:endParaRPr lang="ru-RU" sz="2400" dirty="0">
              <a:solidFill>
                <a:schemeClr val="tx1"/>
              </a:solidFill>
            </a:endParaRPr>
          </a:p>
        </p:txBody>
      </p:sp>
    </p:spTree>
    <p:extLst>
      <p:ext uri="{BB962C8B-B14F-4D97-AF65-F5344CB8AC3E}">
        <p14:creationId xmlns:p14="http://schemas.microsoft.com/office/powerpoint/2010/main" val="3721853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37230" y="409433"/>
            <a:ext cx="10467382" cy="6086901"/>
          </a:xfrm>
        </p:spPr>
        <p:txBody>
          <a:bodyPr>
            <a:noAutofit/>
          </a:bodyPr>
          <a:lstStyle/>
          <a:p>
            <a:pPr marL="0" indent="0" algn="ctr">
              <a:buNone/>
            </a:pPr>
            <a:r>
              <a:rPr lang="ru-RU" sz="9600" b="1" dirty="0">
                <a:solidFill>
                  <a:srgbClr val="002060"/>
                </a:solidFill>
                <a:latin typeface="Times New Roman" panose="02020603050405020304" pitchFamily="18" charset="0"/>
                <a:cs typeface="Times New Roman" panose="02020603050405020304" pitchFamily="18" charset="0"/>
              </a:rPr>
              <a:t>Формирование элементарных математических представлений </a:t>
            </a:r>
          </a:p>
        </p:txBody>
      </p:sp>
    </p:spTree>
    <p:extLst>
      <p:ext uri="{BB962C8B-B14F-4D97-AF65-F5344CB8AC3E}">
        <p14:creationId xmlns:p14="http://schemas.microsoft.com/office/powerpoint/2010/main" val="2234612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50627" y="204717"/>
            <a:ext cx="11304896" cy="6653283"/>
          </a:xfrm>
        </p:spPr>
        <p:txBody>
          <a:bodyPr>
            <a:normAutofit fontScale="92500" lnSpcReduction="20000"/>
          </a:bodyPr>
          <a:lstStyle/>
          <a:p>
            <a:pPr marL="0" indent="0" algn="ctr">
              <a:buNone/>
            </a:pPr>
            <a:r>
              <a:rPr lang="ru-RU" b="1" dirty="0">
                <a:solidFill>
                  <a:schemeClr val="tx1"/>
                </a:solidFill>
                <a:latin typeface="Times New Roman" panose="02020603050405020304" pitchFamily="18" charset="0"/>
                <a:cs typeface="Times New Roman" panose="02020603050405020304" pitchFamily="18" charset="0"/>
              </a:rPr>
              <a:t>Количество и счет. </a:t>
            </a:r>
            <a:endParaRPr lang="ru-RU"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Учить </a:t>
            </a:r>
            <a:r>
              <a:rPr lang="ru-RU" dirty="0">
                <a:solidFill>
                  <a:schemeClr val="tx1"/>
                </a:solidFill>
                <a:latin typeface="Times New Roman" panose="02020603050405020304" pitchFamily="18" charset="0"/>
                <a:cs typeface="Times New Roman" panose="02020603050405020304" pitchFamily="18" charset="0"/>
              </a:rPr>
              <a:t>создавать множества (группы предметов) из разных по качеству элементов (предметов разного цвета, размера, формы, назначения; звуков, движений); разбивать множества на части и воссоединять их; устанавливать отношения между целым множеством и каждой его частью, понимать, что множество больше части, а часть меньше целого множества; сравнивать разные части множества на основе счета и соотнесения элементов (предметов) один к одному; определять большую (меньшую) часть множества или их равенство.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Учить </a:t>
            </a:r>
            <a:r>
              <a:rPr lang="ru-RU" dirty="0">
                <a:solidFill>
                  <a:schemeClr val="tx1"/>
                </a:solidFill>
                <a:latin typeface="Times New Roman" panose="02020603050405020304" pitchFamily="18" charset="0"/>
                <a:cs typeface="Times New Roman" panose="02020603050405020304" pitchFamily="18" charset="0"/>
              </a:rPr>
              <a:t>считать до 10; последовательно знакомить с образованием каждого числа в пределах от 5 до 10 (на наглядной основе).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Сравнивать </a:t>
            </a:r>
            <a:r>
              <a:rPr lang="ru-RU" dirty="0">
                <a:solidFill>
                  <a:schemeClr val="tx1"/>
                </a:solidFill>
                <a:latin typeface="Times New Roman" panose="02020603050405020304" pitchFamily="18" charset="0"/>
                <a:cs typeface="Times New Roman" panose="02020603050405020304" pitchFamily="18" charset="0"/>
              </a:rPr>
              <a:t>рядом стоящие числа в пределах 10 на основе сравнения конкретных множеств; получать равенство из неравенства (неравенство из равенства), добавляя к меньшему количеству один предмет или убирая из большего количества один предмет («7 меньше 8, если к 7 добавить один предмет, будет 8, поровну», «8 больше 7; если из 8 предметов убрать один, то станет по 7, поровну</a:t>
            </a:r>
            <a:r>
              <a:rPr lang="ru-RU" dirty="0" smtClean="0">
                <a:solidFill>
                  <a:schemeClr val="tx1"/>
                </a:solidFill>
                <a:latin typeface="Times New Roman" panose="02020603050405020304" pitchFamily="18" charset="0"/>
                <a:cs typeface="Times New Roman" panose="02020603050405020304" pitchFamily="18" charset="0"/>
              </a:rPr>
              <a:t>»).</a:t>
            </a: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Формировать умение понимать отношения рядом стоящих чисел (5 &lt; 6 на 1, 6 &gt; 5 на 1). Отсчитывать предметы из большого количества по образцу и заданному числу (в пределах 10).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Совершенствовать </a:t>
            </a:r>
            <a:r>
              <a:rPr lang="ru-RU" dirty="0">
                <a:solidFill>
                  <a:schemeClr val="tx1"/>
                </a:solidFill>
                <a:latin typeface="Times New Roman" panose="02020603050405020304" pitchFamily="18" charset="0"/>
                <a:cs typeface="Times New Roman" panose="02020603050405020304" pitchFamily="18" charset="0"/>
              </a:rPr>
              <a:t>умение считать в прямом и обратном порядке (в пределах 10). Считать предметы на ощупь, считать и воспроизводить количество звуков, движений по образцу и заданному числу (в пределах 10). Познакомить с цифрами от 0 до 9.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Познакомить </a:t>
            </a:r>
            <a:r>
              <a:rPr lang="ru-RU" dirty="0">
                <a:solidFill>
                  <a:schemeClr val="tx1"/>
                </a:solidFill>
                <a:latin typeface="Times New Roman" panose="02020603050405020304" pitchFamily="18" charset="0"/>
                <a:cs typeface="Times New Roman" panose="02020603050405020304" pitchFamily="18" charset="0"/>
              </a:rPr>
              <a:t>с порядковым счетом в пределах 10, учить различать вопросы «Сколько?», «Который?» («Какой?») и правильно отвечать на них.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Продолжать </a:t>
            </a:r>
            <a:r>
              <a:rPr lang="ru-RU" dirty="0">
                <a:solidFill>
                  <a:schemeClr val="tx1"/>
                </a:solidFill>
                <a:latin typeface="Times New Roman" panose="02020603050405020304" pitchFamily="18" charset="0"/>
                <a:cs typeface="Times New Roman" panose="02020603050405020304" pitchFamily="18" charset="0"/>
              </a:rPr>
              <a:t>формировать представление о равенстве: определять равное количество в группах, состоящих из разных предметов; правильно обобщать числовые значения на основе счета и сравнения групп (здесь 5 петушков, 5 матрешек, 5 машин — всех игрушек поровну — по 5). Упражнять детей в понимании того, что число не зависит от величины предметов, расстояния между предметами, формы, их расположения, а также направления счета (справа налево, слева направо, с любого предмета</a:t>
            </a:r>
            <a:r>
              <a:rPr lang="ru-RU"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a:solidFill>
                  <a:schemeClr val="tx1"/>
                </a:solidFill>
                <a:latin typeface="Times New Roman" panose="02020603050405020304" pitchFamily="18" charset="0"/>
                <a:cs typeface="Times New Roman" panose="02020603050405020304" pitchFamily="18" charset="0"/>
              </a:rPr>
              <a:t>Познакомить с количественным составом числа из единиц в пределах 5 на конкретном материале: 5 — это один, еще один, еще один, еще один и еще один.</a:t>
            </a:r>
          </a:p>
        </p:txBody>
      </p:sp>
    </p:spTree>
    <p:extLst>
      <p:ext uri="{BB962C8B-B14F-4D97-AF65-F5344CB8AC3E}">
        <p14:creationId xmlns:p14="http://schemas.microsoft.com/office/powerpoint/2010/main" val="11981730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09934" y="0"/>
            <a:ext cx="11081982" cy="6755642"/>
          </a:xfrm>
        </p:spPr>
        <p:txBody>
          <a:bodyPr>
            <a:noAutofit/>
          </a:bodyPr>
          <a:lstStyle/>
          <a:p>
            <a:pPr marL="0" indent="0" algn="ctr">
              <a:buNone/>
            </a:pPr>
            <a:r>
              <a:rPr lang="ru-RU" sz="2000" b="1" dirty="0" smtClean="0">
                <a:solidFill>
                  <a:schemeClr val="tx1"/>
                </a:solidFill>
                <a:latin typeface="Times New Roman" panose="02020603050405020304" pitchFamily="18" charset="0"/>
                <a:cs typeface="Times New Roman" panose="02020603050405020304" pitchFamily="18" charset="0"/>
              </a:rPr>
              <a:t>Величина.</a:t>
            </a:r>
          </a:p>
          <a:p>
            <a:pPr marL="0" indent="0" algn="ctr">
              <a:buNone/>
            </a:pPr>
            <a:r>
              <a:rPr lang="ru-RU" sz="2000" dirty="0" smtClean="0">
                <a:solidFill>
                  <a:schemeClr val="tx1"/>
                </a:solidFill>
                <a:latin typeface="Times New Roman" panose="02020603050405020304" pitchFamily="18" charset="0"/>
                <a:cs typeface="Times New Roman" panose="02020603050405020304" pitchFamily="18" charset="0"/>
              </a:rPr>
              <a:t>Учить </a:t>
            </a:r>
            <a:r>
              <a:rPr lang="ru-RU" sz="2000" dirty="0">
                <a:solidFill>
                  <a:schemeClr val="tx1"/>
                </a:solidFill>
                <a:latin typeface="Times New Roman" panose="02020603050405020304" pitchFamily="18" charset="0"/>
                <a:cs typeface="Times New Roman" panose="02020603050405020304" pitchFamily="18" charset="0"/>
              </a:rPr>
              <a:t>устанавливать размерные отношения между 5–10 предметами разной длины (высоты, ширины) или толщины: систематизировать предметы, располагая их в возрастающем (убывающем) порядке по величине; отражать в речи порядок расположения предметов и соотношение между ними по размеру: «Розовая лента — самая широкая, фиолетовая — немного уже, красная — еще уже, но она шире желтой, а зеленая уже желтой и всех остальных лент» и т. д. Сравнивать два предмета по величине (длине, ширине, высоте) опосредованно — с помощью третьего (условной меры), равного одному из сравниваемых предметов. Развивать глазомер, умение находить предметы длиннее (короче), выше (ниже), шире (уже), толще (тоньше) образца и равные ему. Формировать понятие о том, что предмет (лист бумаги, лента, круг, квадрат и др.) можно разделить на несколько равных частей (на две, четыре). Учить называть части, полученные от деления, сравнивать целое и части, понимать, что целый предмет больше каждой своей части, а часть меньше целого</a:t>
            </a:r>
            <a:r>
              <a:rPr lang="ru-RU" sz="2000" dirty="0" smtClean="0">
                <a:solidFill>
                  <a:schemeClr val="tx1"/>
                </a:solidFill>
                <a:latin typeface="Times New Roman" panose="02020603050405020304" pitchFamily="18" charset="0"/>
                <a:cs typeface="Times New Roman" panose="02020603050405020304" pitchFamily="18" charset="0"/>
              </a:rPr>
              <a:t>.</a:t>
            </a:r>
          </a:p>
          <a:p>
            <a:pPr marL="0" indent="0" algn="ctr">
              <a:buNone/>
            </a:pP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b="1" dirty="0">
                <a:solidFill>
                  <a:schemeClr val="tx1"/>
                </a:solidFill>
                <a:latin typeface="Times New Roman" panose="02020603050405020304" pitchFamily="18" charset="0"/>
                <a:cs typeface="Times New Roman" panose="02020603050405020304" pitchFamily="18" charset="0"/>
              </a:rPr>
              <a:t>Форма. </a:t>
            </a:r>
            <a:endParaRPr lang="ru-RU" sz="2000"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000" dirty="0" smtClean="0">
                <a:solidFill>
                  <a:schemeClr val="tx1"/>
                </a:solidFill>
                <a:latin typeface="Times New Roman" panose="02020603050405020304" pitchFamily="18" charset="0"/>
                <a:cs typeface="Times New Roman" panose="02020603050405020304" pitchFamily="18" charset="0"/>
              </a:rPr>
              <a:t>Познакомить </a:t>
            </a:r>
            <a:r>
              <a:rPr lang="ru-RU" sz="2000" dirty="0">
                <a:solidFill>
                  <a:schemeClr val="tx1"/>
                </a:solidFill>
                <a:latin typeface="Times New Roman" panose="02020603050405020304" pitchFamily="18" charset="0"/>
                <a:cs typeface="Times New Roman" panose="02020603050405020304" pitchFamily="18" charset="0"/>
              </a:rPr>
              <a:t>детей с овалом на основе сравнения его с кругом и прямоугольником. Дать представление о четырехугольнике: подвести к пониманию того, что квадрат и прямоугольник являются разновидностями четырехугольника. Развивать у детей геометрическую зоркость: умение анализировать и сравнивать предметы по форме, находить в ближайшем окружении предметы одинаковой и разной формы: книги, картина, одеяла, крышки столов — прямоугольные, поднос и блюдо — овальные, тарелки — круглые и т. д. Развивать представления о том, как из одной формы сделать другую. </a:t>
            </a:r>
          </a:p>
        </p:txBody>
      </p:sp>
    </p:spTree>
    <p:extLst>
      <p:ext uri="{BB962C8B-B14F-4D97-AF65-F5344CB8AC3E}">
        <p14:creationId xmlns:p14="http://schemas.microsoft.com/office/powerpoint/2010/main" val="3881761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37230" y="279779"/>
            <a:ext cx="10986449" cy="6578221"/>
          </a:xfrm>
        </p:spPr>
        <p:txBody>
          <a:bodyPr>
            <a:normAutofit lnSpcReduction="10000"/>
          </a:bodyPr>
          <a:lstStyle/>
          <a:p>
            <a:pPr marL="0" indent="0" algn="ctr">
              <a:buNone/>
            </a:pPr>
            <a:r>
              <a:rPr lang="ru-RU" sz="2400" b="1" dirty="0">
                <a:solidFill>
                  <a:schemeClr val="tx1"/>
                </a:solidFill>
                <a:latin typeface="Times New Roman" panose="02020603050405020304" pitchFamily="18" charset="0"/>
                <a:cs typeface="Times New Roman" panose="02020603050405020304" pitchFamily="18" charset="0"/>
              </a:rPr>
              <a:t>Ориентировка в </a:t>
            </a:r>
            <a:r>
              <a:rPr lang="ru-RU" sz="2400" b="1" dirty="0" smtClean="0">
                <a:solidFill>
                  <a:schemeClr val="tx1"/>
                </a:solidFill>
                <a:latin typeface="Times New Roman" panose="02020603050405020304" pitchFamily="18" charset="0"/>
                <a:cs typeface="Times New Roman" panose="02020603050405020304" pitchFamily="18" charset="0"/>
              </a:rPr>
              <a:t>пространстве.</a:t>
            </a: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Совершенствовать </a:t>
            </a:r>
            <a:r>
              <a:rPr lang="ru-RU" sz="2400" dirty="0">
                <a:solidFill>
                  <a:schemeClr val="tx1"/>
                </a:solidFill>
                <a:latin typeface="Times New Roman" panose="02020603050405020304" pitchFamily="18" charset="0"/>
                <a:cs typeface="Times New Roman" panose="02020603050405020304" pitchFamily="18" charset="0"/>
              </a:rPr>
              <a:t>умение ориентироваться в окружающем пространстве; понимать смысл пространственных отношений (вверху — внизу, впереди (спереди) — сзади (за), слева — справа, между, рядом с, около); двигаться в заданном направлении, меняя его по сигналу, а также в соответствии со знаками — указателями направления движения (вперед, назад, налево, направо и т. п.); определять свое местонахождение среди окружающих людей и предметов: «Я стою между Олей и Таней, за Мишей, позади (сзади) Кати, перед Наташей, около Юры»; обозначать в речи взаимное расположение предметов: «Справа от куклы сидит заяц, а слева от куклы стоит лошадка, сзади — мишка, а впереди — машина». Учить ориентироваться на листе бумаги (справа — слева, вверху — внизу, в середине, в углу). </a:t>
            </a: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b="1" dirty="0" smtClean="0">
                <a:solidFill>
                  <a:schemeClr val="tx1"/>
                </a:solidFill>
                <a:latin typeface="Times New Roman" panose="02020603050405020304" pitchFamily="18" charset="0"/>
                <a:cs typeface="Times New Roman" panose="02020603050405020304" pitchFamily="18" charset="0"/>
              </a:rPr>
              <a:t>Ориентировка </a:t>
            </a:r>
            <a:r>
              <a:rPr lang="ru-RU" sz="2400" b="1" dirty="0">
                <a:solidFill>
                  <a:schemeClr val="tx1"/>
                </a:solidFill>
                <a:latin typeface="Times New Roman" panose="02020603050405020304" pitchFamily="18" charset="0"/>
                <a:cs typeface="Times New Roman" panose="02020603050405020304" pitchFamily="18" charset="0"/>
              </a:rPr>
              <a:t>во времени. </a:t>
            </a:r>
            <a:endParaRPr lang="ru-RU" sz="2400"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Дать </a:t>
            </a:r>
            <a:r>
              <a:rPr lang="ru-RU" sz="2400" dirty="0">
                <a:solidFill>
                  <a:schemeClr val="tx1"/>
                </a:solidFill>
                <a:latin typeface="Times New Roman" panose="02020603050405020304" pitchFamily="18" charset="0"/>
                <a:cs typeface="Times New Roman" panose="02020603050405020304" pitchFamily="18" charset="0"/>
              </a:rPr>
              <a:t>детям представление о том, что утро, вечер, день и ночь составляют сутки</a:t>
            </a:r>
            <a:r>
              <a:rPr lang="ru-RU" sz="2400" dirty="0" smtClean="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Учить на конкретных примерах устанавливать последовательность различных событий: что было раньше (сначала), что позже (потом), определять, какой день сегодня, какой был вчера, какой будет завтра.</a:t>
            </a:r>
          </a:p>
          <a:p>
            <a:pPr marL="0" indent="0">
              <a:buNone/>
            </a:pPr>
            <a:endParaRPr lang="ru-RU" dirty="0"/>
          </a:p>
        </p:txBody>
      </p:sp>
    </p:spTree>
    <p:extLst>
      <p:ext uri="{BB962C8B-B14F-4D97-AF65-F5344CB8AC3E}">
        <p14:creationId xmlns:p14="http://schemas.microsoft.com/office/powerpoint/2010/main" val="2164624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9809" y="218364"/>
            <a:ext cx="11041039" cy="6414448"/>
          </a:xfrm>
        </p:spPr>
        <p:txBody>
          <a:bodyPr>
            <a:normAutofit/>
          </a:bodyPr>
          <a:lstStyle/>
          <a:p>
            <a:pPr marL="0" indent="0" algn="ctr">
              <a:buNone/>
            </a:pPr>
            <a:r>
              <a:rPr lang="ru-RU" sz="9600" b="1" dirty="0">
                <a:solidFill>
                  <a:srgbClr val="002060"/>
                </a:solidFill>
                <a:latin typeface="Times New Roman" panose="02020603050405020304" pitchFamily="18" charset="0"/>
                <a:cs typeface="Times New Roman" panose="02020603050405020304" pitchFamily="18" charset="0"/>
              </a:rPr>
              <a:t>Развитие </a:t>
            </a:r>
            <a:r>
              <a:rPr lang="ru-RU" sz="9600" b="1" dirty="0" smtClean="0">
                <a:solidFill>
                  <a:srgbClr val="002060"/>
                </a:solidFill>
                <a:latin typeface="Times New Roman" panose="02020603050405020304" pitchFamily="18" charset="0"/>
                <a:cs typeface="Times New Roman" panose="02020603050405020304" pitchFamily="18" charset="0"/>
              </a:rPr>
              <a:t>познавательно-исследовательской </a:t>
            </a:r>
            <a:r>
              <a:rPr lang="ru-RU" sz="9600" b="1" dirty="0">
                <a:solidFill>
                  <a:srgbClr val="002060"/>
                </a:solidFill>
                <a:latin typeface="Times New Roman" panose="02020603050405020304" pitchFamily="18" charset="0"/>
                <a:cs typeface="Times New Roman" panose="02020603050405020304" pitchFamily="18" charset="0"/>
              </a:rPr>
              <a:t>деятельности</a:t>
            </a:r>
          </a:p>
        </p:txBody>
      </p:sp>
    </p:spTree>
    <p:extLst>
      <p:ext uri="{BB962C8B-B14F-4D97-AF65-F5344CB8AC3E}">
        <p14:creationId xmlns:p14="http://schemas.microsoft.com/office/powerpoint/2010/main" val="2708996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498143"/>
            <a:ext cx="12082818" cy="6359857"/>
          </a:xfrm>
        </p:spPr>
        <p:txBody>
          <a:bodyPr>
            <a:noAutofit/>
          </a:bodyPr>
          <a:lstStyle/>
          <a:p>
            <a:pPr algn="ctr"/>
            <a:r>
              <a:rPr lang="ru-RU" sz="8000" b="1" dirty="0" smtClean="0">
                <a:solidFill>
                  <a:srgbClr val="FF0000"/>
                </a:solidFill>
                <a:latin typeface="Times New Roman" panose="02020603050405020304" pitchFamily="18" charset="0"/>
                <a:cs typeface="Times New Roman" panose="02020603050405020304" pitchFamily="18" charset="0"/>
              </a:rPr>
              <a:t>Образовательная </a:t>
            </a:r>
            <a:r>
              <a:rPr lang="ru-RU" sz="8000" b="1" dirty="0">
                <a:solidFill>
                  <a:srgbClr val="FF0000"/>
                </a:solidFill>
                <a:latin typeface="Times New Roman" panose="02020603050405020304" pitchFamily="18" charset="0"/>
                <a:cs typeface="Times New Roman" panose="02020603050405020304" pitchFamily="18" charset="0"/>
              </a:rPr>
              <a:t>область «СОЦИАЛЬНО-КОММУНИКАТИВНОЕ РАЗВИТИЕ»</a:t>
            </a:r>
            <a:br>
              <a:rPr lang="ru-RU" sz="8000" b="1" dirty="0">
                <a:solidFill>
                  <a:srgbClr val="FF0000"/>
                </a:solidFill>
                <a:latin typeface="Times New Roman" panose="02020603050405020304" pitchFamily="18" charset="0"/>
                <a:cs typeface="Times New Roman" panose="02020603050405020304" pitchFamily="18" charset="0"/>
              </a:rPr>
            </a:br>
            <a:endParaRPr lang="ru-RU" sz="8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5018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36979" y="150125"/>
            <a:ext cx="11455021" cy="7083189"/>
          </a:xfrm>
        </p:spPr>
        <p:txBody>
          <a:bodyPr>
            <a:normAutofit/>
          </a:bodyPr>
          <a:lstStyle/>
          <a:p>
            <a:pPr marL="0" indent="0" algn="ctr">
              <a:buNone/>
            </a:pPr>
            <a:r>
              <a:rPr lang="ru-RU" sz="2800" b="1" dirty="0">
                <a:solidFill>
                  <a:schemeClr val="tx1"/>
                </a:solidFill>
                <a:latin typeface="Times New Roman" panose="02020603050405020304" pitchFamily="18" charset="0"/>
                <a:cs typeface="Times New Roman" panose="02020603050405020304" pitchFamily="18" charset="0"/>
              </a:rPr>
              <a:t>Познавательно-исследовательская деятельность. </a:t>
            </a:r>
            <a:endParaRPr lang="ru-RU" sz="2800"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800" dirty="0" smtClean="0">
                <a:solidFill>
                  <a:schemeClr val="tx1"/>
                </a:solidFill>
                <a:latin typeface="Times New Roman" panose="02020603050405020304" pitchFamily="18" charset="0"/>
                <a:cs typeface="Times New Roman" panose="02020603050405020304" pitchFamily="18" charset="0"/>
              </a:rPr>
              <a:t>Закреплять </a:t>
            </a:r>
            <a:r>
              <a:rPr lang="ru-RU" sz="2800" dirty="0">
                <a:solidFill>
                  <a:schemeClr val="tx1"/>
                </a:solidFill>
                <a:latin typeface="Times New Roman" panose="02020603050405020304" pitchFamily="18" charset="0"/>
                <a:cs typeface="Times New Roman" panose="02020603050405020304" pitchFamily="18" charset="0"/>
              </a:rPr>
              <a:t>умение использовать обобщенные способы обследования объектов с помощью специально разработанной системы сенсорных эталонов, перцептивных действий. </a:t>
            </a:r>
            <a:endParaRPr lang="ru-RU" sz="28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800" dirty="0" smtClean="0">
                <a:solidFill>
                  <a:schemeClr val="tx1"/>
                </a:solidFill>
                <a:latin typeface="Times New Roman" panose="02020603050405020304" pitchFamily="18" charset="0"/>
                <a:cs typeface="Times New Roman" panose="02020603050405020304" pitchFamily="18" charset="0"/>
              </a:rPr>
              <a:t>Побуждать </a:t>
            </a:r>
            <a:r>
              <a:rPr lang="ru-RU" sz="2800" dirty="0">
                <a:solidFill>
                  <a:schemeClr val="tx1"/>
                </a:solidFill>
                <a:latin typeface="Times New Roman" panose="02020603050405020304" pitchFamily="18" charset="0"/>
                <a:cs typeface="Times New Roman" panose="02020603050405020304" pitchFamily="18" charset="0"/>
              </a:rPr>
              <a:t>устанавливать функциональные связи и отношения между системами объектов и явлений, применяя различные средства познавательных действий. Способствовать самостоятельному использованию действий экспериментального характера для выявления скрытых свойств. Закреплять умение получать информацию о новом объекте в  процессе его исследования. </a:t>
            </a:r>
            <a:endParaRPr lang="ru-RU" sz="28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800" dirty="0" smtClean="0">
                <a:solidFill>
                  <a:schemeClr val="tx1"/>
                </a:solidFill>
                <a:latin typeface="Times New Roman" panose="02020603050405020304" pitchFamily="18" charset="0"/>
                <a:cs typeface="Times New Roman" panose="02020603050405020304" pitchFamily="18" charset="0"/>
              </a:rPr>
              <a:t>Развивать </a:t>
            </a:r>
            <a:r>
              <a:rPr lang="ru-RU" sz="2800" dirty="0">
                <a:solidFill>
                  <a:schemeClr val="tx1"/>
                </a:solidFill>
                <a:latin typeface="Times New Roman" panose="02020603050405020304" pitchFamily="18" charset="0"/>
                <a:cs typeface="Times New Roman" panose="02020603050405020304" pitchFamily="18" charset="0"/>
              </a:rPr>
              <a:t>умение детей действовать в соответствии с предлагаемым алгоритмом. Формировать умение определять алгоритм собственной </a:t>
            </a:r>
            <a:r>
              <a:rPr lang="ru-RU" sz="2800" dirty="0" smtClean="0">
                <a:solidFill>
                  <a:schemeClr val="tx1"/>
                </a:solidFill>
                <a:latin typeface="Times New Roman" panose="02020603050405020304" pitchFamily="18" charset="0"/>
                <a:cs typeface="Times New Roman" panose="02020603050405020304" pitchFamily="18" charset="0"/>
              </a:rPr>
              <a:t>деятельности</a:t>
            </a:r>
            <a:r>
              <a:rPr lang="ru-RU" sz="2800" dirty="0">
                <a:solidFill>
                  <a:schemeClr val="tx1"/>
                </a:solidFill>
                <a:latin typeface="Times New Roman" panose="02020603050405020304" pitchFamily="18" charset="0"/>
                <a:cs typeface="Times New Roman" panose="02020603050405020304" pitchFamily="18" charset="0"/>
              </a:rPr>
              <a:t>; с помощью взрослого составлять модели и использовать их в познавательно-исследовательской деятельности. </a:t>
            </a:r>
          </a:p>
        </p:txBody>
      </p:sp>
    </p:spTree>
    <p:extLst>
      <p:ext uri="{BB962C8B-B14F-4D97-AF65-F5344CB8AC3E}">
        <p14:creationId xmlns:p14="http://schemas.microsoft.com/office/powerpoint/2010/main" val="3241570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3331" y="122831"/>
            <a:ext cx="11354938" cy="6632812"/>
          </a:xfrm>
        </p:spPr>
        <p:txBody>
          <a:bodyPr>
            <a:normAutofit/>
          </a:bodyPr>
          <a:lstStyle/>
          <a:p>
            <a:pPr marL="0" indent="0" algn="ctr">
              <a:buNone/>
            </a:pPr>
            <a:r>
              <a:rPr lang="ru-RU" sz="2400" b="1" dirty="0">
                <a:solidFill>
                  <a:schemeClr val="tx1"/>
                </a:solidFill>
                <a:latin typeface="Times New Roman" panose="02020603050405020304" pitchFamily="18" charset="0"/>
                <a:cs typeface="Times New Roman" panose="02020603050405020304" pitchFamily="18" charset="0"/>
              </a:rPr>
              <a:t>Сенсорное развитие</a:t>
            </a:r>
            <a:r>
              <a:rPr lang="ru-RU" sz="2400" b="1" dirty="0" smtClean="0">
                <a:solidFill>
                  <a:schemeClr val="tx1"/>
                </a:solidFill>
                <a:latin typeface="Times New Roman" panose="02020603050405020304" pitchFamily="18" charset="0"/>
                <a:cs typeface="Times New Roman" panose="02020603050405020304" pitchFamily="18" charset="0"/>
              </a:rPr>
              <a:t>.</a:t>
            </a: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Развивать восприятие, умение выделять разнообразные свойства и отношения предметов (цвет, форма, величина, расположение в пространстве и т. п.), включая органы чувств: зрение, слух, осязание, обоняние, вкус. </a:t>
            </a: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Продолжать </a:t>
            </a:r>
            <a:r>
              <a:rPr lang="ru-RU" sz="2400" dirty="0">
                <a:solidFill>
                  <a:schemeClr val="tx1"/>
                </a:solidFill>
                <a:latin typeface="Times New Roman" panose="02020603050405020304" pitchFamily="18" charset="0"/>
                <a:cs typeface="Times New Roman" panose="02020603050405020304" pitchFamily="18" charset="0"/>
              </a:rPr>
              <a:t>знакомить с цветами спектра: красный, оранжевый, желтый, зеленый, голубой, синий, фиолетовый (хроматические) и белый, серый и черный (ахроматические). Учить различать цвета по светлоте и насыщенности, правильно называть их. Показать детям особенности расположения цветовых тонов в спектре</a:t>
            </a:r>
            <a:r>
              <a:rPr lang="ru-RU" sz="2400" dirty="0" smtClean="0">
                <a:solidFill>
                  <a:schemeClr val="tx1"/>
                </a:solidFill>
                <a:latin typeface="Times New Roman" panose="02020603050405020304" pitchFamily="18" charset="0"/>
                <a:cs typeface="Times New Roman" panose="02020603050405020304" pitchFamily="18" charset="0"/>
              </a:rPr>
              <a:t>.</a:t>
            </a: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Продолжать знакомить с различными геометрическими фигурами, учить использовать в качестве эталонов плоскостные и объемные формы. </a:t>
            </a: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Формировать </a:t>
            </a:r>
            <a:r>
              <a:rPr lang="ru-RU" sz="2400" dirty="0">
                <a:solidFill>
                  <a:schemeClr val="tx1"/>
                </a:solidFill>
                <a:latin typeface="Times New Roman" panose="02020603050405020304" pitchFamily="18" charset="0"/>
                <a:cs typeface="Times New Roman" panose="02020603050405020304" pitchFamily="18" charset="0"/>
              </a:rPr>
              <a:t>умение обследовать предметы разной формы; при обследовании включать движения рук по предмету. Расширять представления о фактуре предметов (гладкий, пушистый, шероховатый и т. п.). Совершенствовать глазомер. </a:t>
            </a: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Развивать </a:t>
            </a:r>
            <a:r>
              <a:rPr lang="ru-RU" sz="2400" dirty="0">
                <a:solidFill>
                  <a:schemeClr val="tx1"/>
                </a:solidFill>
                <a:latin typeface="Times New Roman" panose="02020603050405020304" pitchFamily="18" charset="0"/>
                <a:cs typeface="Times New Roman" panose="02020603050405020304" pitchFamily="18" charset="0"/>
              </a:rPr>
              <a:t>познавательно-исследовательский интерес, показывая занимательные опыты, фокусы, привлекая к простейшим экспериментам. </a:t>
            </a:r>
          </a:p>
        </p:txBody>
      </p:sp>
    </p:spTree>
    <p:extLst>
      <p:ext uri="{BB962C8B-B14F-4D97-AF65-F5344CB8AC3E}">
        <p14:creationId xmlns:p14="http://schemas.microsoft.com/office/powerpoint/2010/main" val="1068312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96036" y="334370"/>
            <a:ext cx="11259404" cy="6523630"/>
          </a:xfrm>
        </p:spPr>
        <p:txBody>
          <a:bodyPr>
            <a:normAutofit/>
          </a:bodyPr>
          <a:lstStyle/>
          <a:p>
            <a:pPr marL="0" indent="0" algn="ctr">
              <a:buNone/>
            </a:pPr>
            <a:r>
              <a:rPr lang="ru-RU" sz="3200" b="1" dirty="0">
                <a:latin typeface="Times New Roman" panose="02020603050405020304" pitchFamily="18" charset="0"/>
                <a:cs typeface="Times New Roman" panose="02020603050405020304" pitchFamily="18" charset="0"/>
              </a:rPr>
              <a:t>Проектная деятельность</a:t>
            </a:r>
            <a:r>
              <a:rPr lang="ru-RU" sz="3200" dirty="0" smtClean="0">
                <a:latin typeface="Times New Roman" panose="02020603050405020304" pitchFamily="18" charset="0"/>
                <a:cs typeface="Times New Roman" panose="02020603050405020304" pitchFamily="18" charset="0"/>
              </a:rPr>
              <a:t>.</a:t>
            </a:r>
          </a:p>
          <a:p>
            <a:pPr marL="0" indent="0" algn="ctr">
              <a:buNone/>
            </a:pPr>
            <a:r>
              <a:rPr lang="ru-RU" sz="3200" dirty="0" smtClean="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Создавать условия для реализации детьми проектов трех типов: исследовательских, творческих и нормативных. Развивать проектную деятельность исследовательского типа. Организовывать презентации проектов. Формировать у детей представления об авторстве проекта. Создавать условия для реализации проектной деятельности творческого типа. (Творческие проекты в этом возрасте носят индивидуальный характер.) Способствовать развитию проектной деятельности нормативного типа. (Нормативная проектная деятельность — это проектная деятельность, направленная на выработку детьми норм и правил поведения в детском коллективе.)</a:t>
            </a:r>
          </a:p>
        </p:txBody>
      </p:sp>
    </p:spTree>
    <p:extLst>
      <p:ext uri="{BB962C8B-B14F-4D97-AF65-F5344CB8AC3E}">
        <p14:creationId xmlns:p14="http://schemas.microsoft.com/office/powerpoint/2010/main" val="1908729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01003" y="375313"/>
            <a:ext cx="10754436" cy="6482687"/>
          </a:xfrm>
        </p:spPr>
        <p:txBody>
          <a:bodyPr/>
          <a:lstStyle/>
          <a:p>
            <a:pPr marL="0" indent="0" algn="ctr">
              <a:buNone/>
            </a:pPr>
            <a:r>
              <a:rPr lang="ru-RU" sz="2400" b="1" dirty="0">
                <a:solidFill>
                  <a:schemeClr val="tx1"/>
                </a:solidFill>
                <a:latin typeface="Times New Roman" panose="02020603050405020304" pitchFamily="18" charset="0"/>
                <a:cs typeface="Times New Roman" panose="02020603050405020304" pitchFamily="18" charset="0"/>
              </a:rPr>
              <a:t>Дидактические игры. </a:t>
            </a:r>
            <a:endParaRPr lang="ru-RU" sz="2400" b="1"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smtClean="0">
                <a:solidFill>
                  <a:schemeClr val="tx1"/>
                </a:solidFill>
                <a:latin typeface="Times New Roman" panose="02020603050405020304" pitchFamily="18" charset="0"/>
                <a:cs typeface="Times New Roman" panose="02020603050405020304" pitchFamily="18" charset="0"/>
              </a:rPr>
              <a:t>Организовывать </a:t>
            </a:r>
            <a:r>
              <a:rPr lang="ru-RU" sz="2400" dirty="0">
                <a:solidFill>
                  <a:schemeClr val="tx1"/>
                </a:solidFill>
                <a:latin typeface="Times New Roman" panose="02020603050405020304" pitchFamily="18" charset="0"/>
                <a:cs typeface="Times New Roman" panose="02020603050405020304" pitchFamily="18" charset="0"/>
              </a:rPr>
              <a:t>дидактические игры, объединяя детей в подгруппы по 2–4 человека; учить выполнять правила игры. Развивать в играх память, внимание, воображение, мышление, речь, сенсорные способности детей. Учить сравнивать предметы, подмечать незначительные различия в их признаках (цвет, форма, величина, материал), объединять предметы по общим признакам, составлять из части целое (складные кубики, мозаика, </a:t>
            </a:r>
            <a:r>
              <a:rPr lang="ru-RU" sz="2400" dirty="0" err="1">
                <a:solidFill>
                  <a:schemeClr val="tx1"/>
                </a:solidFill>
                <a:latin typeface="Times New Roman" panose="02020603050405020304" pitchFamily="18" charset="0"/>
                <a:cs typeface="Times New Roman" panose="02020603050405020304" pitchFamily="18" charset="0"/>
              </a:rPr>
              <a:t>пазлы</a:t>
            </a:r>
            <a:r>
              <a:rPr lang="ru-RU" sz="2400" dirty="0">
                <a:solidFill>
                  <a:schemeClr val="tx1"/>
                </a:solidFill>
                <a:latin typeface="Times New Roman" panose="02020603050405020304" pitchFamily="18" charset="0"/>
                <a:cs typeface="Times New Roman" panose="02020603050405020304" pitchFamily="18" charset="0"/>
              </a:rPr>
              <a:t>), определять изменения в расположении предметов (впереди, сзади, направо, налево, под, над, посередине, сбоку). Формировать желание действовать с разнообразными дидактическими играми и игрушками (народными, электронными, компьютерными и др</a:t>
            </a:r>
            <a:r>
              <a:rPr lang="ru-RU" sz="2400" dirty="0" smtClean="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sz="2400" dirty="0">
                <a:solidFill>
                  <a:schemeClr val="tx1"/>
                </a:solidFill>
                <a:latin typeface="Times New Roman" panose="02020603050405020304" pitchFamily="18" charset="0"/>
                <a:cs typeface="Times New Roman" panose="02020603050405020304" pitchFamily="18" charset="0"/>
              </a:rPr>
              <a:t>Побуждать детей к самостоятельности в игре, вызывая у них эмоционально-положительный отклик на игровое действие. Учить подчиняться правилам в групповых играх. Воспитывать творческую самостоятельность. Формировать такие качества, как дружелюбие, дисциплинированность. Воспитывать культуру честного соперничества в играх-соревнованиях.</a:t>
            </a:r>
          </a:p>
          <a:p>
            <a:pPr marL="0" indent="0">
              <a:buNone/>
            </a:pPr>
            <a:endParaRPr lang="ru-RU" dirty="0"/>
          </a:p>
        </p:txBody>
      </p:sp>
    </p:spTree>
    <p:extLst>
      <p:ext uri="{BB962C8B-B14F-4D97-AF65-F5344CB8AC3E}">
        <p14:creationId xmlns:p14="http://schemas.microsoft.com/office/powerpoint/2010/main" val="33835902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1583141" y="818866"/>
            <a:ext cx="10426889" cy="6428095"/>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Ознакомление с предметным окружением </a:t>
            </a:r>
          </a:p>
        </p:txBody>
      </p:sp>
    </p:spTree>
    <p:extLst>
      <p:ext uri="{BB962C8B-B14F-4D97-AF65-F5344CB8AC3E}">
        <p14:creationId xmlns:p14="http://schemas.microsoft.com/office/powerpoint/2010/main" val="234561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7922" y="368490"/>
            <a:ext cx="11177516" cy="6182436"/>
          </a:xfrm>
        </p:spPr>
        <p:txBody>
          <a:bodyPr>
            <a:noAutofit/>
          </a:bodyPr>
          <a:lstStyle/>
          <a:p>
            <a:pPr algn="ctr"/>
            <a:r>
              <a:rPr lang="ru-RU" sz="2600" dirty="0">
                <a:solidFill>
                  <a:schemeClr val="tx1"/>
                </a:solidFill>
                <a:latin typeface="Times New Roman" panose="02020603050405020304" pitchFamily="18" charset="0"/>
                <a:cs typeface="Times New Roman" panose="02020603050405020304" pitchFamily="18" charset="0"/>
              </a:rPr>
              <a:t>Продолжать обогащать представления детей о мире предметов. Объяснять назначение незнакомых предметов. Формировать представление о предметах, облегчающих труд человека в быту (кофемолка, миксер, мясорубка и др.), создающих комфорт (бра, картины, ковер и т. п.). Объяснять, </a:t>
            </a:r>
            <a:br>
              <a:rPr lang="ru-RU" sz="2600" dirty="0">
                <a:solidFill>
                  <a:schemeClr val="tx1"/>
                </a:solidFill>
                <a:latin typeface="Times New Roman" panose="02020603050405020304" pitchFamily="18" charset="0"/>
                <a:cs typeface="Times New Roman" panose="02020603050405020304" pitchFamily="18" charset="0"/>
              </a:rPr>
            </a:br>
            <a:r>
              <a:rPr lang="ru-RU" sz="2600" dirty="0">
                <a:solidFill>
                  <a:schemeClr val="tx1"/>
                </a:solidFill>
                <a:latin typeface="Times New Roman" panose="02020603050405020304" pitchFamily="18" charset="0"/>
                <a:cs typeface="Times New Roman" panose="02020603050405020304" pitchFamily="18" charset="0"/>
              </a:rPr>
              <a:t>что прочность и долговечность зависят от свойств и качеств материала, из которого сделан предмет. Развивать умение самостоятельно определять материалы, из которых изготовлены предметы, характеризовать свойства и качества предметов: структуру и температуру поверхности, твердость – мягкость, хрупкость – прочность, блеск, звонкость. Побуждать сравнивать предметы (по назначению, цвету, форме, материалу), классифицировать их (посуда – фарфоровая, стеклянная, керамическая, пластмассовая). Рассказывать о том, что любая вещь создана трудом многих людей («Откуда пришел стол?», «Как получилась книжка?» и т. п.). Предметы имеют прошлое, настоящее и будущее. </a:t>
            </a:r>
          </a:p>
        </p:txBody>
      </p:sp>
    </p:spTree>
    <p:extLst>
      <p:ext uri="{BB962C8B-B14F-4D97-AF65-F5344CB8AC3E}">
        <p14:creationId xmlns:p14="http://schemas.microsoft.com/office/powerpoint/2010/main" val="344491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92573" y="1078172"/>
            <a:ext cx="9048466" cy="4981434"/>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Ознакомление с социальным миром </a:t>
            </a:r>
          </a:p>
        </p:txBody>
      </p:sp>
    </p:spTree>
    <p:extLst>
      <p:ext uri="{BB962C8B-B14F-4D97-AF65-F5344CB8AC3E}">
        <p14:creationId xmlns:p14="http://schemas.microsoft.com/office/powerpoint/2010/main" val="1389096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0501" y="539087"/>
            <a:ext cx="11464119" cy="6318913"/>
          </a:xfrm>
        </p:spPr>
        <p:txBody>
          <a:bodyPr>
            <a:noAutofit/>
          </a:bodyPr>
          <a:lstStyle/>
          <a:p>
            <a:pPr algn="ctr"/>
            <a:r>
              <a:rPr lang="ru-RU" sz="2000" dirty="0">
                <a:solidFill>
                  <a:schemeClr val="tx1"/>
                </a:solidFill>
                <a:latin typeface="Times New Roman" panose="02020603050405020304" pitchFamily="18" charset="0"/>
                <a:cs typeface="Times New Roman" panose="02020603050405020304" pitchFamily="18" charset="0"/>
              </a:rPr>
              <a:t>Обогащать представления детей о профессиях.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Расширять </a:t>
            </a:r>
            <a:r>
              <a:rPr lang="ru-RU" sz="2000" dirty="0">
                <a:solidFill>
                  <a:schemeClr val="tx1"/>
                </a:solidFill>
                <a:latin typeface="Times New Roman" panose="02020603050405020304" pitchFamily="18" charset="0"/>
                <a:cs typeface="Times New Roman" panose="02020603050405020304" pitchFamily="18" charset="0"/>
              </a:rPr>
              <a:t>представления об учебных заведениях (детский сад, школа, колледж, вуз), сферах человеческой деятельности (наука, искусство, производство, сельское хозяйство).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Продолжать </a:t>
            </a:r>
            <a:r>
              <a:rPr lang="ru-RU" sz="2000" dirty="0">
                <a:solidFill>
                  <a:schemeClr val="tx1"/>
                </a:solidFill>
                <a:latin typeface="Times New Roman" panose="02020603050405020304" pitchFamily="18" charset="0"/>
                <a:cs typeface="Times New Roman" panose="02020603050405020304" pitchFamily="18" charset="0"/>
              </a:rPr>
              <a:t>знакомить с культурными явлениями (цирк, библиотека, музей и др.), их атрибутами, значением в жизни общества, связанными с ними профессиями, правилами поведения.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Продолжать </a:t>
            </a:r>
            <a:r>
              <a:rPr lang="ru-RU" sz="2000" dirty="0">
                <a:solidFill>
                  <a:schemeClr val="tx1"/>
                </a:solidFill>
                <a:latin typeface="Times New Roman" panose="02020603050405020304" pitchFamily="18" charset="0"/>
                <a:cs typeface="Times New Roman" panose="02020603050405020304" pitchFamily="18" charset="0"/>
              </a:rPr>
              <a:t>знакомить с деньгами, их функциями (средство для оплаты труда, расчетов при покупках), бюджетом и возможностями семьи.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Формировать </a:t>
            </a:r>
            <a:r>
              <a:rPr lang="ru-RU" sz="2000" dirty="0">
                <a:solidFill>
                  <a:schemeClr val="tx1"/>
                </a:solidFill>
                <a:latin typeface="Times New Roman" panose="02020603050405020304" pitchFamily="18" charset="0"/>
                <a:cs typeface="Times New Roman" panose="02020603050405020304" pitchFamily="18" charset="0"/>
              </a:rPr>
              <a:t>элементарные представления об истории человечества (Древний мир, Средние века, современное общество) через знакомство с произведениями искусства (живопись, скульптура, мифы и легенды народов мира), реконструкцию образа жизни людей разных времен (одежда, утварь, традиции и др.).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Рассказывать </a:t>
            </a:r>
            <a:r>
              <a:rPr lang="ru-RU" sz="2000" dirty="0">
                <a:solidFill>
                  <a:schemeClr val="tx1"/>
                </a:solidFill>
                <a:latin typeface="Times New Roman" panose="02020603050405020304" pitchFamily="18" charset="0"/>
                <a:cs typeface="Times New Roman" panose="02020603050405020304" pitchFamily="18" charset="0"/>
              </a:rPr>
              <a:t>детям о профессиях воспитателя, учителя, врача, строителя, работников сельского хозяйства, транспорта, торговли, связи др.; о важности и значимости их труда; о том, что для облегчения труда используется разнообразная техника. </a:t>
            </a: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Рассказывать </a:t>
            </a:r>
            <a:r>
              <a:rPr lang="ru-RU" sz="2000" dirty="0">
                <a:solidFill>
                  <a:schemeClr val="tx1"/>
                </a:solidFill>
                <a:latin typeface="Times New Roman" panose="02020603050405020304" pitchFamily="18" charset="0"/>
                <a:cs typeface="Times New Roman" panose="02020603050405020304" pitchFamily="18" charset="0"/>
              </a:rPr>
              <a:t>о личностных и деловых качествах человека-труженика. Знакомить с трудом людей творческих профессий: художников, писателей, композиторов, мастеров народного декоративно-прикладного искусства; с результатами их труда (картинами, книгами, нотами, предметами декоративного искусства). </a:t>
            </a:r>
          </a:p>
        </p:txBody>
      </p:sp>
    </p:spTree>
    <p:extLst>
      <p:ext uri="{BB962C8B-B14F-4D97-AF65-F5344CB8AC3E}">
        <p14:creationId xmlns:p14="http://schemas.microsoft.com/office/powerpoint/2010/main" val="21995833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6980" y="232013"/>
            <a:ext cx="11245754" cy="6455390"/>
          </a:xfrm>
        </p:spPr>
        <p:txBody>
          <a:bodyPr>
            <a:normAutofit/>
          </a:bodyPr>
          <a:lstStyle/>
          <a:p>
            <a:pPr algn="ctr"/>
            <a:r>
              <a:rPr lang="ru-RU" sz="2400" dirty="0">
                <a:solidFill>
                  <a:schemeClr val="tx1"/>
                </a:solidFill>
                <a:latin typeface="Times New Roman" panose="02020603050405020304" pitchFamily="18" charset="0"/>
                <a:cs typeface="Times New Roman" panose="02020603050405020304" pitchFamily="18" charset="0"/>
              </a:rPr>
              <a:t>Прививать чувство благодарности к человеку за его труд. </a:t>
            </a:r>
            <a:r>
              <a:rPr lang="ru-RU" sz="2400" dirty="0" smtClean="0">
                <a:solidFill>
                  <a:schemeClr val="tx1"/>
                </a:solidFill>
                <a:latin typeface="Times New Roman" panose="02020603050405020304" pitchFamily="18" charset="0"/>
                <a:cs typeface="Times New Roman" panose="02020603050405020304" pitchFamily="18" charset="0"/>
              </a:rPr>
              <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Расширять </a:t>
            </a:r>
            <a:r>
              <a:rPr lang="ru-RU" sz="2400" dirty="0">
                <a:solidFill>
                  <a:schemeClr val="tx1"/>
                </a:solidFill>
                <a:latin typeface="Times New Roman" panose="02020603050405020304" pitchFamily="18" charset="0"/>
                <a:cs typeface="Times New Roman" panose="02020603050405020304" pitchFamily="18" charset="0"/>
              </a:rPr>
              <a:t>представления о малой Родине. Рассказывать детям о достопримечательностях, культуре, традициях родного края; о замечательных людях, прославивших свой край. </a:t>
            </a:r>
            <a:r>
              <a:rPr lang="ru-RU" sz="2400" dirty="0" smtClean="0">
                <a:solidFill>
                  <a:schemeClr val="tx1"/>
                </a:solidFill>
                <a:latin typeface="Times New Roman" panose="02020603050405020304" pitchFamily="18" charset="0"/>
                <a:cs typeface="Times New Roman" panose="02020603050405020304" pitchFamily="18" charset="0"/>
              </a:rPr>
              <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Расширять </a:t>
            </a:r>
            <a:r>
              <a:rPr lang="ru-RU" sz="2400" dirty="0">
                <a:solidFill>
                  <a:schemeClr val="tx1"/>
                </a:solidFill>
                <a:latin typeface="Times New Roman" panose="02020603050405020304" pitchFamily="18" charset="0"/>
                <a:cs typeface="Times New Roman" panose="02020603050405020304" pitchFamily="18" charset="0"/>
              </a:rPr>
              <a:t>представления детей о родной стране, о государственных праздниках (8 Марта, День защитника Отечества, День Победы, Новый год и т. д.). Воспитывать любовь к Родине. </a:t>
            </a:r>
            <a:r>
              <a:rPr lang="ru-RU" sz="2400" dirty="0" smtClean="0">
                <a:solidFill>
                  <a:schemeClr val="tx1"/>
                </a:solidFill>
                <a:latin typeface="Times New Roman" panose="02020603050405020304" pitchFamily="18" charset="0"/>
                <a:cs typeface="Times New Roman" panose="02020603050405020304" pitchFamily="18" charset="0"/>
              </a:rPr>
              <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Формировать </a:t>
            </a:r>
            <a:r>
              <a:rPr lang="ru-RU" sz="2400" dirty="0">
                <a:solidFill>
                  <a:schemeClr val="tx1"/>
                </a:solidFill>
                <a:latin typeface="Times New Roman" panose="02020603050405020304" pitchFamily="18" charset="0"/>
                <a:cs typeface="Times New Roman" panose="02020603050405020304" pitchFamily="18" charset="0"/>
              </a:rPr>
              <a:t>представления о том, что Российская Федерация (Россия) — огромная, многонациональная страна. Рассказывать </a:t>
            </a:r>
            <a:r>
              <a:rPr lang="ru-RU" sz="2400" dirty="0" smtClean="0">
                <a:solidFill>
                  <a:schemeClr val="tx1"/>
                </a:solidFill>
                <a:latin typeface="Times New Roman" panose="02020603050405020304" pitchFamily="18" charset="0"/>
                <a:cs typeface="Times New Roman" panose="02020603050405020304" pitchFamily="18" charset="0"/>
              </a:rPr>
              <a:t>детям.</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о том, что Москва — главный город, столица нашей Родины. Познакомить с флагом и гербом России, мелодией гимна. </a:t>
            </a:r>
            <a:r>
              <a:rPr lang="ru-RU" sz="2400" dirty="0" smtClean="0">
                <a:solidFill>
                  <a:schemeClr val="tx1"/>
                </a:solidFill>
                <a:latin typeface="Times New Roman" panose="02020603050405020304" pitchFamily="18" charset="0"/>
                <a:cs typeface="Times New Roman" panose="02020603050405020304" pitchFamily="18" charset="0"/>
              </a:rPr>
              <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Расширять </a:t>
            </a:r>
            <a:r>
              <a:rPr lang="ru-RU" sz="2400" dirty="0">
                <a:solidFill>
                  <a:schemeClr val="tx1"/>
                </a:solidFill>
                <a:latin typeface="Times New Roman" panose="02020603050405020304" pitchFamily="18" charset="0"/>
                <a:cs typeface="Times New Roman" panose="02020603050405020304" pitchFamily="18" charset="0"/>
              </a:rPr>
              <a:t>представления детей о Российской армии</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Воспитывать уважение к защитникам отечества. Рассказывать о трудной, но почетной обязанности защищать Родину, охранять ее спокойствие и безопасность; о том, как в годы войн храбро сражались и защищали нашу страну от врагов прадеды, деды, отцы. </a:t>
            </a:r>
            <a:r>
              <a:rPr lang="ru-RU" sz="2400" dirty="0" smtClean="0">
                <a:solidFill>
                  <a:schemeClr val="tx1"/>
                </a:solidFill>
                <a:latin typeface="Times New Roman" panose="02020603050405020304" pitchFamily="18" charset="0"/>
                <a:cs typeface="Times New Roman" panose="02020603050405020304" pitchFamily="18" charset="0"/>
              </a:rPr>
              <a:t>Приглашать </a:t>
            </a:r>
            <a:r>
              <a:rPr lang="ru-RU" sz="2400" dirty="0">
                <a:solidFill>
                  <a:schemeClr val="tx1"/>
                </a:solidFill>
                <a:latin typeface="Times New Roman" panose="02020603050405020304" pitchFamily="18" charset="0"/>
                <a:cs typeface="Times New Roman" panose="02020603050405020304" pitchFamily="18" charset="0"/>
              </a:rPr>
              <a:t>в детский сад военных, ветеранов из числа близких родственников детей. Рассматривать с детьми картины, репродукции, альбомы с военной тематикой.</a:t>
            </a:r>
          </a:p>
        </p:txBody>
      </p:sp>
    </p:spTree>
    <p:extLst>
      <p:ext uri="{BB962C8B-B14F-4D97-AF65-F5344CB8AC3E}">
        <p14:creationId xmlns:p14="http://schemas.microsoft.com/office/powerpoint/2010/main" val="13420289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0436" y="1050878"/>
            <a:ext cx="9907823" cy="5964071"/>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Ознакомление с миром природы</a:t>
            </a:r>
          </a:p>
        </p:txBody>
      </p:sp>
    </p:spTree>
    <p:extLst>
      <p:ext uri="{BB962C8B-B14F-4D97-AF65-F5344CB8AC3E}">
        <p14:creationId xmlns:p14="http://schemas.microsoft.com/office/powerpoint/2010/main" val="1960582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455" y="450375"/>
            <a:ext cx="10917381" cy="6114197"/>
          </a:xfrm>
        </p:spPr>
        <p:txBody>
          <a:bodyPr>
            <a:normAutofit fontScale="90000"/>
          </a:bodyPr>
          <a:lstStyle/>
          <a:p>
            <a:pPr algn="just"/>
            <a:r>
              <a:rPr lang="ru-RU" sz="3100" dirty="0">
                <a:solidFill>
                  <a:schemeClr val="tx1"/>
                </a:solidFill>
                <a:latin typeface="Times New Roman" panose="02020603050405020304" pitchFamily="18" charset="0"/>
                <a:cs typeface="Times New Roman" panose="02020603050405020304" pitchFamily="18" charset="0"/>
              </a:rPr>
              <a:t>«Социально-коммуникативное развитие направлено на усвоение норм и ценностей, принятых в обществе, включая моральные и нравственные ценности; развитие общения и взаимодействия ребенка со взрослыми и сверстниками; становление самостоятельности, целенаправленности и </a:t>
            </a:r>
            <a:r>
              <a:rPr lang="ru-RU" sz="3100" dirty="0" err="1">
                <a:solidFill>
                  <a:schemeClr val="tx1"/>
                </a:solidFill>
                <a:latin typeface="Times New Roman" panose="02020603050405020304" pitchFamily="18" charset="0"/>
                <a:cs typeface="Times New Roman" panose="02020603050405020304" pitchFamily="18" charset="0"/>
              </a:rPr>
              <a:t>саморегуляции</a:t>
            </a:r>
            <a:r>
              <a:rPr lang="ru-RU" sz="3100" dirty="0">
                <a:solidFill>
                  <a:schemeClr val="tx1"/>
                </a:solidFill>
                <a:latin typeface="Times New Roman" panose="02020603050405020304" pitchFamily="18" charset="0"/>
                <a:cs typeface="Times New Roman" panose="02020603050405020304" pitchFamily="18" charset="0"/>
              </a:rPr>
              <a:t> собственных действий; развитие социального и эмоционального </a:t>
            </a:r>
            <a:br>
              <a:rPr lang="ru-RU" sz="3100" dirty="0">
                <a:solidFill>
                  <a:schemeClr val="tx1"/>
                </a:solidFill>
                <a:latin typeface="Times New Roman" panose="02020603050405020304" pitchFamily="18" charset="0"/>
                <a:cs typeface="Times New Roman" panose="02020603050405020304" pitchFamily="18" charset="0"/>
              </a:rPr>
            </a:br>
            <a:r>
              <a:rPr lang="ru-RU" sz="3100" dirty="0">
                <a:solidFill>
                  <a:schemeClr val="tx1"/>
                </a:solidFill>
                <a:latin typeface="Times New Roman" panose="02020603050405020304" pitchFamily="18" charset="0"/>
                <a:cs typeface="Times New Roman" panose="02020603050405020304" pitchFamily="18" charset="0"/>
              </a:rPr>
              <a:t>интеллекта, эмоциональной отзывчивости, сопереживания, формирование готовности к совместной деятельности со сверстниками, формирование уважительного отношения и чувства принадлежности к своей семье и к сообществу детей и взрослых в Организации; формирование позитивных установок к различным видам труда и творчества; формирование основ безопасного поведения в быту, социуме, природе</a:t>
            </a:r>
            <a:r>
              <a:rPr lang="ru-RU" sz="3100" dirty="0" smtClean="0">
                <a:solidFill>
                  <a:schemeClr val="tx1"/>
                </a:solidFill>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3227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2137" y="232013"/>
            <a:ext cx="11627892" cy="6625988"/>
          </a:xfrm>
        </p:spPr>
        <p:txBody>
          <a:bodyPr>
            <a:noAutofit/>
          </a:bodyPr>
          <a:lstStyle/>
          <a:p>
            <a:pPr algn="ctr"/>
            <a:r>
              <a:rPr lang="ru-RU" sz="1800" dirty="0">
                <a:solidFill>
                  <a:schemeClr val="tx1"/>
                </a:solidFill>
                <a:latin typeface="Times New Roman" panose="02020603050405020304" pitchFamily="18" charset="0"/>
                <a:cs typeface="Times New Roman" panose="02020603050405020304" pitchFamily="18" charset="0"/>
              </a:rPr>
              <a:t>Расширять и уточнять представления детей о природе</a:t>
            </a:r>
            <a:r>
              <a:rPr lang="ru-RU" sz="1800" dirty="0" smtClean="0">
                <a:solidFill>
                  <a:schemeClr val="tx1"/>
                </a:solidFill>
                <a:latin typeface="Times New Roman" panose="02020603050405020304" pitchFamily="18" charset="0"/>
                <a:cs typeface="Times New Roman" panose="02020603050405020304" pitchFamily="18" charset="0"/>
              </a:rPr>
              <a:t>.</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Учить наблюдать, развивать любознательность.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Закреплять </a:t>
            </a:r>
            <a:r>
              <a:rPr lang="ru-RU" sz="1800" dirty="0">
                <a:solidFill>
                  <a:schemeClr val="tx1"/>
                </a:solidFill>
                <a:latin typeface="Times New Roman" panose="02020603050405020304" pitchFamily="18" charset="0"/>
                <a:cs typeface="Times New Roman" panose="02020603050405020304" pitchFamily="18" charset="0"/>
              </a:rPr>
              <a:t>представления о растениях ближайшего окружения: деревьях, кустарниках и травянистых растениях. Познакомить с понятиями «лес», «луг» и «сад».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Продолжать </a:t>
            </a:r>
            <a:r>
              <a:rPr lang="ru-RU" sz="1800" dirty="0">
                <a:solidFill>
                  <a:schemeClr val="tx1"/>
                </a:solidFill>
                <a:latin typeface="Times New Roman" panose="02020603050405020304" pitchFamily="18" charset="0"/>
                <a:cs typeface="Times New Roman" panose="02020603050405020304" pitchFamily="18" charset="0"/>
              </a:rPr>
              <a:t>знакомить с комнатными растениями. Учить ухаживать за растениями. Рассказать о способах вегетативного размножения растений.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Расширять </a:t>
            </a:r>
            <a:r>
              <a:rPr lang="ru-RU" sz="1800" dirty="0">
                <a:solidFill>
                  <a:schemeClr val="tx1"/>
                </a:solidFill>
                <a:latin typeface="Times New Roman" panose="02020603050405020304" pitchFamily="18" charset="0"/>
                <a:cs typeface="Times New Roman" panose="02020603050405020304" pitchFamily="18" charset="0"/>
              </a:rPr>
              <a:t>представления о домашних животных, их повадках, зависимости от человека.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Учить </a:t>
            </a:r>
            <a:r>
              <a:rPr lang="ru-RU" sz="1800" dirty="0">
                <a:solidFill>
                  <a:schemeClr val="tx1"/>
                </a:solidFill>
                <a:latin typeface="Times New Roman" panose="02020603050405020304" pitchFamily="18" charset="0"/>
                <a:cs typeface="Times New Roman" panose="02020603050405020304" pitchFamily="18" charset="0"/>
              </a:rPr>
              <a:t>детей ухаживать за обитателями уголка природы. Расширять представления детей о диких животных: где живут, как добывают пищу и готовятся к зимней спячке (еж зарывается в осенние листья, медведи зимуют в берлоге).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Расширять </a:t>
            </a:r>
            <a:r>
              <a:rPr lang="ru-RU" sz="1800" dirty="0">
                <a:solidFill>
                  <a:schemeClr val="tx1"/>
                </a:solidFill>
                <a:latin typeface="Times New Roman" panose="02020603050405020304" pitchFamily="18" charset="0"/>
                <a:cs typeface="Times New Roman" panose="02020603050405020304" pitchFamily="18" charset="0"/>
              </a:rPr>
              <a:t>представления о птицах (на примере ласточки, скворца и др</a:t>
            </a:r>
            <a:r>
              <a:rPr lang="ru-RU" sz="1800" dirty="0" smtClean="0">
                <a:solidFill>
                  <a:schemeClr val="tx1"/>
                </a:solidFill>
                <a:latin typeface="Times New Roman" panose="02020603050405020304" pitchFamily="18" charset="0"/>
                <a:cs typeface="Times New Roman" panose="02020603050405020304" pitchFamily="18" charset="0"/>
              </a:rPr>
              <a:t>.).</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Дать детям представления о пресмыкающихся (ящерица, черепаха и др.) и насекомых (пчела, комар, муха и др.).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Формировать </a:t>
            </a:r>
            <a:r>
              <a:rPr lang="ru-RU" sz="1800" dirty="0">
                <a:solidFill>
                  <a:schemeClr val="tx1"/>
                </a:solidFill>
                <a:latin typeface="Times New Roman" panose="02020603050405020304" pitchFamily="18" charset="0"/>
                <a:cs typeface="Times New Roman" panose="02020603050405020304" pitchFamily="18" charset="0"/>
              </a:rPr>
              <a:t>представления о чередовании времен года, частей суток и их некоторых характеристиках</a:t>
            </a:r>
            <a:r>
              <a:rPr lang="ru-RU" sz="1800" dirty="0" smtClean="0">
                <a:solidFill>
                  <a:schemeClr val="tx1"/>
                </a:solidFill>
                <a:latin typeface="Times New Roman" panose="02020603050405020304" pitchFamily="18" charset="0"/>
                <a:cs typeface="Times New Roman" panose="02020603050405020304" pitchFamily="18" charset="0"/>
              </a:rPr>
              <a:t>.</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Знакомить детей с многообразием родной природы; с растениями и животными различных климатических зон.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Показать</a:t>
            </a:r>
            <a:r>
              <a:rPr lang="ru-RU" sz="1800" dirty="0">
                <a:solidFill>
                  <a:schemeClr val="tx1"/>
                </a:solidFill>
                <a:latin typeface="Times New Roman" panose="02020603050405020304" pitchFamily="18" charset="0"/>
                <a:cs typeface="Times New Roman" panose="02020603050405020304" pitchFamily="18" charset="0"/>
              </a:rPr>
              <a:t>, как человек в своей жизни использует воду, песок, глину, камни</a:t>
            </a:r>
            <a:r>
              <a:rPr lang="ru-RU" sz="1800" dirty="0" smtClean="0">
                <a:solidFill>
                  <a:schemeClr val="tx1"/>
                </a:solidFill>
                <a:latin typeface="Times New Roman" panose="02020603050405020304" pitchFamily="18" charset="0"/>
                <a:cs typeface="Times New Roman" panose="02020603050405020304" pitchFamily="18" charset="0"/>
              </a:rPr>
              <a:t>.</a:t>
            </a:r>
            <a:r>
              <a:rPr lang="ru-RU" sz="1800" dirty="0">
                <a:solidFill>
                  <a:schemeClr val="tx1"/>
                </a:solidFill>
                <a:latin typeface="Times New Roman" panose="02020603050405020304" pitchFamily="18" charset="0"/>
                <a:cs typeface="Times New Roman" panose="02020603050405020304" pitchFamily="18" charset="0"/>
              </a:rPr>
              <a:t/>
            </a:r>
            <a:br>
              <a:rPr lang="ru-RU" sz="1800" dirty="0">
                <a:solidFill>
                  <a:schemeClr val="tx1"/>
                </a:solidFill>
                <a:latin typeface="Times New Roman" panose="02020603050405020304" pitchFamily="18" charset="0"/>
                <a:cs typeface="Times New Roman" panose="02020603050405020304" pitchFamily="18" charset="0"/>
              </a:rPr>
            </a:br>
            <a:r>
              <a:rPr lang="ru-RU" sz="1800" dirty="0">
                <a:solidFill>
                  <a:schemeClr val="tx1"/>
                </a:solidFill>
                <a:latin typeface="Times New Roman" panose="02020603050405020304" pitchFamily="18" charset="0"/>
                <a:cs typeface="Times New Roman" panose="02020603050405020304" pitchFamily="18" charset="0"/>
              </a:rPr>
              <a:t>Использовать в процессе ознакомления с природой произведения художественной литературы, музыки, народные приметы. </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Формировать </a:t>
            </a:r>
            <a:r>
              <a:rPr lang="ru-RU" sz="1800" dirty="0">
                <a:solidFill>
                  <a:schemeClr val="tx1"/>
                </a:solidFill>
                <a:latin typeface="Times New Roman" panose="02020603050405020304" pitchFamily="18" charset="0"/>
                <a:cs typeface="Times New Roman" panose="02020603050405020304" pitchFamily="18" charset="0"/>
              </a:rPr>
              <a:t>представления о том, что человек — часть природы и что он должен беречь, охранять и защищать ее. Учить укреплять свое здоровье в процессе общения с природой. Учить устанавливать причинно-следственные связи между природными явлениями (сезон — растительность — труд людей</a:t>
            </a:r>
            <a:r>
              <a:rPr lang="ru-RU" sz="1800" dirty="0" smtClean="0">
                <a:solidFill>
                  <a:schemeClr val="tx1"/>
                </a:solidFill>
                <a:latin typeface="Times New Roman" panose="02020603050405020304" pitchFamily="18" charset="0"/>
                <a:cs typeface="Times New Roman" panose="02020603050405020304" pitchFamily="18" charset="0"/>
              </a:rPr>
              <a:t>).</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Показать взаимодействие живой и неживой природы. Рассказывать о значении солнца и воздуха в жизни человека, животных и растений.</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4783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728" y="259307"/>
            <a:ext cx="11464120" cy="6250675"/>
          </a:xfrm>
        </p:spPr>
        <p:txBody>
          <a:bodyPr>
            <a:noAutofit/>
          </a:bodyPr>
          <a:lstStyle/>
          <a:p>
            <a:pPr algn="ctr"/>
            <a:r>
              <a:rPr lang="ru-RU" sz="2400" b="1" dirty="0">
                <a:solidFill>
                  <a:schemeClr val="tx1"/>
                </a:solidFill>
                <a:latin typeface="Times New Roman" panose="02020603050405020304" pitchFamily="18" charset="0"/>
                <a:cs typeface="Times New Roman" panose="02020603050405020304" pitchFamily="18" charset="0"/>
              </a:rPr>
              <a:t>Сезонные наблюдения </a:t>
            </a:r>
            <a:r>
              <a:rPr lang="ru-RU" sz="2400" b="1" dirty="0" smtClean="0">
                <a:solidFill>
                  <a:schemeClr val="tx1"/>
                </a:solidFill>
                <a:latin typeface="Times New Roman" panose="02020603050405020304" pitchFamily="18" charset="0"/>
                <a:cs typeface="Times New Roman" panose="02020603050405020304" pitchFamily="18" charset="0"/>
              </a:rPr>
              <a:t/>
            </a:r>
            <a:br>
              <a:rPr lang="ru-RU" sz="2400" b="1" dirty="0" smtClean="0">
                <a:solidFill>
                  <a:schemeClr val="tx1"/>
                </a:solidFill>
                <a:latin typeface="Times New Roman" panose="02020603050405020304" pitchFamily="18" charset="0"/>
                <a:cs typeface="Times New Roman" panose="02020603050405020304" pitchFamily="18" charset="0"/>
              </a:rPr>
            </a:br>
            <a:r>
              <a:rPr lang="ru-RU" sz="2400" b="1" dirty="0" smtClean="0">
                <a:solidFill>
                  <a:schemeClr val="tx1"/>
                </a:solidFill>
                <a:latin typeface="Times New Roman" panose="02020603050405020304" pitchFamily="18" charset="0"/>
                <a:cs typeface="Times New Roman" panose="02020603050405020304" pitchFamily="18" charset="0"/>
              </a:rPr>
              <a:t>Осень</a:t>
            </a:r>
            <a:r>
              <a:rPr lang="ru-RU" sz="2400" b="1" dirty="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Закреплять представления о том, как похолодание и сокращение продолжительности дня изменяют жизнь растений, животных и человека. Знакомить детей с тем, как некоторые животные готовятся к зиме (лягушки, ящерицы, черепахи, ежи, медведи впадают в спячку, зайцы линяют, некоторые птицы (гуси, утки, журавли) улетают в теплые края). </a:t>
            </a:r>
            <a:r>
              <a:rPr lang="ru-RU" sz="2400" dirty="0" smtClean="0">
                <a:solidFill>
                  <a:schemeClr val="tx1"/>
                </a:solidFill>
                <a:latin typeface="Times New Roman" panose="02020603050405020304" pitchFamily="18" charset="0"/>
                <a:cs typeface="Times New Roman" panose="02020603050405020304" pitchFamily="18" charset="0"/>
              </a:rPr>
              <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b="1" dirty="0" smtClean="0">
                <a:solidFill>
                  <a:schemeClr val="tx1"/>
                </a:solidFill>
                <a:latin typeface="Times New Roman" panose="02020603050405020304" pitchFamily="18" charset="0"/>
                <a:cs typeface="Times New Roman" panose="02020603050405020304" pitchFamily="18" charset="0"/>
              </a:rPr>
              <a:t>Зима</a:t>
            </a:r>
            <a:r>
              <a:rPr lang="ru-RU" sz="2400" b="1" dirty="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Расширять и обогащать знания детей об особенностях зимней природы (холода, заморозки, снегопады, сильные ветры), особенностях деятельности людей в городе, на селе. Познакомить с таким природным явлением, как туман. </a:t>
            </a:r>
            <a:r>
              <a:rPr lang="ru-RU" sz="2400" dirty="0" smtClean="0">
                <a:solidFill>
                  <a:schemeClr val="tx1"/>
                </a:solidFill>
                <a:latin typeface="Times New Roman" panose="02020603050405020304" pitchFamily="18" charset="0"/>
                <a:cs typeface="Times New Roman" panose="02020603050405020304" pitchFamily="18" charset="0"/>
              </a:rPr>
              <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b="1" dirty="0" smtClean="0">
                <a:solidFill>
                  <a:schemeClr val="tx1"/>
                </a:solidFill>
                <a:latin typeface="Times New Roman" panose="02020603050405020304" pitchFamily="18" charset="0"/>
                <a:cs typeface="Times New Roman" panose="02020603050405020304" pitchFamily="18" charset="0"/>
              </a:rPr>
              <a:t>Весна</a:t>
            </a:r>
            <a:r>
              <a:rPr lang="ru-RU" sz="2400" dirty="0">
                <a:solidFill>
                  <a:schemeClr val="tx1"/>
                </a:solidFill>
                <a:latin typeface="Times New Roman" panose="02020603050405020304" pitchFamily="18" charset="0"/>
                <a:cs typeface="Times New Roman" panose="02020603050405020304" pitchFamily="18" charset="0"/>
              </a:rPr>
              <a:t>. Расширять и обогащать знания детей о весенних изменениях в природе: тает снег, разливаются реки, прилетают птицы, травка и цветы быстрее появляются на солнечной стороне, чем в тени. Наблюдать гнездование птиц (ворон и др</a:t>
            </a:r>
            <a:r>
              <a:rPr lang="ru-RU" sz="2400" dirty="0" smtClean="0">
                <a:solidFill>
                  <a:schemeClr val="tx1"/>
                </a:solidFill>
                <a:latin typeface="Times New Roman" panose="02020603050405020304" pitchFamily="18" charset="0"/>
                <a:cs typeface="Times New Roman" panose="02020603050405020304" pitchFamily="18" charset="0"/>
              </a:rPr>
              <a:t>.).</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b="1" dirty="0" smtClean="0">
                <a:solidFill>
                  <a:schemeClr val="tx1"/>
                </a:solidFill>
                <a:latin typeface="Times New Roman" panose="02020603050405020304" pitchFamily="18" charset="0"/>
                <a:cs typeface="Times New Roman" panose="02020603050405020304" pitchFamily="18" charset="0"/>
              </a:rPr>
              <a:t> </a:t>
            </a:r>
            <a:r>
              <a:rPr lang="ru-RU" sz="2400" b="1" dirty="0">
                <a:solidFill>
                  <a:schemeClr val="tx1"/>
                </a:solidFill>
                <a:latin typeface="Times New Roman" panose="02020603050405020304" pitchFamily="18" charset="0"/>
                <a:cs typeface="Times New Roman" panose="02020603050405020304" pitchFamily="18" charset="0"/>
              </a:rPr>
              <a:t>Лето</a:t>
            </a:r>
            <a:r>
              <a:rPr lang="ru-RU" sz="2400" dirty="0">
                <a:solidFill>
                  <a:schemeClr val="tx1"/>
                </a:solidFill>
                <a:latin typeface="Times New Roman" panose="02020603050405020304" pitchFamily="18" charset="0"/>
                <a:cs typeface="Times New Roman" panose="02020603050405020304" pitchFamily="18" charset="0"/>
              </a:rPr>
              <a:t>. Расширять и обогащать представления о влиянии тепла, солнечного света на жизнь людей, животных и растений (природа «расцветает», много ягод, фруктов, овощей; много корма для зверей, птиц и их детенышей). Дать представления о съедобных и несъедобных грибах (съедобные — маслята, опята, лисички и т. п.; несъедобные — мухомор, ложный опенок).</a:t>
            </a:r>
            <a:r>
              <a:rPr lang="ru-RU" sz="2400" dirty="0">
                <a:solidFill>
                  <a:schemeClr val="tx1"/>
                </a:solidFill>
              </a:rPr>
              <a:t/>
            </a:r>
            <a:br>
              <a:rPr lang="ru-RU" sz="2400" dirty="0">
                <a:solidFill>
                  <a:schemeClr val="tx1"/>
                </a:solidFill>
              </a:rPr>
            </a:br>
            <a:endParaRPr lang="ru-RU" sz="2400" dirty="0">
              <a:solidFill>
                <a:schemeClr val="tx1"/>
              </a:solidFill>
            </a:endParaRPr>
          </a:p>
        </p:txBody>
      </p:sp>
    </p:spTree>
    <p:extLst>
      <p:ext uri="{BB962C8B-B14F-4D97-AF65-F5344CB8AC3E}">
        <p14:creationId xmlns:p14="http://schemas.microsoft.com/office/powerpoint/2010/main" val="4730892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7923" y="409434"/>
            <a:ext cx="11218458" cy="5813947"/>
          </a:xfrm>
        </p:spPr>
        <p:txBody>
          <a:bodyPr>
            <a:noAutofit/>
          </a:bodyPr>
          <a:lstStyle/>
          <a:p>
            <a:pPr algn="ctr"/>
            <a:r>
              <a:rPr lang="ru-RU" sz="9600" b="1" dirty="0">
                <a:solidFill>
                  <a:srgbClr val="FF0000"/>
                </a:solidFill>
                <a:latin typeface="Times New Roman" panose="02020603050405020304" pitchFamily="18" charset="0"/>
                <a:cs typeface="Times New Roman" panose="02020603050405020304" pitchFamily="18" charset="0"/>
              </a:rPr>
              <a:t>Образовательная область </a:t>
            </a:r>
            <a:br>
              <a:rPr lang="ru-RU" sz="9600" b="1" dirty="0">
                <a:solidFill>
                  <a:srgbClr val="FF0000"/>
                </a:solidFill>
                <a:latin typeface="Times New Roman" panose="02020603050405020304" pitchFamily="18" charset="0"/>
                <a:cs typeface="Times New Roman" panose="02020603050405020304" pitchFamily="18" charset="0"/>
              </a:rPr>
            </a:br>
            <a:r>
              <a:rPr lang="ru-RU" sz="9600" b="1" dirty="0" smtClean="0">
                <a:solidFill>
                  <a:srgbClr val="FF0000"/>
                </a:solidFill>
                <a:latin typeface="Times New Roman" panose="02020603050405020304" pitchFamily="18" charset="0"/>
                <a:cs typeface="Times New Roman" panose="02020603050405020304" pitchFamily="18" charset="0"/>
              </a:rPr>
              <a:t>«</a:t>
            </a:r>
            <a:r>
              <a:rPr lang="ru-RU" sz="9600" b="1" dirty="0">
                <a:solidFill>
                  <a:srgbClr val="FF0000"/>
                </a:solidFill>
                <a:latin typeface="Times New Roman" panose="02020603050405020304" pitchFamily="18" charset="0"/>
                <a:cs typeface="Times New Roman" panose="02020603050405020304" pitchFamily="18" charset="0"/>
              </a:rPr>
              <a:t>РЕЧЕВОЕ РАЗВИТИЕ»</a:t>
            </a:r>
            <a:r>
              <a:rPr lang="ru-RU" sz="9600" dirty="0">
                <a:solidFill>
                  <a:srgbClr val="FF0000"/>
                </a:solidFill>
                <a:latin typeface="Times New Roman" panose="02020603050405020304" pitchFamily="18" charset="0"/>
                <a:cs typeface="Times New Roman" panose="02020603050405020304" pitchFamily="18" charset="0"/>
              </a:rPr>
              <a:t/>
            </a:r>
            <a:br>
              <a:rPr lang="ru-RU" sz="9600" dirty="0">
                <a:solidFill>
                  <a:srgbClr val="FF0000"/>
                </a:solidFill>
                <a:latin typeface="Times New Roman" panose="02020603050405020304" pitchFamily="18" charset="0"/>
                <a:cs typeface="Times New Roman" panose="02020603050405020304" pitchFamily="18" charset="0"/>
              </a:rPr>
            </a:br>
            <a:endParaRPr lang="ru-RU" sz="9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9569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0501" y="327547"/>
            <a:ext cx="11313995" cy="6332560"/>
          </a:xfrm>
        </p:spPr>
        <p:txBody>
          <a:bodyPr>
            <a:noAutofit/>
          </a:bodyPr>
          <a:lstStyle/>
          <a:p>
            <a:pPr algn="ctr"/>
            <a:r>
              <a:rPr lang="ru-RU" dirty="0">
                <a:latin typeface="Times New Roman" panose="02020603050405020304" pitchFamily="18" charset="0"/>
                <a:cs typeface="Times New Roman" panose="02020603050405020304" pitchFamily="18" charset="0"/>
              </a:rPr>
              <a:t>«Речевое развитие включает владение речью как средством общения и культуры; обогащение активного словаря; развитие связной, </a:t>
            </a:r>
            <a:r>
              <a:rPr lang="ru-RU" dirty="0" smtClean="0">
                <a:latin typeface="Times New Roman" panose="02020603050405020304" pitchFamily="18" charset="0"/>
                <a:cs typeface="Times New Roman" panose="02020603050405020304" pitchFamily="18" charset="0"/>
              </a:rPr>
              <a:t>грамматически </a:t>
            </a:r>
            <a:r>
              <a:rPr lang="ru-RU" dirty="0">
                <a:latin typeface="Times New Roman" panose="02020603050405020304" pitchFamily="18" charset="0"/>
                <a:cs typeface="Times New Roman" panose="02020603050405020304" pitchFamily="18" charset="0"/>
              </a:rPr>
              <a:t>правильной диалогической и монологической речи; развитие речевого творчества; развитие звуковой и интонационной культуры речи, фонематического слуха; знакомство с книжной культурой, детской литературой, понимание на слух текстов различных жанров детской литературы; формирование звуковой аналитико-синтетической активности как предпосылки обучения грамоте</a:t>
            </a: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7460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3458" y="464024"/>
            <a:ext cx="10795378" cy="5909480"/>
          </a:xfrm>
        </p:spPr>
        <p:txBody>
          <a:bodyPr>
            <a:normAutofit/>
          </a:bodyPr>
          <a:lstStyle/>
          <a:p>
            <a:pPr algn="ctr"/>
            <a:r>
              <a:rPr lang="ru-RU" sz="2400" b="1" dirty="0">
                <a:solidFill>
                  <a:schemeClr val="tx1"/>
                </a:solidFill>
                <a:latin typeface="Times New Roman" panose="02020603050405020304" pitchFamily="18" charset="0"/>
                <a:cs typeface="Times New Roman" panose="02020603050405020304" pitchFamily="18" charset="0"/>
              </a:rPr>
              <a:t>Развивающая речевая среда. </a:t>
            </a:r>
            <a:r>
              <a:rPr lang="ru-RU" sz="2400" b="1" dirty="0" smtClean="0">
                <a:solidFill>
                  <a:schemeClr val="tx1"/>
                </a:solidFill>
                <a:latin typeface="Times New Roman" panose="02020603050405020304" pitchFamily="18" charset="0"/>
                <a:cs typeface="Times New Roman" panose="02020603050405020304" pitchFamily="18" charset="0"/>
              </a:rPr>
              <a:t/>
            </a:r>
            <a:br>
              <a:rPr lang="ru-RU" sz="2400" b="1" dirty="0" smtClean="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Продолжать </a:t>
            </a:r>
            <a:r>
              <a:rPr lang="ru-RU" sz="2400" dirty="0">
                <a:solidFill>
                  <a:schemeClr val="tx1"/>
                </a:solidFill>
                <a:latin typeface="Times New Roman" panose="02020603050405020304" pitchFamily="18" charset="0"/>
                <a:cs typeface="Times New Roman" panose="02020603050405020304" pitchFamily="18" charset="0"/>
              </a:rPr>
              <a:t>развивать речь как средство общения. Расширять представления детей о многообразии окружающего мира. Предлагать для рассматривания изделия народных промыслов, мини-коллекции (открытки, марки, монеты, наборы игрушек, выполненных из определенного материала), иллюстрированные книги (в том числе знакомые сказки с рисунками разных художников), открытки, фотографии с достопримечательностями родного края, Москвы, репродукции картин (в том числе из жизни дореволюционной России). Поощрять попытки ребенка делиться с педагогом и другими детьми разнообразными впечатлениями, уточнять источник полученной информации (телепередача, рассказ близкого человека, посещение выставки, детского спектакля и т. д.). В повседневной жизни, в играх подсказывать детям формы выражения вежливости (попросить прощения, извиниться, поблагодарить, сделать комплимент). Учить детей решать спорные вопросы и улаживать конфликты с помощью речи: убеждать, доказывать, объяснять. </a:t>
            </a:r>
          </a:p>
        </p:txBody>
      </p:sp>
    </p:spTree>
    <p:extLst>
      <p:ext uri="{BB962C8B-B14F-4D97-AF65-F5344CB8AC3E}">
        <p14:creationId xmlns:p14="http://schemas.microsoft.com/office/powerpoint/2010/main" val="3622498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5098" y="581890"/>
            <a:ext cx="11476902" cy="6040583"/>
          </a:xfrm>
        </p:spPr>
        <p:txBody>
          <a:bodyPr>
            <a:normAutofit/>
          </a:bodyPr>
          <a:lstStyle/>
          <a:p>
            <a:pPr algn="ctr"/>
            <a:r>
              <a:rPr lang="ru-RU" sz="2400" b="1" dirty="0">
                <a:latin typeface="Times New Roman" panose="02020603050405020304" pitchFamily="18" charset="0"/>
                <a:cs typeface="Times New Roman" panose="02020603050405020304" pitchFamily="18" charset="0"/>
              </a:rPr>
              <a:t>Звуковая культура речи. </a:t>
            </a:r>
            <a:r>
              <a:rPr lang="ru-RU" sz="2400" b="1" dirty="0" smtClean="0">
                <a:latin typeface="Times New Roman" panose="02020603050405020304" pitchFamily="18" charset="0"/>
                <a:cs typeface="Times New Roman" panose="02020603050405020304" pitchFamily="18" charset="0"/>
              </a:rPr>
              <a:t/>
            </a:r>
            <a:br>
              <a:rPr lang="ru-RU" sz="2400" b="1"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Закреплять </a:t>
            </a:r>
            <a:r>
              <a:rPr lang="ru-RU" sz="2400" dirty="0">
                <a:latin typeface="Times New Roman" panose="02020603050405020304" pitchFamily="18" charset="0"/>
                <a:cs typeface="Times New Roman" panose="02020603050405020304" pitchFamily="18" charset="0"/>
              </a:rPr>
              <a:t>правильное, отчетливое произнесение звуков. Учить различать на слух и отчетливо произносить </a:t>
            </a:r>
            <a:r>
              <a:rPr lang="ru-RU" sz="2400" dirty="0" smtClean="0">
                <a:latin typeface="Times New Roman" panose="02020603050405020304" pitchFamily="18" charset="0"/>
                <a:cs typeface="Times New Roman" panose="02020603050405020304" pitchFamily="18" charset="0"/>
              </a:rPr>
              <a:t>сходные</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по артикуляции и звучанию согласные звуки: с — з, с — ц, ш — ж, ч — ц, с — ш, ж — з, л — р. Продолжать развивать фонематический слух. Учить определять место звука в слове (начало, середина, конец). Отрабатывать интонационную выразительность речи.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Формирование </a:t>
            </a:r>
            <a:r>
              <a:rPr lang="ru-RU" sz="2400" b="1" dirty="0">
                <a:latin typeface="Times New Roman" panose="02020603050405020304" pitchFamily="18" charset="0"/>
                <a:cs typeface="Times New Roman" panose="02020603050405020304" pitchFamily="18" charset="0"/>
              </a:rPr>
              <a:t>словаря. </a:t>
            </a:r>
            <a:r>
              <a:rPr lang="ru-RU" sz="2400" b="1" dirty="0" smtClean="0">
                <a:latin typeface="Times New Roman" panose="02020603050405020304" pitchFamily="18" charset="0"/>
                <a:cs typeface="Times New Roman" panose="02020603050405020304" pitchFamily="18" charset="0"/>
              </a:rPr>
              <a:t/>
            </a:r>
            <a:br>
              <a:rPr lang="ru-RU" sz="2400" b="1"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Обогащать </a:t>
            </a:r>
            <a:r>
              <a:rPr lang="ru-RU" sz="2400" dirty="0">
                <a:latin typeface="Times New Roman" panose="02020603050405020304" pitchFamily="18" charset="0"/>
                <a:cs typeface="Times New Roman" panose="02020603050405020304" pitchFamily="18" charset="0"/>
              </a:rPr>
              <a:t>речь детей существительными, обозначающими предметы бытового окружения; прилагательными, характеризующими свойства и качества предметов; наречиями, обозначающими взаимоотношения людей, их отношение к труду. Упражнять в подборе существительных к прилагательному (белый — снег, сахар, мел), слов со сходным значением (шалун — озорник — проказник), с противоположным значением (слабый — сильный, пасмурно — солнечно). Помогать детям употреблять в речи слова в точном соответствии со смыслом. </a:t>
            </a:r>
          </a:p>
        </p:txBody>
      </p:sp>
    </p:spTree>
    <p:extLst>
      <p:ext uri="{BB962C8B-B14F-4D97-AF65-F5344CB8AC3E}">
        <p14:creationId xmlns:p14="http://schemas.microsoft.com/office/powerpoint/2010/main" val="2537384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4275" y="477672"/>
            <a:ext cx="11150221" cy="6114197"/>
          </a:xfrm>
        </p:spPr>
        <p:txBody>
          <a:bodyPr>
            <a:noAutofit/>
          </a:bodyPr>
          <a:lstStyle/>
          <a:p>
            <a:pPr algn="ctr"/>
            <a:r>
              <a:rPr lang="ru-RU" sz="2400" b="1" dirty="0">
                <a:solidFill>
                  <a:schemeClr val="tx1"/>
                </a:solidFill>
                <a:latin typeface="Times New Roman" panose="02020603050405020304" pitchFamily="18" charset="0"/>
                <a:cs typeface="Times New Roman" panose="02020603050405020304" pitchFamily="18" charset="0"/>
              </a:rPr>
              <a:t>Грамматический строй речи. </a:t>
            </a:r>
            <a:r>
              <a:rPr lang="ru-RU" sz="2400" b="1" dirty="0" smtClean="0">
                <a:solidFill>
                  <a:schemeClr val="tx1"/>
                </a:solidFill>
                <a:latin typeface="Times New Roman" panose="02020603050405020304" pitchFamily="18" charset="0"/>
                <a:cs typeface="Times New Roman" panose="02020603050405020304" pitchFamily="18" charset="0"/>
              </a:rPr>
              <a:t/>
            </a:r>
            <a:br>
              <a:rPr lang="ru-RU" sz="2400" b="1" dirty="0" smtClean="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Совершенствовать </a:t>
            </a:r>
            <a:r>
              <a:rPr lang="ru-RU" sz="2400" dirty="0">
                <a:solidFill>
                  <a:schemeClr val="tx1"/>
                </a:solidFill>
                <a:latin typeface="Times New Roman" panose="02020603050405020304" pitchFamily="18" charset="0"/>
                <a:cs typeface="Times New Roman" panose="02020603050405020304" pitchFamily="18" charset="0"/>
              </a:rPr>
              <a:t>умение согласовывать слова в предложениях: существительные с числительными (пять груш, трое ребят) и прилагательные с существительными (лягушка — зеленое брюшко). Помогать детям замечать неправильную постановку ударения в слове, ошибку в чередовании согласных, предоставлять возможность самостоятельно ее исправить. Знакомить с разными способами образования слов (сахарница, хлебница; масленка, солонка; воспитатель, учитель, строитель). Упражнять в образовании однокоренных слов (медведь — медведица — медвежонок — медвежья), в том числе глаголов с приставками (забежал — выбежал — перебежал). Помогать детям правильно употреблять существительные множественного числа в именительном и винительном падежах; глаголы в повелительном наклонении; прилагательные и наречия в сравнительной степени; несклоняемые существительные. Учить составлять по образцу простые и сложные предложения. Совершенствовать умение пользоваться прямой и косвенной речью. </a:t>
            </a:r>
          </a:p>
        </p:txBody>
      </p:sp>
    </p:spTree>
    <p:extLst>
      <p:ext uri="{BB962C8B-B14F-4D97-AF65-F5344CB8AC3E}">
        <p14:creationId xmlns:p14="http://schemas.microsoft.com/office/powerpoint/2010/main" val="40272862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6980" y="539086"/>
            <a:ext cx="11122924" cy="6318914"/>
          </a:xfrm>
        </p:spPr>
        <p:txBody>
          <a:bodyPr>
            <a:normAutofit/>
          </a:bodyPr>
          <a:lstStyle/>
          <a:p>
            <a:pPr algn="ctr"/>
            <a:r>
              <a:rPr lang="ru-RU" sz="2800" b="1" dirty="0">
                <a:solidFill>
                  <a:schemeClr val="tx1"/>
                </a:solidFill>
                <a:latin typeface="Times New Roman" panose="02020603050405020304" pitchFamily="18" charset="0"/>
                <a:cs typeface="Times New Roman" panose="02020603050405020304" pitchFamily="18" charset="0"/>
              </a:rPr>
              <a:t>Связная речь. </a:t>
            </a:r>
            <a:r>
              <a:rPr lang="ru-RU" sz="2800" b="1" dirty="0" smtClean="0">
                <a:solidFill>
                  <a:schemeClr val="tx1"/>
                </a:solidFill>
                <a:latin typeface="Times New Roman" panose="02020603050405020304" pitchFamily="18" charset="0"/>
                <a:cs typeface="Times New Roman" panose="02020603050405020304" pitchFamily="18" charset="0"/>
              </a:rPr>
              <a:t/>
            </a:r>
            <a:br>
              <a:rPr lang="ru-RU" sz="2800" b="1" dirty="0" smtClean="0">
                <a:solidFill>
                  <a:schemeClr val="tx1"/>
                </a:solidFill>
                <a:latin typeface="Times New Roman" panose="02020603050405020304" pitchFamily="18" charset="0"/>
                <a:cs typeface="Times New Roman" panose="02020603050405020304" pitchFamily="18" charset="0"/>
              </a:rPr>
            </a:br>
            <a:r>
              <a:rPr lang="ru-RU" sz="2800" dirty="0" smtClean="0">
                <a:solidFill>
                  <a:schemeClr val="tx1"/>
                </a:solidFill>
                <a:latin typeface="Times New Roman" panose="02020603050405020304" pitchFamily="18" charset="0"/>
                <a:cs typeface="Times New Roman" panose="02020603050405020304" pitchFamily="18" charset="0"/>
              </a:rPr>
              <a:t>Развивать </a:t>
            </a:r>
            <a:r>
              <a:rPr lang="ru-RU" sz="2800" dirty="0">
                <a:solidFill>
                  <a:schemeClr val="tx1"/>
                </a:solidFill>
                <a:latin typeface="Times New Roman" panose="02020603050405020304" pitchFamily="18" charset="0"/>
                <a:cs typeface="Times New Roman" panose="02020603050405020304" pitchFamily="18" charset="0"/>
              </a:rPr>
              <a:t>умение поддерживать беседу. Совершенствовать диалогическую форму речи. Поощрять попытки высказывать свою точку зрения, согласие или несогласие с ответом товарища. Развивать монологическую форму речи. Учить связно, последовательно и выразительно пересказывать небольшие сказки, рассказы. Учить (по плану и образцу) рассказывать о предмете, содержании сюжетной картины, составлять рассказ по картинкам с последовательно развивающимся действием. Развивать умение составлять рассказы о событиях из личного опыта, придумывать свои концовки к сказкам. Формировать умение составлять небольшие рассказы творческого характера на тему, предложенную воспитателем.</a:t>
            </a:r>
          </a:p>
        </p:txBody>
      </p:sp>
    </p:spTree>
    <p:extLst>
      <p:ext uri="{BB962C8B-B14F-4D97-AF65-F5344CB8AC3E}">
        <p14:creationId xmlns:p14="http://schemas.microsoft.com/office/powerpoint/2010/main" val="553461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2322" y="545909"/>
            <a:ext cx="10017456" cy="5895833"/>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Приобщение к художественной </a:t>
            </a:r>
            <a:r>
              <a:rPr lang="ru-RU" sz="9600" b="1" dirty="0" smtClean="0">
                <a:solidFill>
                  <a:srgbClr val="002060"/>
                </a:solidFill>
                <a:latin typeface="Times New Roman" panose="02020603050405020304" pitchFamily="18" charset="0"/>
                <a:cs typeface="Times New Roman" panose="02020603050405020304" pitchFamily="18" charset="0"/>
              </a:rPr>
              <a:t>литературе</a:t>
            </a:r>
            <a:endParaRPr lang="ru-RU" sz="9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1719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4275" y="382137"/>
            <a:ext cx="11218459" cy="6639636"/>
          </a:xfrm>
        </p:spPr>
        <p:txBody>
          <a:bodyPr>
            <a:noAutofit/>
          </a:bodyPr>
          <a:lstStyle/>
          <a:p>
            <a:pPr algn="ctr"/>
            <a:r>
              <a:rPr lang="ru-RU" sz="2400" dirty="0">
                <a:solidFill>
                  <a:schemeClr val="tx1"/>
                </a:solidFill>
                <a:latin typeface="Times New Roman" panose="02020603050405020304" pitchFamily="18" charset="0"/>
                <a:cs typeface="Times New Roman" panose="02020603050405020304" pitchFamily="18" charset="0"/>
              </a:rPr>
              <a:t>Продолжать развивать интерес детей к художественной литературе. Учить внимательно и заинтересованно слушать сказки, рассказы, стихотворения; запоминать считалки, скороговорки, загадки. Прививать интерес к чтению больших произведений (по главам). Способствовать формированию эмоционального отношения к литературным произведениям. Побуждать рассказывать о своем восприятии конкретного поступка литературного персонажа. Помогать детям понять скрытые мотивы поведения героев произведения. Продолжать объяснять (с опорой на прочитанное произведение) доступные детям жанровые особенности сказок, рассказов, стихотворений</a:t>
            </a:r>
            <a:r>
              <a:rPr lang="ru-RU" sz="2400" dirty="0" smtClean="0">
                <a:solidFill>
                  <a:schemeClr val="tx1"/>
                </a:solidFill>
                <a:latin typeface="Times New Roman" panose="02020603050405020304" pitchFamily="18" charset="0"/>
                <a:cs typeface="Times New Roman" panose="02020603050405020304" pitchFamily="18" charset="0"/>
              </a:rPr>
              <a:t>.</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Воспитывать чуткость к художественному слову; зачитывать отрывки с наиболее яркими, запоминающимися описаниями, сравнениями, эпитетами. Учить детей вслушиваться в ритм и мелодику поэтического текста. Помогать выразительно, с естественными интонациями читать стихи, участвовать в чтении текста по ролям, в инсценировках. Продолжать знакомить с книгами. Обращать внимание детей на оформление книги, на иллюстрации. Сравнивать иллюстрации разных художников к одному и тому же произведению. Выяснять симпатии и предпочтения детей.</a:t>
            </a:r>
            <a:br>
              <a:rPr lang="ru-RU" sz="2400" dirty="0">
                <a:solidFill>
                  <a:schemeClr val="tx1"/>
                </a:solidFill>
                <a:latin typeface="Times New Roman" panose="02020603050405020304" pitchFamily="18" charset="0"/>
                <a:cs typeface="Times New Roman" panose="02020603050405020304" pitchFamily="18" charset="0"/>
              </a:rPr>
            </a:b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1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9051" y="655092"/>
            <a:ext cx="9580728" cy="5281683"/>
          </a:xfrm>
        </p:spPr>
        <p:txBody>
          <a:bodyPr>
            <a:noAutofit/>
          </a:bodyPr>
          <a:lstStyle/>
          <a:p>
            <a:pPr algn="ctr"/>
            <a:r>
              <a:rPr lang="ru-RU" sz="8000" b="1" dirty="0" smtClean="0">
                <a:solidFill>
                  <a:srgbClr val="002060"/>
                </a:solidFill>
                <a:latin typeface="Times New Roman" panose="02020603050405020304" pitchFamily="18" charset="0"/>
                <a:cs typeface="Times New Roman" panose="02020603050405020304" pitchFamily="18" charset="0"/>
              </a:rPr>
              <a:t>Социализация, развитие общения, нравственное воспитание </a:t>
            </a:r>
            <a:endParaRPr lang="ru-RU" sz="8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59789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3207" y="791570"/>
            <a:ext cx="11245755" cy="6332561"/>
          </a:xfrm>
        </p:spPr>
        <p:txBody>
          <a:bodyPr>
            <a:normAutofit/>
          </a:bodyPr>
          <a:lstStyle/>
          <a:p>
            <a:pPr algn="ctr"/>
            <a:r>
              <a:rPr lang="ru-RU" sz="8000" dirty="0">
                <a:solidFill>
                  <a:srgbClr val="FF0000"/>
                </a:solidFill>
                <a:latin typeface="Times New Roman" panose="02020603050405020304" pitchFamily="18" charset="0"/>
                <a:cs typeface="Times New Roman" panose="02020603050405020304" pitchFamily="18" charset="0"/>
              </a:rPr>
              <a:t>Образовательная область «ХУДОЖЕСТВЕННОЭСТЕТИЧЕСКОЕ РАЗВИТИЕ» </a:t>
            </a:r>
          </a:p>
        </p:txBody>
      </p:sp>
    </p:spTree>
    <p:extLst>
      <p:ext uri="{BB962C8B-B14F-4D97-AF65-F5344CB8AC3E}">
        <p14:creationId xmlns:p14="http://schemas.microsoft.com/office/powerpoint/2010/main" val="25597286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50877" y="634620"/>
            <a:ext cx="10849519" cy="5738884"/>
          </a:xfrm>
        </p:spPr>
        <p:txBody>
          <a:bodyPr>
            <a:normAutofit/>
          </a:bodyPr>
          <a:lstStyle/>
          <a:p>
            <a:pPr algn="ctr"/>
            <a:r>
              <a:rPr lang="ru-RU" sz="2800" dirty="0">
                <a:solidFill>
                  <a:schemeClr val="tx1"/>
                </a:solidFill>
              </a:rPr>
              <a:t>«Художественно-эстетическое развитие предполагает развитие предпосылок ценностно-смыслового восприятия и понимания произведений искусства (словесного, музыкального, изобразительного), мира природы; становление эстетического отношения к окружающему миру; формирование элементарных представлений о видах искусства; восприятие музыки, художественной литературы, фольклора; стимулирование сопереживания персонажам художественных произведений; реализацию самостоятельной </a:t>
            </a:r>
            <a:br>
              <a:rPr lang="ru-RU" sz="2800" dirty="0">
                <a:solidFill>
                  <a:schemeClr val="tx1"/>
                </a:solidFill>
              </a:rPr>
            </a:br>
            <a:r>
              <a:rPr lang="ru-RU" sz="2800" dirty="0">
                <a:solidFill>
                  <a:schemeClr val="tx1"/>
                </a:solidFill>
              </a:rPr>
              <a:t>творческой деятельности детей (изобразительной, конструктивно-модельной, музыкальной и др</a:t>
            </a:r>
            <a:r>
              <a:rPr lang="ru-RU" sz="2800" dirty="0" smtClean="0">
                <a:solidFill>
                  <a:schemeClr val="tx1"/>
                </a:solidFill>
              </a:rPr>
              <a:t>.)».</a:t>
            </a:r>
            <a:r>
              <a:rPr lang="ru-RU" sz="2800" dirty="0"/>
              <a:t/>
            </a:r>
            <a:br>
              <a:rPr lang="ru-RU" sz="2800" dirty="0"/>
            </a:br>
            <a:endParaRPr lang="ru-RU" sz="2800" dirty="0"/>
          </a:p>
        </p:txBody>
      </p:sp>
    </p:spTree>
    <p:extLst>
      <p:ext uri="{BB962C8B-B14F-4D97-AF65-F5344CB8AC3E}">
        <p14:creationId xmlns:p14="http://schemas.microsoft.com/office/powerpoint/2010/main" val="7850884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14901" y="1433015"/>
            <a:ext cx="9989710" cy="5117909"/>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Приобщение к искусству </a:t>
            </a:r>
          </a:p>
        </p:txBody>
      </p:sp>
    </p:spTree>
    <p:extLst>
      <p:ext uri="{BB962C8B-B14F-4D97-AF65-F5344CB8AC3E}">
        <p14:creationId xmlns:p14="http://schemas.microsoft.com/office/powerpoint/2010/main" val="36292276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3081" y="259307"/>
            <a:ext cx="11668836" cy="6305265"/>
          </a:xfrm>
        </p:spPr>
        <p:txBody>
          <a:bodyPr>
            <a:normAutofit/>
          </a:bodyPr>
          <a:lstStyle/>
          <a:p>
            <a:pPr algn="ctr"/>
            <a:r>
              <a:rPr lang="ru-RU" sz="2400" dirty="0">
                <a:solidFill>
                  <a:schemeClr val="tx1"/>
                </a:solidFill>
                <a:latin typeface="Times New Roman" panose="02020603050405020304" pitchFamily="18" charset="0"/>
                <a:cs typeface="Times New Roman" panose="02020603050405020304" pitchFamily="18" charset="0"/>
              </a:rPr>
              <a:t>Продолжать формировать интерес к музыке, живописи, литературе, народному искусству. Развивать эстетические чувства, эмоции, эстетический вкус, эстетическое восприятие произведений искусства, формировать умение выделять их выразительные средства. Учить соотносить художественный образ и средства выразительности, характеризующие его в разных видах искусства, подбирать материал и пособия для самостоятельной художественной деятельности. Формировать умение выделять, называть, группировать произведения по видам искусства (литература, музыка, изобразительное искусство, архитектура, театр). Продолжать знакомить с жанрами изобразительного и музыкального искусства. Формировать умение выделять и использовать в своей изобразительной, музыкальной, театрализованной деятельности средства выразительности разных видов искусства, называть материалы для разных видов художественной деятельности. Познакомить с произведениями живописи (И. Шишкин, И. Левитан, В. Серов, И. Грабарь, П. Кончаловский и др.) и изображением родной природы в картинах художников. Расширять представления о графике (ее выразительных средствах). Знакомить с творчеством художников-иллюстраторов детских книг (Ю. Васнецов, Е. </a:t>
            </a:r>
            <a:r>
              <a:rPr lang="ru-RU" sz="2400" dirty="0" err="1">
                <a:solidFill>
                  <a:schemeClr val="tx1"/>
                </a:solidFill>
                <a:latin typeface="Times New Roman" panose="02020603050405020304" pitchFamily="18" charset="0"/>
                <a:cs typeface="Times New Roman" panose="02020603050405020304" pitchFamily="18" charset="0"/>
              </a:rPr>
              <a:t>Рачев</a:t>
            </a:r>
            <a:r>
              <a:rPr lang="ru-RU" sz="2400" dirty="0">
                <a:solidFill>
                  <a:schemeClr val="tx1"/>
                </a:solidFill>
                <a:latin typeface="Times New Roman" panose="02020603050405020304" pitchFamily="18" charset="0"/>
                <a:cs typeface="Times New Roman" panose="02020603050405020304" pitchFamily="18" charset="0"/>
              </a:rPr>
              <a:t>, Е. </a:t>
            </a:r>
            <a:r>
              <a:rPr lang="ru-RU" sz="2400" dirty="0" err="1">
                <a:solidFill>
                  <a:schemeClr val="tx1"/>
                </a:solidFill>
                <a:latin typeface="Times New Roman" panose="02020603050405020304" pitchFamily="18" charset="0"/>
                <a:cs typeface="Times New Roman" panose="02020603050405020304" pitchFamily="18" charset="0"/>
              </a:rPr>
              <a:t>Чарушин</a:t>
            </a:r>
            <a:r>
              <a:rPr lang="ru-RU" sz="2400" dirty="0">
                <a:solidFill>
                  <a:schemeClr val="tx1"/>
                </a:solidFill>
                <a:latin typeface="Times New Roman" panose="02020603050405020304" pitchFamily="18" charset="0"/>
                <a:cs typeface="Times New Roman" panose="02020603050405020304" pitchFamily="18" charset="0"/>
              </a:rPr>
              <a:t>, И. </a:t>
            </a:r>
            <a:r>
              <a:rPr lang="ru-RU" sz="2400" dirty="0" err="1">
                <a:solidFill>
                  <a:schemeClr val="tx1"/>
                </a:solidFill>
                <a:latin typeface="Times New Roman" panose="02020603050405020304" pitchFamily="18" charset="0"/>
                <a:cs typeface="Times New Roman" panose="02020603050405020304" pitchFamily="18" charset="0"/>
              </a:rPr>
              <a:t>Билибин</a:t>
            </a:r>
            <a:r>
              <a:rPr lang="ru-RU" sz="2400" dirty="0">
                <a:solidFill>
                  <a:schemeClr val="tx1"/>
                </a:solidFill>
                <a:latin typeface="Times New Roman" panose="02020603050405020304" pitchFamily="18" charset="0"/>
                <a:cs typeface="Times New Roman" panose="02020603050405020304" pitchFamily="18" charset="0"/>
              </a:rPr>
              <a:t> и др.).</a:t>
            </a:r>
          </a:p>
        </p:txBody>
      </p:sp>
    </p:spTree>
    <p:extLst>
      <p:ext uri="{BB962C8B-B14F-4D97-AF65-F5344CB8AC3E}">
        <p14:creationId xmlns:p14="http://schemas.microsoft.com/office/powerpoint/2010/main" val="23972379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870" y="252485"/>
            <a:ext cx="11527808" cy="6455389"/>
          </a:xfrm>
        </p:spPr>
        <p:txBody>
          <a:bodyPr>
            <a:noAutofit/>
          </a:bodyPr>
          <a:lstStyle/>
          <a:p>
            <a:pPr algn="ctr"/>
            <a:r>
              <a:rPr lang="ru-RU" sz="2600" dirty="0" smtClean="0">
                <a:latin typeface="Times New Roman" panose="02020603050405020304" pitchFamily="18" charset="0"/>
                <a:cs typeface="Times New Roman" panose="02020603050405020304" pitchFamily="18" charset="0"/>
              </a:rPr>
              <a:t>Продолжать </a:t>
            </a:r>
            <a:r>
              <a:rPr lang="ru-RU" sz="2600" dirty="0">
                <a:latin typeface="Times New Roman" panose="02020603050405020304" pitchFamily="18" charset="0"/>
                <a:cs typeface="Times New Roman" panose="02020603050405020304" pitchFamily="18" charset="0"/>
              </a:rPr>
              <a:t>знакомить с архитектурой. Закреплять знания о том, что существуют различные по назначению здания: жилые дома, магазины, театры, кинотеатры и др. Обращать внимание детей на сходства и различия архитектурных сооружений одинакового назначения: форма, пропорции (высота, длина, украшения — декор и т. д.). Подводить дошкольников к пониманию зависимости конструкции здания от его назначения: жилой дом, театр, храм и т. д. Развивать наблюдательность, учить внимательно рассматривать здания, замечать их характерные особенности, разнообразие пропорций, конструкций, украшающих деталей. При чтении литературных произведений, сказок обращать внимание детей на описание сказочных домиков (теремок, рукавичка, избушка на курьих ножках), дворцов. Познакомить с понятиями «народное искусство», «виды и жанры народного искусства». Расширять представления детей о народном искусстве, фольклоре, музыке и художественных промыслах. Формировать у детей бережное отношение к произведениям искусства.</a:t>
            </a:r>
          </a:p>
        </p:txBody>
      </p:sp>
    </p:spTree>
    <p:extLst>
      <p:ext uri="{BB962C8B-B14F-4D97-AF65-F5344CB8AC3E}">
        <p14:creationId xmlns:p14="http://schemas.microsoft.com/office/powerpoint/2010/main" val="28183975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4148" y="1429328"/>
            <a:ext cx="11436823" cy="3906947"/>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Изобразительная деятельность </a:t>
            </a:r>
          </a:p>
        </p:txBody>
      </p:sp>
    </p:spTree>
    <p:extLst>
      <p:ext uri="{BB962C8B-B14F-4D97-AF65-F5344CB8AC3E}">
        <p14:creationId xmlns:p14="http://schemas.microsoft.com/office/powerpoint/2010/main" val="22293774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6854" y="204716"/>
            <a:ext cx="11341290" cy="6837529"/>
          </a:xfrm>
        </p:spPr>
        <p:txBody>
          <a:bodyPr>
            <a:normAutofit/>
          </a:bodyPr>
          <a:lstStyle/>
          <a:p>
            <a:pPr algn="ctr"/>
            <a:r>
              <a:rPr lang="ru-RU" sz="2600" dirty="0">
                <a:latin typeface="Times New Roman" panose="02020603050405020304" pitchFamily="18" charset="0"/>
                <a:cs typeface="Times New Roman" panose="02020603050405020304" pitchFamily="18" charset="0"/>
              </a:rPr>
              <a:t>Продолжать развивать интерес детей к изобразительной деятельности. Обогащать сенсорный опыт, развивая органы восприятия: зрение, слух, обоняние, осязание, вкус; закреплять знания об основных формах предметов и объектов природы. Развивать эстетическое восприятие, учить созерцать красоту окружающего мира. В процессе восприятия предметов и явлений развивать мыслительные операции: анализ, сравнение, уподобление (на что похоже), установление сходства и различия предметов и их частей, выделение общего и единичного, характерных признаков, обобщение. Учить передавать в изображении не только основные свойства предметов (форма, величина, цвет), но и характерные детали, соотношение предметов и их частей по величине, высоте, расположению относительно друг друга. Развивать способность наблюдать, всматриваться (вслушиваться) в явления и объекты природы, замечать их изменения (например, как изменяются форма и цвет медленно плывущих облаков, как постепенно раскрывается утром и закрывается вечером венчик цветка, как изменяется освещение предметов на солнце и в тени</a:t>
            </a:r>
            <a:r>
              <a:rPr lang="ru-RU" sz="2600" dirty="0" smtClean="0">
                <a:latin typeface="Times New Roman" panose="02020603050405020304" pitchFamily="18" charset="0"/>
                <a:cs typeface="Times New Roman" panose="02020603050405020304" pitchFamily="18" charset="0"/>
              </a:rPr>
              <a:t>).</a:t>
            </a:r>
            <a:r>
              <a:rPr lang="ru-RU" sz="2600" dirty="0">
                <a:latin typeface="Times New Roman" panose="02020603050405020304" pitchFamily="18" charset="0"/>
                <a:cs typeface="Times New Roman" panose="02020603050405020304" pitchFamily="18" charset="0"/>
              </a:rPr>
              <a:t/>
            </a:r>
            <a:br>
              <a:rPr lang="ru-RU" sz="2600" dirty="0">
                <a:latin typeface="Times New Roman" panose="02020603050405020304" pitchFamily="18" charset="0"/>
                <a:cs typeface="Times New Roman" panose="02020603050405020304" pitchFamily="18" charset="0"/>
              </a:rPr>
            </a:br>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64887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5911" y="136478"/>
            <a:ext cx="11245754" cy="6721521"/>
          </a:xfrm>
        </p:spPr>
        <p:txBody>
          <a:bodyPr>
            <a:noAutofit/>
          </a:bodyPr>
          <a:lstStyle/>
          <a:p>
            <a:pPr algn="ctr"/>
            <a:r>
              <a:rPr lang="ru-RU" sz="2400" dirty="0">
                <a:latin typeface="Times New Roman" panose="02020603050405020304" pitchFamily="18" charset="0"/>
                <a:cs typeface="Times New Roman" panose="02020603050405020304" pitchFamily="18" charset="0"/>
              </a:rPr>
              <a:t>Учить передавать в изображении основные свойства предметов (форма, величина, цвет), характерные детали, соотношение предметов и их частей по величине, высоте, расположению относительно друг друга. Развивать способность наблюдать явления природы, замечать их динамику, форму и цвет медленно плывущих облаков. Совершенствовать изобразительные навыки и умения, формировать художественно-творческие способности. Развивать чувство формы, цвета, пропорций. Продолжать знакомить с народным декоративно-прикладным искусством (Городец, </a:t>
            </a:r>
            <a:r>
              <a:rPr lang="ru-RU" sz="2400" dirty="0" err="1">
                <a:latin typeface="Times New Roman" panose="02020603050405020304" pitchFamily="18" charset="0"/>
                <a:cs typeface="Times New Roman" panose="02020603050405020304" pitchFamily="18" charset="0"/>
              </a:rPr>
              <a:t>Полхов</a:t>
            </a:r>
            <a:r>
              <a:rPr lang="ru-RU" sz="2400" dirty="0">
                <a:latin typeface="Times New Roman" panose="02020603050405020304" pitchFamily="18" charset="0"/>
                <a:cs typeface="Times New Roman" panose="02020603050405020304" pitchFamily="18" charset="0"/>
              </a:rPr>
              <a:t>-Майдан, Гжель), расширять представления о народных игрушках (матрешки — городецкая, </a:t>
            </a:r>
            <a:r>
              <a:rPr lang="ru-RU" sz="2400" dirty="0" err="1">
                <a:latin typeface="Times New Roman" panose="02020603050405020304" pitchFamily="18" charset="0"/>
                <a:cs typeface="Times New Roman" panose="02020603050405020304" pitchFamily="18" charset="0"/>
              </a:rPr>
              <a:t>богородская</a:t>
            </a:r>
            <a:r>
              <a:rPr lang="ru-RU" sz="2400" dirty="0">
                <a:latin typeface="Times New Roman" panose="02020603050405020304" pitchFamily="18" charset="0"/>
                <a:cs typeface="Times New Roman" panose="02020603050405020304" pitchFamily="18" charset="0"/>
              </a:rPr>
              <a:t>; бирюльки). Знакомить детей с национальным декоративно-прикладным искусством (на основе региональных особенностей); с другими видами декоративно-прикладного искусства (фарфоровые и керамические изделия, скульптура малых форм). Развивать декоративное творчество детей (в том числе коллективное). Формировать умение организовывать свое рабочее место, готовить все необходимое для занятий; работать аккуратно, экономно расходовать материалы, сохранять рабочее место в чистоте, по окончании работы приводить его в порядок. Продолжать совершенствовать умение детей рассматривать работы (рисунки, лепку, аппликации), радоваться достигнутому результату, замечать и выделять выразительные решения изображений. </a:t>
            </a:r>
          </a:p>
        </p:txBody>
      </p:sp>
    </p:spTree>
    <p:extLst>
      <p:ext uri="{BB962C8B-B14F-4D97-AF65-F5344CB8AC3E}">
        <p14:creationId xmlns:p14="http://schemas.microsoft.com/office/powerpoint/2010/main" val="21839388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1445" y="327547"/>
            <a:ext cx="11273050" cy="6141493"/>
          </a:xfrm>
        </p:spPr>
        <p:txBody>
          <a:bodyPr>
            <a:noAutofit/>
          </a:bodyPr>
          <a:lstStyle/>
          <a:p>
            <a:pPr algn="ctr"/>
            <a:r>
              <a:rPr lang="ru-RU" sz="2400" b="1" dirty="0">
                <a:latin typeface="Times New Roman" panose="02020603050405020304" pitchFamily="18" charset="0"/>
                <a:cs typeface="Times New Roman" panose="02020603050405020304" pitchFamily="18" charset="0"/>
              </a:rPr>
              <a:t>Предметное рисование. </a:t>
            </a:r>
            <a:r>
              <a:rPr lang="ru-RU" sz="2400" b="1" dirty="0" smtClean="0">
                <a:latin typeface="Times New Roman" panose="02020603050405020304" pitchFamily="18" charset="0"/>
                <a:cs typeface="Times New Roman" panose="02020603050405020304" pitchFamily="18" charset="0"/>
              </a:rPr>
              <a:t/>
            </a:r>
            <a:br>
              <a:rPr lang="ru-RU" sz="2400" b="1"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Продолжать </a:t>
            </a:r>
            <a:r>
              <a:rPr lang="ru-RU" sz="2400" dirty="0">
                <a:latin typeface="Times New Roman" panose="02020603050405020304" pitchFamily="18" charset="0"/>
                <a:cs typeface="Times New Roman" panose="02020603050405020304" pitchFamily="18" charset="0"/>
              </a:rPr>
              <a:t>совершенствовать умение передавать в рисунке образы предметов, объектов, персонажей сказок, литературных произведений. Обращать внимание детей на отличия предметов по форме, величине, пропорциям частей; побуждать их передавать эти отличия в рисунках. Учить передавать положение предметов в пространстве на листе бумаги, обращать внимание детей на то, что предметы могут по-разному располагаться на плоскости (стоять, лежать, менять положение: живые существа могут двигаться, менять позы, дерево в ветреный день — наклоняться и т. д.). Учить передавать движения фигур. Способствовать овладению композиционными умениями: учить располагать предмет на листе с учетом его пропорций (если предмет вытянут в высоту, располагать его на листе по вертикали; если он вытянут в ширину, например, не очень высокий, но длинный дом, располагать его по горизонтали). Закреплять способы и приемы рисования различными изобразительными материалами (цветные карандаши, гуашь, акварель, цветные мелки, пастель, сангина, угольный карандаш, фломастеры, разнообразные кисти и т. п). </a:t>
            </a:r>
          </a:p>
        </p:txBody>
      </p:sp>
    </p:spTree>
    <p:extLst>
      <p:ext uri="{BB962C8B-B14F-4D97-AF65-F5344CB8AC3E}">
        <p14:creationId xmlns:p14="http://schemas.microsoft.com/office/powerpoint/2010/main" val="18990018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969" y="586855"/>
            <a:ext cx="11546005" cy="5527343"/>
          </a:xfrm>
        </p:spPr>
        <p:txBody>
          <a:bodyPr>
            <a:normAutofit/>
          </a:bodyPr>
          <a:lstStyle/>
          <a:p>
            <a:pPr algn="ctr"/>
            <a:r>
              <a:rPr lang="ru-RU" sz="2400" dirty="0">
                <a:solidFill>
                  <a:schemeClr val="tx1"/>
                </a:solidFill>
                <a:latin typeface="Times New Roman" panose="02020603050405020304" pitchFamily="18" charset="0"/>
                <a:cs typeface="Times New Roman" panose="02020603050405020304" pitchFamily="18" charset="0"/>
              </a:rPr>
              <a:t>Вырабатывать навыки рисования контура предмета простым карандашом с легким нажимом на него, чтобы при последующем закрашивании изображения не оставалось жестких, грубых линий, пачкающих рисунок</a:t>
            </a:r>
            <a:r>
              <a:rPr lang="ru-RU" sz="2400" dirty="0" smtClean="0">
                <a:solidFill>
                  <a:schemeClr val="tx1"/>
                </a:solidFill>
                <a:latin typeface="Times New Roman" panose="02020603050405020304" pitchFamily="18" charset="0"/>
                <a:cs typeface="Times New Roman" panose="02020603050405020304" pitchFamily="18" charset="0"/>
              </a:rPr>
              <a:t>.</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Учить рисовать акварелью в соответствии с ее спецификой (прозрачностью и легкостью цвета, плавностью перехода одного цвета в другой). Учить рисовать кистью разными способами: широкие линии — всем ворсом, тонкие — концом кисти; наносить мазки, прикладывая кисть всем ворсом к бумаге, рисовать концом кисти мелкие пятнышки. Закреплять знания об уже известных цветах, знакомить с новыми цветами (фиолетовый) и оттенками (голубой, розовый, темно-зеленый, сиреневый), развивать чувство цвета. Учить смешивать краски для получения новых цветов и оттенков (при рисовании гуашью) и высветлять цвет, добавляя в краску воду (при рисовании акварелью). При рисовании карандашами учить передавать оттенки цвета, регулируя нажим на карандаш. В карандашном исполнении дети могут, регулируя нажим, передать до трех оттенков цвета. </a:t>
            </a:r>
          </a:p>
        </p:txBody>
      </p:sp>
    </p:spTree>
    <p:extLst>
      <p:ext uri="{BB962C8B-B14F-4D97-AF65-F5344CB8AC3E}">
        <p14:creationId xmlns:p14="http://schemas.microsoft.com/office/powerpoint/2010/main" val="2947153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01003" y="286603"/>
            <a:ext cx="10877266" cy="6571397"/>
          </a:xfrm>
        </p:spPr>
        <p:txBody>
          <a:bodyPr>
            <a:noAutofit/>
          </a:bodyPr>
          <a:lstStyle/>
          <a:p>
            <a:r>
              <a:rPr lang="ru-RU" sz="2000" dirty="0">
                <a:solidFill>
                  <a:schemeClr val="tx1"/>
                </a:solidFill>
                <a:latin typeface="Times New Roman" panose="02020603050405020304" pitchFamily="18" charset="0"/>
                <a:cs typeface="Times New Roman" panose="02020603050405020304" pitchFamily="18" charset="0"/>
              </a:rPr>
              <a:t>Воспитывать дружеские взаимоотношения между детьми; привычку сообща играть, трудиться, заниматься; стремление радовать старших хорошими поступками; умение самостоятельно находить общие интересные занятия. </a:t>
            </a:r>
          </a:p>
          <a:p>
            <a:r>
              <a:rPr lang="ru-RU" sz="2000" dirty="0" smtClean="0">
                <a:solidFill>
                  <a:schemeClr val="tx1"/>
                </a:solidFill>
                <a:latin typeface="Times New Roman" panose="02020603050405020304" pitchFamily="18" charset="0"/>
                <a:cs typeface="Times New Roman" panose="02020603050405020304" pitchFamily="18" charset="0"/>
              </a:rPr>
              <a:t>Воспитывать </a:t>
            </a:r>
            <a:r>
              <a:rPr lang="ru-RU" sz="2000" dirty="0">
                <a:solidFill>
                  <a:schemeClr val="tx1"/>
                </a:solidFill>
                <a:latin typeface="Times New Roman" panose="02020603050405020304" pitchFamily="18" charset="0"/>
                <a:cs typeface="Times New Roman" panose="02020603050405020304" pitchFamily="18" charset="0"/>
              </a:rPr>
              <a:t>уважительное отношение к окружающим. Учить заботиться о младших, помогать им, защищать тех, кто слабее. </a:t>
            </a:r>
            <a:endParaRPr lang="ru-RU" sz="2000" dirty="0" smtClean="0">
              <a:solidFill>
                <a:schemeClr val="tx1"/>
              </a:solidFill>
              <a:latin typeface="Times New Roman" panose="02020603050405020304" pitchFamily="18" charset="0"/>
              <a:cs typeface="Times New Roman" panose="02020603050405020304" pitchFamily="18" charset="0"/>
            </a:endParaRPr>
          </a:p>
          <a:p>
            <a:r>
              <a:rPr lang="ru-RU" sz="2000" dirty="0" smtClean="0">
                <a:solidFill>
                  <a:schemeClr val="tx1"/>
                </a:solidFill>
                <a:latin typeface="Times New Roman" panose="02020603050405020304" pitchFamily="18" charset="0"/>
                <a:cs typeface="Times New Roman" panose="02020603050405020304" pitchFamily="18" charset="0"/>
              </a:rPr>
              <a:t>Формировать </a:t>
            </a:r>
            <a:r>
              <a:rPr lang="ru-RU" sz="2000" dirty="0">
                <a:solidFill>
                  <a:schemeClr val="tx1"/>
                </a:solidFill>
                <a:latin typeface="Times New Roman" panose="02020603050405020304" pitchFamily="18" charset="0"/>
                <a:cs typeface="Times New Roman" panose="02020603050405020304" pitchFamily="18" charset="0"/>
              </a:rPr>
              <a:t>такие качества, как сочувствие, отзывчивость. </a:t>
            </a:r>
            <a:endParaRPr lang="ru-RU" sz="2000" dirty="0" smtClean="0">
              <a:solidFill>
                <a:schemeClr val="tx1"/>
              </a:solidFill>
              <a:latin typeface="Times New Roman" panose="02020603050405020304" pitchFamily="18" charset="0"/>
              <a:cs typeface="Times New Roman" panose="02020603050405020304" pitchFamily="18" charset="0"/>
            </a:endParaRPr>
          </a:p>
          <a:p>
            <a:r>
              <a:rPr lang="ru-RU" sz="2000" dirty="0" smtClean="0">
                <a:solidFill>
                  <a:schemeClr val="tx1"/>
                </a:solidFill>
                <a:latin typeface="Times New Roman" panose="02020603050405020304" pitchFamily="18" charset="0"/>
                <a:cs typeface="Times New Roman" panose="02020603050405020304" pitchFamily="18" charset="0"/>
              </a:rPr>
              <a:t>Воспитывать </a:t>
            </a:r>
            <a:r>
              <a:rPr lang="ru-RU" sz="2000" dirty="0">
                <a:solidFill>
                  <a:schemeClr val="tx1"/>
                </a:solidFill>
                <a:latin typeface="Times New Roman" panose="02020603050405020304" pitchFamily="18" charset="0"/>
                <a:cs typeface="Times New Roman" panose="02020603050405020304" pitchFamily="18" charset="0"/>
              </a:rPr>
              <a:t>скромность, умение проявлять заботу об окружающих, с благодарностью относиться к помощи и знакам внимания. </a:t>
            </a:r>
            <a:endParaRPr lang="ru-RU" sz="2000" dirty="0" smtClean="0">
              <a:solidFill>
                <a:schemeClr val="tx1"/>
              </a:solidFill>
              <a:latin typeface="Times New Roman" panose="02020603050405020304" pitchFamily="18" charset="0"/>
              <a:cs typeface="Times New Roman" panose="02020603050405020304" pitchFamily="18" charset="0"/>
            </a:endParaRPr>
          </a:p>
          <a:p>
            <a:r>
              <a:rPr lang="ru-RU" sz="2000" dirty="0" smtClean="0">
                <a:solidFill>
                  <a:schemeClr val="tx1"/>
                </a:solidFill>
                <a:latin typeface="Times New Roman" panose="02020603050405020304" pitchFamily="18" charset="0"/>
                <a:cs typeface="Times New Roman" panose="02020603050405020304" pitchFamily="18" charset="0"/>
              </a:rPr>
              <a:t>Формировать </a:t>
            </a:r>
            <a:r>
              <a:rPr lang="ru-RU" sz="2000" dirty="0">
                <a:solidFill>
                  <a:schemeClr val="tx1"/>
                </a:solidFill>
                <a:latin typeface="Times New Roman" panose="02020603050405020304" pitchFamily="18" charset="0"/>
                <a:cs typeface="Times New Roman" panose="02020603050405020304" pitchFamily="18" charset="0"/>
              </a:rPr>
              <a:t>умение оценивать свои поступки и поступки сверстников. Развивать стремление детей выражать свое отношение к окружающему, самостоятельно находить для этого различные речевые средства. </a:t>
            </a:r>
            <a:endParaRPr lang="ru-RU" sz="2000" dirty="0" smtClean="0">
              <a:solidFill>
                <a:schemeClr val="tx1"/>
              </a:solidFill>
              <a:latin typeface="Times New Roman" panose="02020603050405020304" pitchFamily="18" charset="0"/>
              <a:cs typeface="Times New Roman" panose="02020603050405020304" pitchFamily="18" charset="0"/>
            </a:endParaRPr>
          </a:p>
          <a:p>
            <a:r>
              <a:rPr lang="ru-RU" sz="2000" dirty="0" smtClean="0">
                <a:solidFill>
                  <a:schemeClr val="tx1"/>
                </a:solidFill>
                <a:latin typeface="Times New Roman" panose="02020603050405020304" pitchFamily="18" charset="0"/>
                <a:cs typeface="Times New Roman" panose="02020603050405020304" pitchFamily="18" charset="0"/>
              </a:rPr>
              <a:t>Расширять </a:t>
            </a:r>
            <a:r>
              <a:rPr lang="ru-RU" sz="2000" dirty="0">
                <a:solidFill>
                  <a:schemeClr val="tx1"/>
                </a:solidFill>
                <a:latin typeface="Times New Roman" panose="02020603050405020304" pitchFamily="18" charset="0"/>
                <a:cs typeface="Times New Roman" panose="02020603050405020304" pitchFamily="18" charset="0"/>
              </a:rPr>
              <a:t>представления о правилах поведения в общественных местах; об обязанностях в группе детского сада, дома. </a:t>
            </a:r>
            <a:endParaRPr lang="ru-RU" sz="2000" dirty="0" smtClean="0">
              <a:solidFill>
                <a:schemeClr val="tx1"/>
              </a:solidFill>
              <a:latin typeface="Times New Roman" panose="02020603050405020304" pitchFamily="18" charset="0"/>
              <a:cs typeface="Times New Roman" panose="02020603050405020304" pitchFamily="18" charset="0"/>
            </a:endParaRPr>
          </a:p>
          <a:p>
            <a:r>
              <a:rPr lang="ru-RU" sz="2000" dirty="0" smtClean="0">
                <a:solidFill>
                  <a:schemeClr val="tx1"/>
                </a:solidFill>
                <a:latin typeface="Times New Roman" panose="02020603050405020304" pitchFamily="18" charset="0"/>
                <a:cs typeface="Times New Roman" panose="02020603050405020304" pitchFamily="18" charset="0"/>
              </a:rPr>
              <a:t>Обогащать </a:t>
            </a:r>
            <a:r>
              <a:rPr lang="ru-RU" sz="2000" dirty="0">
                <a:solidFill>
                  <a:schemeClr val="tx1"/>
                </a:solidFill>
                <a:latin typeface="Times New Roman" panose="02020603050405020304" pitchFamily="18" charset="0"/>
                <a:cs typeface="Times New Roman" panose="02020603050405020304" pitchFamily="18" charset="0"/>
              </a:rPr>
              <a:t>словарь детей вежливыми словами (здравствуйте, до свидания, пожалуйста, извините, спасибо и т. д.). Побуждать к использованию в речи фольклора (пословицы, поговорки, </a:t>
            </a:r>
            <a:r>
              <a:rPr lang="ru-RU" sz="2000" dirty="0" err="1">
                <a:solidFill>
                  <a:schemeClr val="tx1"/>
                </a:solidFill>
                <a:latin typeface="Times New Roman" panose="02020603050405020304" pitchFamily="18" charset="0"/>
                <a:cs typeface="Times New Roman" panose="02020603050405020304" pitchFamily="18" charset="0"/>
              </a:rPr>
              <a:t>потешки</a:t>
            </a:r>
            <a:r>
              <a:rPr lang="ru-RU" sz="2000" dirty="0">
                <a:solidFill>
                  <a:schemeClr val="tx1"/>
                </a:solidFill>
                <a:latin typeface="Times New Roman" panose="02020603050405020304" pitchFamily="18" charset="0"/>
                <a:cs typeface="Times New Roman" panose="02020603050405020304" pitchFamily="18" charset="0"/>
              </a:rPr>
              <a:t> и др.). Показать значение родного языка в формировании основ нравственности.</a:t>
            </a:r>
          </a:p>
          <a:p>
            <a:endParaRPr lang="ru-RU" dirty="0"/>
          </a:p>
        </p:txBody>
      </p:sp>
    </p:spTree>
    <p:extLst>
      <p:ext uri="{BB962C8B-B14F-4D97-AF65-F5344CB8AC3E}">
        <p14:creationId xmlns:p14="http://schemas.microsoft.com/office/powerpoint/2010/main" val="24824539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729" y="232012"/>
            <a:ext cx="11518710" cy="6428096"/>
          </a:xfrm>
        </p:spPr>
        <p:txBody>
          <a:bodyPr>
            <a:normAutofit/>
          </a:bodyPr>
          <a:lstStyle/>
          <a:p>
            <a:pPr algn="ctr"/>
            <a:r>
              <a:rPr lang="ru-RU" sz="3200" b="1" dirty="0">
                <a:solidFill>
                  <a:schemeClr val="tx1"/>
                </a:solidFill>
                <a:latin typeface="Times New Roman" panose="02020603050405020304" pitchFamily="18" charset="0"/>
                <a:cs typeface="Times New Roman" panose="02020603050405020304" pitchFamily="18" charset="0"/>
              </a:rPr>
              <a:t>Сюжетное рисование. </a:t>
            </a:r>
            <a:r>
              <a:rPr lang="ru-RU" sz="3200" b="1" dirty="0" smtClean="0">
                <a:solidFill>
                  <a:schemeClr val="tx1"/>
                </a:solidFill>
                <a:latin typeface="Times New Roman" panose="02020603050405020304" pitchFamily="18" charset="0"/>
                <a:cs typeface="Times New Roman" panose="02020603050405020304" pitchFamily="18" charset="0"/>
              </a:rPr>
              <a:t/>
            </a:r>
            <a:br>
              <a:rPr lang="ru-RU" sz="3200" b="1" dirty="0" smtClean="0">
                <a:solidFill>
                  <a:schemeClr val="tx1"/>
                </a:solidFill>
                <a:latin typeface="Times New Roman" panose="02020603050405020304" pitchFamily="18" charset="0"/>
                <a:cs typeface="Times New Roman" panose="02020603050405020304" pitchFamily="18" charset="0"/>
              </a:rPr>
            </a:br>
            <a:r>
              <a:rPr lang="ru-RU" sz="3200" dirty="0" smtClean="0">
                <a:solidFill>
                  <a:schemeClr val="tx1"/>
                </a:solidFill>
                <a:latin typeface="Times New Roman" panose="02020603050405020304" pitchFamily="18" charset="0"/>
                <a:cs typeface="Times New Roman" panose="02020603050405020304" pitchFamily="18" charset="0"/>
              </a:rPr>
              <a:t>Учить </a:t>
            </a:r>
            <a:r>
              <a:rPr lang="ru-RU" sz="3200" dirty="0">
                <a:solidFill>
                  <a:schemeClr val="tx1"/>
                </a:solidFill>
                <a:latin typeface="Times New Roman" panose="02020603050405020304" pitchFamily="18" charset="0"/>
                <a:cs typeface="Times New Roman" panose="02020603050405020304" pitchFamily="18" charset="0"/>
              </a:rPr>
              <a:t>детей создавать сюжетные композиции на темы окружающей жизни и на темы литературных произведений («Кого встретил Колобок», «Два жадных медвежонка», «Где обедал воробей?» и др.). Развивать композиционные умения, учить располагать изображения на полосе внизу листа, по всему листу. Обращать внимание детей на соотношение по величине разных предметов в сюжете (дома большие, деревья высокие и низкие; люди меньше домов, но больше растущих на лугу цветов). Учить располагать на рисунке предметы так, чтобы они загораживали друг друга (растущие перед домом деревья и частично его загораживающие и т. п.). </a:t>
            </a:r>
          </a:p>
        </p:txBody>
      </p:sp>
    </p:spTree>
    <p:extLst>
      <p:ext uri="{BB962C8B-B14F-4D97-AF65-F5344CB8AC3E}">
        <p14:creationId xmlns:p14="http://schemas.microsoft.com/office/powerpoint/2010/main" val="7345433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5660" y="95534"/>
            <a:ext cx="11859904" cy="6646460"/>
          </a:xfrm>
        </p:spPr>
        <p:txBody>
          <a:bodyPr>
            <a:noAutofit/>
          </a:bodyPr>
          <a:lstStyle/>
          <a:p>
            <a:pPr algn="ctr"/>
            <a:r>
              <a:rPr lang="ru-RU" sz="2300" b="1" dirty="0">
                <a:latin typeface="Times New Roman" panose="02020603050405020304" pitchFamily="18" charset="0"/>
                <a:cs typeface="Times New Roman" panose="02020603050405020304" pitchFamily="18" charset="0"/>
              </a:rPr>
              <a:t>Декоративное рисование. </a:t>
            </a:r>
            <a:br>
              <a:rPr lang="ru-RU" sz="2300" b="1" dirty="0">
                <a:latin typeface="Times New Roman" panose="02020603050405020304" pitchFamily="18" charset="0"/>
                <a:cs typeface="Times New Roman" panose="02020603050405020304" pitchFamily="18" charset="0"/>
              </a:rPr>
            </a:br>
            <a:r>
              <a:rPr lang="ru-RU" sz="2300" dirty="0" smtClean="0">
                <a:latin typeface="Times New Roman" panose="02020603050405020304" pitchFamily="18" charset="0"/>
                <a:cs typeface="Times New Roman" panose="02020603050405020304" pitchFamily="18" charset="0"/>
              </a:rPr>
              <a:t>Продолжать </a:t>
            </a:r>
            <a:r>
              <a:rPr lang="ru-RU" sz="2300" dirty="0">
                <a:latin typeface="Times New Roman" panose="02020603050405020304" pitchFamily="18" charset="0"/>
                <a:cs typeface="Times New Roman" panose="02020603050405020304" pitchFamily="18" charset="0"/>
              </a:rPr>
              <a:t>знакомить детей с изделиями народных промыслов, закреплять и углублять знания о дымковской и </a:t>
            </a:r>
            <a:r>
              <a:rPr lang="ru-RU" sz="2300" dirty="0" err="1">
                <a:latin typeface="Times New Roman" panose="02020603050405020304" pitchFamily="18" charset="0"/>
                <a:cs typeface="Times New Roman" panose="02020603050405020304" pitchFamily="18" charset="0"/>
              </a:rPr>
              <a:t>филимоновской</a:t>
            </a:r>
            <a:r>
              <a:rPr lang="ru-RU" sz="2300" dirty="0">
                <a:latin typeface="Times New Roman" panose="02020603050405020304" pitchFamily="18" charset="0"/>
                <a:cs typeface="Times New Roman" panose="02020603050405020304" pitchFamily="18" charset="0"/>
              </a:rPr>
              <a:t> игрушках и их росписи; предлагать создавать изображения по мотивам народной декоративной росписи, знакомить с ее цветовым строем и элементами композиции, добиваться большего разнообразия используемых элементов. Продолжать знакомить с городецкой росписью, ее цветовым решением, спецификой создания декоративных цветов (как правило, не чистых тонов, а оттенков), учить использовать для украшения оживки. Познакомить с росписью </a:t>
            </a:r>
            <a:r>
              <a:rPr lang="ru-RU" sz="2300" dirty="0" err="1">
                <a:latin typeface="Times New Roman" panose="02020603050405020304" pitchFamily="18" charset="0"/>
                <a:cs typeface="Times New Roman" panose="02020603050405020304" pitchFamily="18" charset="0"/>
              </a:rPr>
              <a:t>Полхов</a:t>
            </a:r>
            <a:r>
              <a:rPr lang="ru-RU" sz="2300" dirty="0">
                <a:latin typeface="Times New Roman" panose="02020603050405020304" pitchFamily="18" charset="0"/>
                <a:cs typeface="Times New Roman" panose="02020603050405020304" pitchFamily="18" charset="0"/>
              </a:rPr>
              <a:t>-Майдана. Включать городецкую и </a:t>
            </a:r>
            <a:r>
              <a:rPr lang="ru-RU" sz="2300" dirty="0" err="1">
                <a:latin typeface="Times New Roman" panose="02020603050405020304" pitchFamily="18" charset="0"/>
                <a:cs typeface="Times New Roman" panose="02020603050405020304" pitchFamily="18" charset="0"/>
              </a:rPr>
              <a:t>полхов-майданскую</a:t>
            </a:r>
            <a:r>
              <a:rPr lang="ru-RU" sz="2300" dirty="0">
                <a:latin typeface="Times New Roman" panose="02020603050405020304" pitchFamily="18" charset="0"/>
                <a:cs typeface="Times New Roman" panose="02020603050405020304" pitchFamily="18" charset="0"/>
              </a:rPr>
              <a:t> роспись в творческую работу детей, помогать осваивать специфику этих видов росписи. Знакомить с региональным (местным) декоративным искусством. Учить составлять узоры по мотивам городецкой, </a:t>
            </a:r>
            <a:r>
              <a:rPr lang="ru-RU" sz="2300" dirty="0" err="1">
                <a:latin typeface="Times New Roman" panose="02020603050405020304" pitchFamily="18" charset="0"/>
                <a:cs typeface="Times New Roman" panose="02020603050405020304" pitchFamily="18" charset="0"/>
              </a:rPr>
              <a:t>полхов-майданской</a:t>
            </a:r>
            <a:r>
              <a:rPr lang="ru-RU" sz="2300" dirty="0">
                <a:latin typeface="Times New Roman" panose="02020603050405020304" pitchFamily="18" charset="0"/>
                <a:cs typeface="Times New Roman" panose="02020603050405020304" pitchFamily="18" charset="0"/>
              </a:rPr>
              <a:t>, гжельской росписи: знакомить с характерными элементами (бутоны, цветы, листья, травка, усики, завитки, оживки). Учить создавать узоры на листах в форме народного изделия (поднос, солонка, чашка, розетка и др.). Для развития творчества в декоративной деятельности использовать декоративные ткани. Предоставлять детям бумагу в форме одежды и головных уборов (кокошник, платок, свитер и др.), предметов быта (салфетка, полотенце). </a:t>
            </a:r>
            <a:br>
              <a:rPr lang="ru-RU" sz="2300" dirty="0">
                <a:latin typeface="Times New Roman" panose="02020603050405020304" pitchFamily="18" charset="0"/>
                <a:cs typeface="Times New Roman" panose="02020603050405020304" pitchFamily="18" charset="0"/>
              </a:rPr>
            </a:br>
            <a:r>
              <a:rPr lang="ru-RU" sz="2300" dirty="0">
                <a:latin typeface="Times New Roman" panose="02020603050405020304" pitchFamily="18" charset="0"/>
                <a:cs typeface="Times New Roman" panose="02020603050405020304" pitchFamily="18" charset="0"/>
              </a:rPr>
              <a:t>Учить ритмично располагать узор. Предлагать расписывать бумажные силуэты и объемные фигуры. </a:t>
            </a:r>
          </a:p>
        </p:txBody>
      </p:sp>
    </p:spTree>
    <p:extLst>
      <p:ext uri="{BB962C8B-B14F-4D97-AF65-F5344CB8AC3E}">
        <p14:creationId xmlns:p14="http://schemas.microsoft.com/office/powerpoint/2010/main" val="16450046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8490" y="259307"/>
            <a:ext cx="11546006" cy="6305265"/>
          </a:xfrm>
        </p:spPr>
        <p:txBody>
          <a:bodyPr>
            <a:normAutofit/>
          </a:bodyPr>
          <a:lstStyle/>
          <a:p>
            <a:pPr algn="ctr"/>
            <a:r>
              <a:rPr lang="ru-RU" sz="2200" b="1" dirty="0">
                <a:solidFill>
                  <a:schemeClr val="tx1"/>
                </a:solidFill>
                <a:latin typeface="Times New Roman" panose="02020603050405020304" pitchFamily="18" charset="0"/>
                <a:cs typeface="Times New Roman" panose="02020603050405020304" pitchFamily="18" charset="0"/>
              </a:rPr>
              <a:t>Лепка. </a:t>
            </a:r>
            <a:r>
              <a:rPr lang="ru-RU" sz="2200" dirty="0" smtClean="0">
                <a:solidFill>
                  <a:schemeClr val="tx1"/>
                </a:solidFill>
                <a:latin typeface="Times New Roman" panose="02020603050405020304" pitchFamily="18" charset="0"/>
                <a:cs typeface="Times New Roman" panose="02020603050405020304" pitchFamily="18" charset="0"/>
              </a:rPr>
              <a:t/>
            </a:r>
            <a:br>
              <a:rPr lang="ru-RU" sz="2200" dirty="0" smtClean="0">
                <a:solidFill>
                  <a:schemeClr val="tx1"/>
                </a:solidFill>
                <a:latin typeface="Times New Roman" panose="02020603050405020304" pitchFamily="18" charset="0"/>
                <a:cs typeface="Times New Roman" panose="02020603050405020304" pitchFamily="18" charset="0"/>
              </a:rPr>
            </a:br>
            <a:r>
              <a:rPr lang="ru-RU" sz="2200" dirty="0" smtClean="0">
                <a:solidFill>
                  <a:schemeClr val="tx1"/>
                </a:solidFill>
                <a:latin typeface="Times New Roman" panose="02020603050405020304" pitchFamily="18" charset="0"/>
                <a:cs typeface="Times New Roman" panose="02020603050405020304" pitchFamily="18" charset="0"/>
              </a:rPr>
              <a:t>Продолжать </a:t>
            </a:r>
            <a:r>
              <a:rPr lang="ru-RU" sz="2200" dirty="0">
                <a:solidFill>
                  <a:schemeClr val="tx1"/>
                </a:solidFill>
                <a:latin typeface="Times New Roman" panose="02020603050405020304" pitchFamily="18" charset="0"/>
                <a:cs typeface="Times New Roman" panose="02020603050405020304" pitchFamily="18" charset="0"/>
              </a:rPr>
              <a:t>знакомить детей с особенностями лепки из глины, пластилина и пластической массы. Развивать умение лепить с натуры и по представлению знакомые предметы (овощи, фрукты, грибы, посуда, игрушки); передавать их характерные особенности. Продолжать учить лепить посуду из целого куска глины и пластилина ленточным способом. Закреплять умение лепить предметы пластическим, конструктивным и комбинированным способами. Учить сглаживать поверхность формы, делать предметы устойчивыми. Учить передавать в лепке выразительность образа, лепить фигуры человека и животных в движении, объединять небольшие группы предметов в несложные сюжеты (в коллективных композициях): «Курица с цыплятами», «Два жадных медвежонка нашли сыр», «Дети на прогулке» и др. Формировать у детей умения лепить по представлению героев литературных произведений (Медведь и Колобок, Лиса и Зайчик, Машенька и Медведь и т. п.). Развивать творчество, инициативу. Продолжать формировать умение лепить мелкие детали; пользуясь стекой, наносить рисунок чешуек у рыбки, обозначать глаза, шерсть животного, перышки птицы, узор, складки на одежде людей и т. п. Продолжать формировать технические умения и навыки работы с разнообразными материалами для лепки; побуждать использовать дополнительные материалы (косточки, зернышки, бусинки и т. д.). Закреплять навыки аккуратной лепки. Закреплять навык тщательно мыть руки по окончании лепки. </a:t>
            </a:r>
          </a:p>
        </p:txBody>
      </p:sp>
    </p:spTree>
    <p:extLst>
      <p:ext uri="{BB962C8B-B14F-4D97-AF65-F5344CB8AC3E}">
        <p14:creationId xmlns:p14="http://schemas.microsoft.com/office/powerpoint/2010/main" val="2924764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5093" y="286603"/>
            <a:ext cx="11136122" cy="6264321"/>
          </a:xfrm>
        </p:spPr>
        <p:txBody>
          <a:bodyPr>
            <a:normAutofit/>
          </a:bodyPr>
          <a:lstStyle/>
          <a:p>
            <a:pPr algn="ctr"/>
            <a:r>
              <a:rPr lang="ru-RU" sz="3200" b="1" dirty="0">
                <a:solidFill>
                  <a:schemeClr val="tx1"/>
                </a:solidFill>
                <a:latin typeface="Times New Roman" panose="02020603050405020304" pitchFamily="18" charset="0"/>
                <a:cs typeface="Times New Roman" panose="02020603050405020304" pitchFamily="18" charset="0"/>
              </a:rPr>
              <a:t>Декоративная лепка. </a:t>
            </a:r>
            <a:r>
              <a:rPr lang="ru-RU" sz="3200" b="1" dirty="0" smtClean="0">
                <a:solidFill>
                  <a:schemeClr val="tx1"/>
                </a:solidFill>
                <a:latin typeface="Times New Roman" panose="02020603050405020304" pitchFamily="18" charset="0"/>
                <a:cs typeface="Times New Roman" panose="02020603050405020304" pitchFamily="18" charset="0"/>
              </a:rPr>
              <a:t/>
            </a:r>
            <a:br>
              <a:rPr lang="ru-RU" sz="3200" b="1" dirty="0" smtClean="0">
                <a:solidFill>
                  <a:schemeClr val="tx1"/>
                </a:solidFill>
                <a:latin typeface="Times New Roman" panose="02020603050405020304" pitchFamily="18" charset="0"/>
                <a:cs typeface="Times New Roman" panose="02020603050405020304" pitchFamily="18" charset="0"/>
              </a:rPr>
            </a:br>
            <a:r>
              <a:rPr lang="ru-RU" sz="3200" dirty="0" smtClean="0">
                <a:solidFill>
                  <a:schemeClr val="tx1"/>
                </a:solidFill>
                <a:latin typeface="Times New Roman" panose="02020603050405020304" pitchFamily="18" charset="0"/>
                <a:cs typeface="Times New Roman" panose="02020603050405020304" pitchFamily="18" charset="0"/>
              </a:rPr>
              <a:t>Продолжать </a:t>
            </a:r>
            <a:r>
              <a:rPr lang="ru-RU" sz="3200" dirty="0">
                <a:solidFill>
                  <a:schemeClr val="tx1"/>
                </a:solidFill>
                <a:latin typeface="Times New Roman" panose="02020603050405020304" pitchFamily="18" charset="0"/>
                <a:cs typeface="Times New Roman" panose="02020603050405020304" pitchFamily="18" charset="0"/>
              </a:rPr>
              <a:t>знакомить детей с особенностями декоративной лепки. Формировать интерес и эстетическое отношение к предметам народного декоративно-прикладного искусства. Учить лепить птиц, животных, людей по типу народных игрушек (дымковской, </a:t>
            </a:r>
            <a:r>
              <a:rPr lang="ru-RU" sz="3200" dirty="0" err="1">
                <a:solidFill>
                  <a:schemeClr val="tx1"/>
                </a:solidFill>
                <a:latin typeface="Times New Roman" panose="02020603050405020304" pitchFamily="18" charset="0"/>
                <a:cs typeface="Times New Roman" panose="02020603050405020304" pitchFamily="18" charset="0"/>
              </a:rPr>
              <a:t>филимоновской</a:t>
            </a:r>
            <a:r>
              <a:rPr lang="ru-RU" sz="3200" dirty="0">
                <a:solidFill>
                  <a:schemeClr val="tx1"/>
                </a:solidFill>
                <a:latin typeface="Times New Roman" panose="02020603050405020304" pitchFamily="18" charset="0"/>
                <a:cs typeface="Times New Roman" panose="02020603050405020304" pitchFamily="18" charset="0"/>
              </a:rPr>
              <a:t>, </a:t>
            </a:r>
            <a:r>
              <a:rPr lang="ru-RU" sz="3200" dirty="0" err="1">
                <a:solidFill>
                  <a:schemeClr val="tx1"/>
                </a:solidFill>
                <a:latin typeface="Times New Roman" panose="02020603050405020304" pitchFamily="18" charset="0"/>
                <a:cs typeface="Times New Roman" panose="02020603050405020304" pitchFamily="18" charset="0"/>
              </a:rPr>
              <a:t>каргопольской</a:t>
            </a:r>
            <a:r>
              <a:rPr lang="ru-RU" sz="3200" dirty="0">
                <a:solidFill>
                  <a:schemeClr val="tx1"/>
                </a:solidFill>
                <a:latin typeface="Times New Roman" panose="02020603050405020304" pitchFamily="18" charset="0"/>
                <a:cs typeface="Times New Roman" panose="02020603050405020304" pitchFamily="18" charset="0"/>
              </a:rPr>
              <a:t> и др.). Формировать умение украшать узорами предметы декоративного искусства. Учить расписывать изделия гуашью, украшать их </a:t>
            </a:r>
            <a:r>
              <a:rPr lang="ru-RU" sz="3200" dirty="0" err="1">
                <a:solidFill>
                  <a:schemeClr val="tx1"/>
                </a:solidFill>
                <a:latin typeface="Times New Roman" panose="02020603050405020304" pitchFamily="18" charset="0"/>
                <a:cs typeface="Times New Roman" panose="02020603050405020304" pitchFamily="18" charset="0"/>
              </a:rPr>
              <a:t>налепами</a:t>
            </a:r>
            <a:r>
              <a:rPr lang="ru-RU" sz="3200" dirty="0">
                <a:solidFill>
                  <a:schemeClr val="tx1"/>
                </a:solidFill>
                <a:latin typeface="Times New Roman" panose="02020603050405020304" pitchFamily="18" charset="0"/>
                <a:cs typeface="Times New Roman" panose="02020603050405020304" pitchFamily="18" charset="0"/>
              </a:rPr>
              <a:t> и углубленным рельефом, использовать стеку. Учить обмакивать пальцы в воду, чтобы сгладить неровности вылепленного изображения, когда это необходимо для передачи образа. </a:t>
            </a:r>
          </a:p>
        </p:txBody>
      </p:sp>
    </p:spTree>
    <p:extLst>
      <p:ext uri="{BB962C8B-B14F-4D97-AF65-F5344CB8AC3E}">
        <p14:creationId xmlns:p14="http://schemas.microsoft.com/office/powerpoint/2010/main" val="1587285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2262" y="232012"/>
            <a:ext cx="11409527" cy="6168787"/>
          </a:xfrm>
        </p:spPr>
        <p:txBody>
          <a:bodyPr>
            <a:normAutofit/>
          </a:bodyPr>
          <a:lstStyle/>
          <a:p>
            <a:pPr algn="ctr"/>
            <a:r>
              <a:rPr lang="ru-RU" sz="2800" b="1" dirty="0">
                <a:solidFill>
                  <a:schemeClr val="tx1"/>
                </a:solidFill>
                <a:latin typeface="Times New Roman" panose="02020603050405020304" pitchFamily="18" charset="0"/>
                <a:cs typeface="Times New Roman" panose="02020603050405020304" pitchFamily="18" charset="0"/>
              </a:rPr>
              <a:t>Аппликация. </a:t>
            </a:r>
            <a:r>
              <a:rPr lang="ru-RU" sz="2800" dirty="0" smtClean="0">
                <a:solidFill>
                  <a:schemeClr val="tx1"/>
                </a:solidFill>
                <a:latin typeface="Times New Roman" panose="02020603050405020304" pitchFamily="18" charset="0"/>
                <a:cs typeface="Times New Roman" panose="02020603050405020304" pitchFamily="18" charset="0"/>
              </a:rPr>
              <a:t/>
            </a:r>
            <a:br>
              <a:rPr lang="ru-RU" sz="2800" dirty="0" smtClean="0">
                <a:solidFill>
                  <a:schemeClr val="tx1"/>
                </a:solidFill>
                <a:latin typeface="Times New Roman" panose="02020603050405020304" pitchFamily="18" charset="0"/>
                <a:cs typeface="Times New Roman" panose="02020603050405020304" pitchFamily="18" charset="0"/>
              </a:rPr>
            </a:br>
            <a:r>
              <a:rPr lang="ru-RU" sz="2800" dirty="0" smtClean="0">
                <a:solidFill>
                  <a:schemeClr val="tx1"/>
                </a:solidFill>
                <a:latin typeface="Times New Roman" panose="02020603050405020304" pitchFamily="18" charset="0"/>
                <a:cs typeface="Times New Roman" panose="02020603050405020304" pitchFamily="18" charset="0"/>
              </a:rPr>
              <a:t>Закреплять </a:t>
            </a:r>
            <a:r>
              <a:rPr lang="ru-RU" sz="2800" dirty="0">
                <a:solidFill>
                  <a:schemeClr val="tx1"/>
                </a:solidFill>
                <a:latin typeface="Times New Roman" panose="02020603050405020304" pitchFamily="18" charset="0"/>
                <a:cs typeface="Times New Roman" panose="02020603050405020304" pitchFamily="18" charset="0"/>
              </a:rPr>
              <a:t>умение детей создавать изображения (разрезать бумагу на короткие и длинные полоски; вырезать круги из квадратов, овалы из прямоугольников, преобразовывать одни геометрические фигуры в другие: квадрат — в два–четыре треугольника, прямоугольник — в полоски, квадраты или маленькие прямоугольники), создавать из этих фигур изображения разных предметов или декоративные композиции</a:t>
            </a:r>
            <a:r>
              <a:rPr lang="ru-RU" sz="2800" dirty="0" smtClean="0">
                <a:solidFill>
                  <a:schemeClr val="tx1"/>
                </a:solidFill>
                <a:latin typeface="Times New Roman" panose="02020603050405020304" pitchFamily="18" charset="0"/>
                <a:cs typeface="Times New Roman" panose="02020603050405020304" pitchFamily="18" charset="0"/>
              </a:rPr>
              <a:t>.</a:t>
            </a:r>
            <a:r>
              <a:rPr lang="ru-RU" sz="2800" dirty="0">
                <a:solidFill>
                  <a:schemeClr val="tx1"/>
                </a:solidFill>
                <a:latin typeface="Times New Roman" panose="02020603050405020304" pitchFamily="18" charset="0"/>
                <a:cs typeface="Times New Roman" panose="02020603050405020304" pitchFamily="18" charset="0"/>
              </a:rPr>
              <a:t/>
            </a:r>
            <a:br>
              <a:rPr lang="ru-RU" sz="2800" dirty="0">
                <a:solidFill>
                  <a:schemeClr val="tx1"/>
                </a:solidFill>
                <a:latin typeface="Times New Roman" panose="02020603050405020304" pitchFamily="18" charset="0"/>
                <a:cs typeface="Times New Roman" panose="02020603050405020304" pitchFamily="18" charset="0"/>
              </a:rPr>
            </a:br>
            <a:r>
              <a:rPr lang="ru-RU" sz="2800" dirty="0">
                <a:solidFill>
                  <a:schemeClr val="tx1"/>
                </a:solidFill>
                <a:latin typeface="Times New Roman" panose="02020603050405020304" pitchFamily="18" charset="0"/>
                <a:cs typeface="Times New Roman" panose="02020603050405020304" pitchFamily="18" charset="0"/>
              </a:rPr>
              <a:t>Учить вырезать одинаковые фигуры или их детали из бумаги, сложенной гармошкой, а симметричные изображения — из бумаги, сложенной пополам (стакан, ваза, цветок и др.). С целью создания выразительного образа учить приему обрывания. Побуждать создавать предметные и сюжетные композиции, дополнять их деталями, обогащающими изображения. Формировать аккуратное и бережное отношение к материалам. </a:t>
            </a:r>
          </a:p>
        </p:txBody>
      </p:sp>
    </p:spTree>
    <p:extLst>
      <p:ext uri="{BB962C8B-B14F-4D97-AF65-F5344CB8AC3E}">
        <p14:creationId xmlns:p14="http://schemas.microsoft.com/office/powerpoint/2010/main" val="34185794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375" y="457200"/>
            <a:ext cx="11436823" cy="6400800"/>
          </a:xfrm>
        </p:spPr>
        <p:txBody>
          <a:bodyPr>
            <a:normAutofit/>
          </a:bodyPr>
          <a:lstStyle/>
          <a:p>
            <a:pPr algn="ctr"/>
            <a:r>
              <a:rPr lang="ru-RU" sz="2600" b="1" dirty="0">
                <a:latin typeface="Times New Roman" panose="02020603050405020304" pitchFamily="18" charset="0"/>
                <a:cs typeface="Times New Roman" panose="02020603050405020304" pitchFamily="18" charset="0"/>
              </a:rPr>
              <a:t>Прикладное творчество. </a:t>
            </a:r>
            <a:r>
              <a:rPr lang="ru-RU" sz="2600" b="1" dirty="0" smtClean="0">
                <a:latin typeface="Times New Roman" panose="02020603050405020304" pitchFamily="18" charset="0"/>
                <a:cs typeface="Times New Roman" panose="02020603050405020304" pitchFamily="18" charset="0"/>
              </a:rPr>
              <a:t/>
            </a:r>
            <a:br>
              <a:rPr lang="ru-RU" sz="2600" b="1" dirty="0" smtClean="0">
                <a:latin typeface="Times New Roman" panose="02020603050405020304" pitchFamily="18" charset="0"/>
                <a:cs typeface="Times New Roman" panose="02020603050405020304" pitchFamily="18" charset="0"/>
              </a:rPr>
            </a:br>
            <a:r>
              <a:rPr lang="ru-RU" sz="2600" dirty="0" smtClean="0">
                <a:latin typeface="Times New Roman" panose="02020603050405020304" pitchFamily="18" charset="0"/>
                <a:cs typeface="Times New Roman" panose="02020603050405020304" pitchFamily="18" charset="0"/>
              </a:rPr>
              <a:t>Совершенствовать </a:t>
            </a:r>
            <a:r>
              <a:rPr lang="ru-RU" sz="2600" dirty="0">
                <a:latin typeface="Times New Roman" panose="02020603050405020304" pitchFamily="18" charset="0"/>
                <a:cs typeface="Times New Roman" panose="02020603050405020304" pitchFamily="18" charset="0"/>
              </a:rPr>
              <a:t>умение работать с бумагой: сгибать лист вчетверо в разных направлениях; работать по готовой выкройке (шапочка, лодочка, домик, кошелек). Закреплять умение создавать из бумаги объемные фигуры: делить квадратный лист на несколько равных частей, сглаживать сгибы, надрезать по сгибам (домик, корзинка, кубик). Закреплять умение детей делать игрушки, сувениры из природного материала (шишки, ветки, ягоды) и других материалов (катушки, проволока в цветной обмотке, пустые коробки и др.), прочно соединяя части. Формировать умение самостоятельно создавать игрушки для </a:t>
            </a:r>
            <a:r>
              <a:rPr lang="ru-RU" sz="2600" dirty="0" err="1">
                <a:latin typeface="Times New Roman" panose="02020603050405020304" pitchFamily="18" charset="0"/>
                <a:cs typeface="Times New Roman" panose="02020603050405020304" pitchFamily="18" charset="0"/>
              </a:rPr>
              <a:t>сюжетноролевых</a:t>
            </a:r>
            <a:r>
              <a:rPr lang="ru-RU" sz="2600" dirty="0">
                <a:latin typeface="Times New Roman" panose="02020603050405020304" pitchFamily="18" charset="0"/>
                <a:cs typeface="Times New Roman" panose="02020603050405020304" pitchFamily="18" charset="0"/>
              </a:rPr>
              <a:t> игр (флажки, сумочки, шапочки, салфетки и др.); сувениры для родителей, сотрудников детского сада, елочные украшения. Привлекать детей к изготовлению пособий для занятий и самостоятельной деятельности (коробки, счетный материал), ремонту книг, настольно-печатных игр. Закреплять умение детей экономно и рационально расходовать материалы.</a:t>
            </a:r>
            <a:br>
              <a:rPr lang="ru-RU" sz="2600" dirty="0">
                <a:latin typeface="Times New Roman" panose="02020603050405020304" pitchFamily="18" charset="0"/>
                <a:cs typeface="Times New Roman" panose="02020603050405020304" pitchFamily="18" charset="0"/>
              </a:rPr>
            </a:br>
            <a:endParaRPr lang="ru-R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3233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3206" y="1091821"/>
            <a:ext cx="11395880" cy="5036025"/>
          </a:xfrm>
        </p:spPr>
        <p:txBody>
          <a:bodyPr>
            <a:normAutofit/>
          </a:bodyPr>
          <a:lstStyle/>
          <a:p>
            <a:pPr algn="ctr"/>
            <a:r>
              <a:rPr lang="ru-RU" sz="9600" dirty="0">
                <a:solidFill>
                  <a:srgbClr val="002060"/>
                </a:solidFill>
                <a:latin typeface="Times New Roman" panose="02020603050405020304" pitchFamily="18" charset="0"/>
                <a:cs typeface="Times New Roman" panose="02020603050405020304" pitchFamily="18" charset="0"/>
              </a:rPr>
              <a:t>Конструктивно-модельная деятельность </a:t>
            </a:r>
          </a:p>
        </p:txBody>
      </p:sp>
    </p:spTree>
    <p:extLst>
      <p:ext uri="{BB962C8B-B14F-4D97-AF65-F5344CB8AC3E}">
        <p14:creationId xmlns:p14="http://schemas.microsoft.com/office/powerpoint/2010/main" val="39264395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0376" y="204717"/>
            <a:ext cx="11395880" cy="6509982"/>
          </a:xfrm>
        </p:spPr>
        <p:txBody>
          <a:bodyPr>
            <a:noAutofit/>
          </a:bodyPr>
          <a:lstStyle/>
          <a:p>
            <a:pPr algn="ctr"/>
            <a:r>
              <a:rPr lang="ru-RU" sz="2600" dirty="0">
                <a:latin typeface="Times New Roman" panose="02020603050405020304" pitchFamily="18" charset="0"/>
                <a:cs typeface="Times New Roman" panose="02020603050405020304" pitchFamily="18" charset="0"/>
              </a:rPr>
              <a:t>Продолжать развивать умение детей устанавливать связь между создаваемыми постройками и тем, что они видят в окружающей жизни; создавать разнообразные постройки и конструкции (дома, спортивное и игровое оборудование и т. п</a:t>
            </a:r>
            <a:r>
              <a:rPr lang="ru-RU" sz="2600" dirty="0" smtClean="0">
                <a:latin typeface="Times New Roman" panose="02020603050405020304" pitchFamily="18" charset="0"/>
                <a:cs typeface="Times New Roman" panose="02020603050405020304" pitchFamily="18" charset="0"/>
              </a:rPr>
              <a:t>.).</a:t>
            </a:r>
            <a:r>
              <a:rPr lang="ru-RU" sz="2600" dirty="0">
                <a:latin typeface="Times New Roman" panose="02020603050405020304" pitchFamily="18" charset="0"/>
                <a:cs typeface="Times New Roman" panose="02020603050405020304" pitchFamily="18" charset="0"/>
              </a:rPr>
              <a:t/>
            </a:r>
            <a:br>
              <a:rPr lang="ru-RU" sz="2600" dirty="0">
                <a:latin typeface="Times New Roman" panose="02020603050405020304" pitchFamily="18" charset="0"/>
                <a:cs typeface="Times New Roman" panose="02020603050405020304" pitchFamily="18" charset="0"/>
              </a:rPr>
            </a:br>
            <a:r>
              <a:rPr lang="ru-RU" sz="2600" dirty="0">
                <a:latin typeface="Times New Roman" panose="02020603050405020304" pitchFamily="18" charset="0"/>
                <a:cs typeface="Times New Roman" panose="02020603050405020304" pitchFamily="18" charset="0"/>
              </a:rPr>
              <a:t>Учить выделять основные части и характерные детали конструкций. Поощрять самостоятельность, творчество, инициативу, дружелюбие. Помогать анализировать сделанные воспитателем поделки и постройки; на основе анализа находить конструктивные решения и планировать создание собственной постройки. Знакомить с новыми деталями: разнообразными по форме и величине пластинами, брусками, цилиндрами, конусами и др. Учить заменять одни детали другими. Формировать умение создавать различные по величине и конструкции постройки одного и того же объекта. Учить строить по рисунку, самостоятельно подбирать необходимый строительный материал. Продолжать развивать умение работать коллективно, объединять свои поделки в соответствии с общим замыслом, договариваться, кто какую часть работы будет выполнять.</a:t>
            </a:r>
          </a:p>
        </p:txBody>
      </p:sp>
    </p:spTree>
    <p:extLst>
      <p:ext uri="{BB962C8B-B14F-4D97-AF65-F5344CB8AC3E}">
        <p14:creationId xmlns:p14="http://schemas.microsoft.com/office/powerpoint/2010/main" val="19552009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2322" y="1497566"/>
            <a:ext cx="9416956" cy="5067006"/>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Музыкальная </a:t>
            </a:r>
            <a:r>
              <a:rPr lang="ru-RU" sz="9600" b="1" dirty="0" smtClean="0">
                <a:solidFill>
                  <a:srgbClr val="002060"/>
                </a:solidFill>
                <a:latin typeface="Times New Roman" panose="02020603050405020304" pitchFamily="18" charset="0"/>
                <a:cs typeface="Times New Roman" panose="02020603050405020304" pitchFamily="18" charset="0"/>
              </a:rPr>
              <a:t>деятельность</a:t>
            </a:r>
            <a:endParaRPr lang="ru-RU" sz="9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89947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9433" y="484496"/>
            <a:ext cx="11573301" cy="6373504"/>
          </a:xfrm>
        </p:spPr>
        <p:txBody>
          <a:bodyPr>
            <a:normAutofit/>
          </a:bodyPr>
          <a:lstStyle/>
          <a:p>
            <a:pPr algn="ctr"/>
            <a:r>
              <a:rPr lang="ru-RU" sz="2600" dirty="0">
                <a:solidFill>
                  <a:schemeClr val="tx1"/>
                </a:solidFill>
                <a:latin typeface="Times New Roman" panose="02020603050405020304" pitchFamily="18" charset="0"/>
                <a:cs typeface="Times New Roman" panose="02020603050405020304" pitchFamily="18" charset="0"/>
              </a:rPr>
              <a:t>Продолжать развивать интерес и любовь к музыке, музыкальную отзывчивость на нее. Формировать музыкальную культуру на основе знакомства с классической, народной и современной музыкой. Продолжать развивать музыкальные способности детей: </a:t>
            </a:r>
            <a:r>
              <a:rPr lang="ru-RU" sz="2600" dirty="0" err="1">
                <a:solidFill>
                  <a:schemeClr val="tx1"/>
                </a:solidFill>
                <a:latin typeface="Times New Roman" panose="02020603050405020304" pitchFamily="18" charset="0"/>
                <a:cs typeface="Times New Roman" panose="02020603050405020304" pitchFamily="18" charset="0"/>
              </a:rPr>
              <a:t>звуковысотный</a:t>
            </a:r>
            <a:r>
              <a:rPr lang="ru-RU" sz="2600" dirty="0">
                <a:solidFill>
                  <a:schemeClr val="tx1"/>
                </a:solidFill>
                <a:latin typeface="Times New Roman" panose="02020603050405020304" pitchFamily="18" charset="0"/>
                <a:cs typeface="Times New Roman" panose="02020603050405020304" pitchFamily="18" charset="0"/>
              </a:rPr>
              <a:t>, ритмический, тембровый, динамический слух. Способствовать дальнейшему развитию навыков пения, движений под музыку, игры и импровизации мелодий на детских музыкальных инструментах; творческой активности детей</a:t>
            </a:r>
            <a:r>
              <a:rPr lang="ru-RU" sz="2600" dirty="0" smtClean="0">
                <a:solidFill>
                  <a:schemeClr val="tx1"/>
                </a:solidFill>
                <a:latin typeface="Times New Roman" panose="02020603050405020304" pitchFamily="18" charset="0"/>
                <a:cs typeface="Times New Roman" panose="02020603050405020304" pitchFamily="18" charset="0"/>
              </a:rPr>
              <a:t>. </a:t>
            </a:r>
            <a:br>
              <a:rPr lang="ru-RU" sz="2600" dirty="0" smtClean="0">
                <a:solidFill>
                  <a:schemeClr val="tx1"/>
                </a:solidFill>
                <a:latin typeface="Times New Roman" panose="02020603050405020304" pitchFamily="18" charset="0"/>
                <a:cs typeface="Times New Roman" panose="02020603050405020304" pitchFamily="18" charset="0"/>
              </a:rPr>
            </a:br>
            <a:r>
              <a:rPr lang="ru-RU" sz="2600" b="1" dirty="0" smtClean="0">
                <a:solidFill>
                  <a:schemeClr val="tx1"/>
                </a:solidFill>
                <a:latin typeface="Times New Roman" panose="02020603050405020304" pitchFamily="18" charset="0"/>
                <a:cs typeface="Times New Roman" panose="02020603050405020304" pitchFamily="18" charset="0"/>
              </a:rPr>
              <a:t>Слушание</a:t>
            </a:r>
            <a:r>
              <a:rPr lang="ru-RU" sz="2600" b="1" dirty="0">
                <a:solidFill>
                  <a:schemeClr val="tx1"/>
                </a:solidFill>
                <a:latin typeface="Times New Roman" panose="02020603050405020304" pitchFamily="18" charset="0"/>
                <a:cs typeface="Times New Roman" panose="02020603050405020304" pitchFamily="18" charset="0"/>
              </a:rPr>
              <a:t>. </a:t>
            </a:r>
            <a:r>
              <a:rPr lang="ru-RU" sz="2600" dirty="0" smtClean="0">
                <a:solidFill>
                  <a:schemeClr val="tx1"/>
                </a:solidFill>
                <a:latin typeface="Times New Roman" panose="02020603050405020304" pitchFamily="18" charset="0"/>
                <a:cs typeface="Times New Roman" panose="02020603050405020304" pitchFamily="18" charset="0"/>
              </a:rPr>
              <a:t/>
            </a:r>
            <a:br>
              <a:rPr lang="ru-RU" sz="2600" dirty="0" smtClean="0">
                <a:solidFill>
                  <a:schemeClr val="tx1"/>
                </a:solidFill>
                <a:latin typeface="Times New Roman" panose="02020603050405020304" pitchFamily="18" charset="0"/>
                <a:cs typeface="Times New Roman" panose="02020603050405020304" pitchFamily="18" charset="0"/>
              </a:rPr>
            </a:br>
            <a:r>
              <a:rPr lang="ru-RU" sz="2600" dirty="0" smtClean="0">
                <a:solidFill>
                  <a:schemeClr val="tx1"/>
                </a:solidFill>
                <a:latin typeface="Times New Roman" panose="02020603050405020304" pitchFamily="18" charset="0"/>
                <a:cs typeface="Times New Roman" panose="02020603050405020304" pitchFamily="18" charset="0"/>
              </a:rPr>
              <a:t>Учить </a:t>
            </a:r>
            <a:r>
              <a:rPr lang="ru-RU" sz="2600" dirty="0">
                <a:solidFill>
                  <a:schemeClr val="tx1"/>
                </a:solidFill>
                <a:latin typeface="Times New Roman" panose="02020603050405020304" pitchFamily="18" charset="0"/>
                <a:cs typeface="Times New Roman" panose="02020603050405020304" pitchFamily="18" charset="0"/>
              </a:rPr>
              <a:t>различать жанры музыкальных произведений (марш, танец, песня). Совершенствовать музыкальную память через узнавание мелодий по отдельным фрагментам произведения (вступление, заключение, музыкальная фраза). Совершенствовать навык различения звуков по высоте в пределах квинты, звучания музыкальных </a:t>
            </a:r>
            <a:r>
              <a:rPr lang="ru-RU" sz="2600" dirty="0" err="1">
                <a:solidFill>
                  <a:schemeClr val="tx1"/>
                </a:solidFill>
                <a:latin typeface="Times New Roman" panose="02020603050405020304" pitchFamily="18" charset="0"/>
                <a:cs typeface="Times New Roman" panose="02020603050405020304" pitchFamily="18" charset="0"/>
              </a:rPr>
              <a:t>инструментова</a:t>
            </a:r>
            <a:r>
              <a:rPr lang="ru-RU" sz="2600" dirty="0">
                <a:solidFill>
                  <a:schemeClr val="tx1"/>
                </a:solidFill>
                <a:latin typeface="Times New Roman" panose="02020603050405020304" pitchFamily="18" charset="0"/>
                <a:cs typeface="Times New Roman" panose="02020603050405020304" pitchFamily="18" charset="0"/>
              </a:rPr>
              <a:t> (клавишно-ударные и струнные: фортепиано, скрипка, виолончель, балалайка).</a:t>
            </a:r>
          </a:p>
        </p:txBody>
      </p:sp>
    </p:spTree>
    <p:extLst>
      <p:ext uri="{BB962C8B-B14F-4D97-AF65-F5344CB8AC3E}">
        <p14:creationId xmlns:p14="http://schemas.microsoft.com/office/powerpoint/2010/main" val="2283366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p:cNvSpPr>
            <a:spLocks noGrp="1"/>
          </p:cNvSpPr>
          <p:nvPr>
            <p:ph idx="1"/>
          </p:nvPr>
        </p:nvSpPr>
        <p:spPr>
          <a:xfrm>
            <a:off x="2265529" y="1160059"/>
            <a:ext cx="9061663" cy="4954137"/>
          </a:xfrm>
        </p:spPr>
        <p:txBody>
          <a:bodyPr>
            <a:noAutofit/>
          </a:bodyPr>
          <a:lstStyle/>
          <a:p>
            <a:pPr marL="0" indent="0" algn="ctr">
              <a:buNone/>
            </a:pPr>
            <a:r>
              <a:rPr lang="ru-RU" sz="9600" b="1" dirty="0">
                <a:solidFill>
                  <a:srgbClr val="002060"/>
                </a:solidFill>
                <a:latin typeface="Times New Roman" panose="02020603050405020304" pitchFamily="18" charset="0"/>
                <a:cs typeface="Times New Roman" panose="02020603050405020304" pitchFamily="18" charset="0"/>
              </a:rPr>
              <a:t>Ребенок в семье и сообществе </a:t>
            </a:r>
          </a:p>
        </p:txBody>
      </p:sp>
    </p:spTree>
    <p:extLst>
      <p:ext uri="{BB962C8B-B14F-4D97-AF65-F5344CB8AC3E}">
        <p14:creationId xmlns:p14="http://schemas.microsoft.com/office/powerpoint/2010/main" val="28184683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786" y="259307"/>
            <a:ext cx="11491414" cy="6387153"/>
          </a:xfrm>
        </p:spPr>
        <p:txBody>
          <a:bodyPr>
            <a:normAutofit/>
          </a:bodyPr>
          <a:lstStyle/>
          <a:p>
            <a:pPr algn="ctr"/>
            <a:r>
              <a:rPr lang="ru-RU" sz="2800" b="1" dirty="0">
                <a:solidFill>
                  <a:schemeClr val="tx1"/>
                </a:solidFill>
                <a:latin typeface="Times New Roman" panose="02020603050405020304" pitchFamily="18" charset="0"/>
                <a:cs typeface="Times New Roman" panose="02020603050405020304" pitchFamily="18" charset="0"/>
              </a:rPr>
              <a:t>Пение. </a:t>
            </a:r>
            <a:r>
              <a:rPr lang="ru-RU" sz="2800" dirty="0" smtClean="0">
                <a:solidFill>
                  <a:schemeClr val="tx1"/>
                </a:solidFill>
                <a:latin typeface="Times New Roman" panose="02020603050405020304" pitchFamily="18" charset="0"/>
                <a:cs typeface="Times New Roman" panose="02020603050405020304" pitchFamily="18" charset="0"/>
              </a:rPr>
              <a:t/>
            </a:r>
            <a:br>
              <a:rPr lang="ru-RU" sz="2800" dirty="0" smtClean="0">
                <a:solidFill>
                  <a:schemeClr val="tx1"/>
                </a:solidFill>
                <a:latin typeface="Times New Roman" panose="02020603050405020304" pitchFamily="18" charset="0"/>
                <a:cs typeface="Times New Roman" panose="02020603050405020304" pitchFamily="18" charset="0"/>
              </a:rPr>
            </a:br>
            <a:r>
              <a:rPr lang="ru-RU" sz="2800" dirty="0" smtClean="0">
                <a:solidFill>
                  <a:schemeClr val="tx1"/>
                </a:solidFill>
                <a:latin typeface="Times New Roman" panose="02020603050405020304" pitchFamily="18" charset="0"/>
                <a:cs typeface="Times New Roman" panose="02020603050405020304" pitchFamily="18" charset="0"/>
              </a:rPr>
              <a:t>Формировать </a:t>
            </a:r>
            <a:r>
              <a:rPr lang="ru-RU" sz="2800" dirty="0">
                <a:solidFill>
                  <a:schemeClr val="tx1"/>
                </a:solidFill>
                <a:latin typeface="Times New Roman" panose="02020603050405020304" pitchFamily="18" charset="0"/>
                <a:cs typeface="Times New Roman" panose="02020603050405020304" pitchFamily="18" charset="0"/>
              </a:rPr>
              <a:t>певческие навыки, умение петь легким звуком в диапазоне от «ре» первой октавы до «до» второй октавы, брать дыхание перед началом песни, между музыкальными фразами, произносить отчетливо слова, своевременно начинать и заканчивать песню, эмоционально передавать характер мелодии, петь умеренно, громко и тихо. Способствовать развитию навыков сольного пения, с музыкальным сопровождением и без него. Содействовать проявлению самостоятельности и творческому исполнению песен разного характера. Развивать песенный музыкальный вкус. </a:t>
            </a:r>
            <a:r>
              <a:rPr lang="ru-RU" sz="2800" dirty="0" smtClean="0">
                <a:solidFill>
                  <a:schemeClr val="tx1"/>
                </a:solidFill>
                <a:latin typeface="Times New Roman" panose="02020603050405020304" pitchFamily="18" charset="0"/>
                <a:cs typeface="Times New Roman" panose="02020603050405020304" pitchFamily="18" charset="0"/>
              </a:rPr>
              <a:t/>
            </a:r>
            <a:br>
              <a:rPr lang="ru-RU" sz="2800" dirty="0" smtClean="0">
                <a:solidFill>
                  <a:schemeClr val="tx1"/>
                </a:solidFill>
                <a:latin typeface="Times New Roman" panose="02020603050405020304" pitchFamily="18" charset="0"/>
                <a:cs typeface="Times New Roman" panose="02020603050405020304" pitchFamily="18" charset="0"/>
              </a:rPr>
            </a:br>
            <a:r>
              <a:rPr lang="ru-RU" sz="2800" b="1" dirty="0" smtClean="0">
                <a:solidFill>
                  <a:schemeClr val="tx1"/>
                </a:solidFill>
                <a:latin typeface="Times New Roman" panose="02020603050405020304" pitchFamily="18" charset="0"/>
                <a:cs typeface="Times New Roman" panose="02020603050405020304" pitchFamily="18" charset="0"/>
              </a:rPr>
              <a:t>Песенное </a:t>
            </a:r>
            <a:r>
              <a:rPr lang="ru-RU" sz="2800" b="1" dirty="0">
                <a:solidFill>
                  <a:schemeClr val="tx1"/>
                </a:solidFill>
                <a:latin typeface="Times New Roman" panose="02020603050405020304" pitchFamily="18" charset="0"/>
                <a:cs typeface="Times New Roman" panose="02020603050405020304" pitchFamily="18" charset="0"/>
              </a:rPr>
              <a:t>творчество. </a:t>
            </a:r>
            <a:r>
              <a:rPr lang="ru-RU" sz="2800" dirty="0" smtClean="0">
                <a:solidFill>
                  <a:schemeClr val="tx1"/>
                </a:solidFill>
                <a:latin typeface="Times New Roman" panose="02020603050405020304" pitchFamily="18" charset="0"/>
                <a:cs typeface="Times New Roman" panose="02020603050405020304" pitchFamily="18" charset="0"/>
              </a:rPr>
              <a:t/>
            </a:r>
            <a:br>
              <a:rPr lang="ru-RU" sz="2800" dirty="0" smtClean="0">
                <a:solidFill>
                  <a:schemeClr val="tx1"/>
                </a:solidFill>
                <a:latin typeface="Times New Roman" panose="02020603050405020304" pitchFamily="18" charset="0"/>
                <a:cs typeface="Times New Roman" panose="02020603050405020304" pitchFamily="18" charset="0"/>
              </a:rPr>
            </a:br>
            <a:r>
              <a:rPr lang="ru-RU" sz="2800" dirty="0" smtClean="0">
                <a:solidFill>
                  <a:schemeClr val="tx1"/>
                </a:solidFill>
                <a:latin typeface="Times New Roman" panose="02020603050405020304" pitchFamily="18" charset="0"/>
                <a:cs typeface="Times New Roman" panose="02020603050405020304" pitchFamily="18" charset="0"/>
              </a:rPr>
              <a:t>Учить </a:t>
            </a:r>
            <a:r>
              <a:rPr lang="ru-RU" sz="2800" dirty="0">
                <a:solidFill>
                  <a:schemeClr val="tx1"/>
                </a:solidFill>
                <a:latin typeface="Times New Roman" panose="02020603050405020304" pitchFamily="18" charset="0"/>
                <a:cs typeface="Times New Roman" panose="02020603050405020304" pitchFamily="18" charset="0"/>
              </a:rPr>
              <a:t>импровизировать мелодию на заданный текст. Учить детей сочинять мелодии различного характера: ласковую колыбельную, задорный или бодрый марш, плавный вальс, веселую плясовую.</a:t>
            </a:r>
          </a:p>
        </p:txBody>
      </p:sp>
    </p:spTree>
    <p:extLst>
      <p:ext uri="{BB962C8B-B14F-4D97-AF65-F5344CB8AC3E}">
        <p14:creationId xmlns:p14="http://schemas.microsoft.com/office/powerpoint/2010/main" val="293941822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1194" y="259307"/>
            <a:ext cx="11532358" cy="6346209"/>
          </a:xfrm>
        </p:spPr>
        <p:txBody>
          <a:bodyPr>
            <a:normAutofit/>
          </a:bodyPr>
          <a:lstStyle/>
          <a:p>
            <a:pPr algn="ctr"/>
            <a:r>
              <a:rPr lang="ru-RU" sz="2800" b="1" dirty="0">
                <a:latin typeface="Times New Roman" panose="02020603050405020304" pitchFamily="18" charset="0"/>
                <a:cs typeface="Times New Roman" panose="02020603050405020304" pitchFamily="18" charset="0"/>
              </a:rPr>
              <a:t>Музыкально-ритмические движения. </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Развивать </a:t>
            </a:r>
            <a:r>
              <a:rPr lang="ru-RU" sz="2800" dirty="0">
                <a:latin typeface="Times New Roman" panose="02020603050405020304" pitchFamily="18" charset="0"/>
                <a:cs typeface="Times New Roman" panose="02020603050405020304" pitchFamily="18" charset="0"/>
              </a:rPr>
              <a:t>чувство ритма, умение передавать через движения характер музыки, ее эмоционально-образное содержание. Учить свободно ориентироваться в пространстве, выполнять простейшие перестроения, самостоятельно переходить от умеренного к быстрому или медленному темпу, менять движения в соответствии с музыкальными фразами. Способствовать формированию навыков исполнения танцевальных движений (поочередное выбрасывание ног вперед в прыжке; приставной шаг с приседанием, с продвижением вперед, кружение; приседание с выставлением ноги вперед).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Познакомить с русским хороводом, пляской, а также с танцами других народов. Продолжать развивать навыки </a:t>
            </a:r>
            <a:r>
              <a:rPr lang="ru-RU" sz="2800" dirty="0" err="1">
                <a:latin typeface="Times New Roman" panose="02020603050405020304" pitchFamily="18" charset="0"/>
                <a:cs typeface="Times New Roman" panose="02020603050405020304" pitchFamily="18" charset="0"/>
              </a:rPr>
              <a:t>инсценирования</a:t>
            </a:r>
            <a:r>
              <a:rPr lang="ru-RU" sz="2800" dirty="0">
                <a:latin typeface="Times New Roman" panose="02020603050405020304" pitchFamily="18" charset="0"/>
                <a:cs typeface="Times New Roman" panose="02020603050405020304" pitchFamily="18" charset="0"/>
              </a:rPr>
              <a:t> песен; учить изображать сказочных животных и птиц (лошадка, коза, лиса, медведь, заяц, журавль, ворон и т. д.) в разных игровых ситуациях. </a:t>
            </a:r>
          </a:p>
        </p:txBody>
      </p:sp>
    </p:spTree>
    <p:extLst>
      <p:ext uri="{BB962C8B-B14F-4D97-AF65-F5344CB8AC3E}">
        <p14:creationId xmlns:p14="http://schemas.microsoft.com/office/powerpoint/2010/main" val="4151780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8490" y="450376"/>
            <a:ext cx="11532358" cy="5854890"/>
          </a:xfrm>
        </p:spPr>
        <p:txBody>
          <a:bodyPr>
            <a:normAutofit fontScale="90000"/>
          </a:bodyPr>
          <a:lstStyle/>
          <a:p>
            <a:pPr algn="ctr"/>
            <a:r>
              <a:rPr lang="ru-RU" sz="3200" b="1" dirty="0">
                <a:latin typeface="Times New Roman" panose="02020603050405020304" pitchFamily="18" charset="0"/>
                <a:cs typeface="Times New Roman" panose="02020603050405020304" pitchFamily="18" charset="0"/>
              </a:rPr>
              <a:t>Музыкально-игровое и танцевальное творчество</a:t>
            </a:r>
            <a:r>
              <a:rPr lang="ru-RU" sz="3200" b="1" dirty="0" smtClean="0">
                <a:latin typeface="Times New Roman" panose="02020603050405020304" pitchFamily="18" charset="0"/>
                <a:cs typeface="Times New Roman" panose="02020603050405020304" pitchFamily="18" charset="0"/>
              </a:rPr>
              <a:t>.</a:t>
            </a:r>
            <a:br>
              <a:rPr lang="ru-RU" sz="3200" b="1"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Развивать танцевальное творчество; учить придумывать движения к пляскам, танцам, составлять композицию танца, проявляя самостоятельность в творчестве. Учить самостоятельно придумывать движения, отражающие содержание песни. Побуждать к </a:t>
            </a:r>
            <a:r>
              <a:rPr lang="ru-RU" sz="3200" dirty="0" err="1">
                <a:latin typeface="Times New Roman" panose="02020603050405020304" pitchFamily="18" charset="0"/>
                <a:cs typeface="Times New Roman" panose="02020603050405020304" pitchFamily="18" charset="0"/>
              </a:rPr>
              <a:t>инсценированию</a:t>
            </a:r>
            <a:r>
              <a:rPr lang="ru-RU" sz="3200" dirty="0">
                <a:latin typeface="Times New Roman" panose="02020603050405020304" pitchFamily="18" charset="0"/>
                <a:cs typeface="Times New Roman" panose="02020603050405020304" pitchFamily="18" charset="0"/>
              </a:rPr>
              <a:t> содержания песен, хороводов. </a:t>
            </a:r>
            <a:r>
              <a:rPr lang="ru-RU" sz="3200" dirty="0" smtClean="0">
                <a:latin typeface="Times New Roman" panose="02020603050405020304" pitchFamily="18" charset="0"/>
                <a:cs typeface="Times New Roman" panose="02020603050405020304" pitchFamily="18" charset="0"/>
              </a:rPr>
              <a:t/>
            </a:r>
            <a:br>
              <a:rPr lang="ru-RU" sz="3200"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Игра </a:t>
            </a:r>
            <a:r>
              <a:rPr lang="ru-RU" sz="3200" b="1" dirty="0">
                <a:latin typeface="Times New Roman" panose="02020603050405020304" pitchFamily="18" charset="0"/>
                <a:cs typeface="Times New Roman" panose="02020603050405020304" pitchFamily="18" charset="0"/>
              </a:rPr>
              <a:t>на детских музыкальных инструментах. </a:t>
            </a:r>
            <a:r>
              <a:rPr lang="ru-RU" sz="3200" b="1" dirty="0" smtClean="0">
                <a:latin typeface="Times New Roman" panose="02020603050405020304" pitchFamily="18" charset="0"/>
                <a:cs typeface="Times New Roman" panose="02020603050405020304" pitchFamily="18" charset="0"/>
              </a:rPr>
              <a:t/>
            </a:r>
            <a:br>
              <a:rPr lang="ru-RU" sz="3200" b="1" dirty="0" smtClean="0">
                <a:latin typeface="Times New Roman" panose="02020603050405020304" pitchFamily="18" charset="0"/>
                <a:cs typeface="Times New Roman" panose="02020603050405020304" pitchFamily="18" charset="0"/>
              </a:rPr>
            </a:br>
            <a:r>
              <a:rPr lang="ru-RU" sz="3200" dirty="0" smtClean="0">
                <a:latin typeface="Times New Roman" panose="02020603050405020304" pitchFamily="18" charset="0"/>
                <a:cs typeface="Times New Roman" panose="02020603050405020304" pitchFamily="18" charset="0"/>
              </a:rPr>
              <a:t>Учить </a:t>
            </a:r>
            <a:r>
              <a:rPr lang="ru-RU" sz="3200" dirty="0">
                <a:latin typeface="Times New Roman" panose="02020603050405020304" pitchFamily="18" charset="0"/>
                <a:cs typeface="Times New Roman" panose="02020603050405020304" pitchFamily="18" charset="0"/>
              </a:rPr>
              <a:t>детей исполнять простейшие мелодии на детских музыкальных инструментах; знакомые песенки индивидуально и небольшими группами, соблюдая при этом общую динамику и темп. Развивать творчество детей, побуждать их к активным самостоятельным действиям.</a:t>
            </a:r>
            <a:r>
              <a:rPr lang="ru-RU" sz="2000" dirty="0">
                <a:latin typeface="Times New Roman" panose="02020603050405020304" pitchFamily="18" charset="0"/>
                <a:cs typeface="Times New Roman" panose="02020603050405020304" pitchFamily="18" charset="0"/>
              </a:rPr>
              <a:t/>
            </a:r>
            <a:br>
              <a:rPr lang="ru-RU" sz="2000"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7293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36728" y="450377"/>
            <a:ext cx="11573302" cy="6005014"/>
          </a:xfrm>
        </p:spPr>
        <p:txBody>
          <a:bodyPr>
            <a:noAutofit/>
          </a:bodyPr>
          <a:lstStyle/>
          <a:p>
            <a:pPr algn="ctr"/>
            <a:r>
              <a:rPr lang="ru-RU" sz="9600" dirty="0">
                <a:solidFill>
                  <a:srgbClr val="FF0000"/>
                </a:solidFill>
                <a:latin typeface="Times New Roman" panose="02020603050405020304" pitchFamily="18" charset="0"/>
                <a:cs typeface="Times New Roman" panose="02020603050405020304" pitchFamily="18" charset="0"/>
              </a:rPr>
              <a:t>Образовательная область «ФИЗИЧЕСКОЕ РАЗВИТИЕ»</a:t>
            </a:r>
            <a:br>
              <a:rPr lang="ru-RU" sz="9600" dirty="0">
                <a:solidFill>
                  <a:srgbClr val="FF0000"/>
                </a:solidFill>
                <a:latin typeface="Times New Roman" panose="02020603050405020304" pitchFamily="18" charset="0"/>
                <a:cs typeface="Times New Roman" panose="02020603050405020304" pitchFamily="18" charset="0"/>
              </a:rPr>
            </a:br>
            <a:endParaRPr lang="ru-RU" sz="9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695292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784" y="245661"/>
            <a:ext cx="11682485" cy="6496334"/>
          </a:xfrm>
        </p:spPr>
        <p:txBody>
          <a:bodyPr>
            <a:noAutofit/>
          </a:bodyPr>
          <a:lstStyle/>
          <a:p>
            <a:pPr algn="ctr"/>
            <a:r>
              <a:rPr lang="ru-RU" sz="2800" dirty="0">
                <a:latin typeface="Times New Roman" panose="02020603050405020304" pitchFamily="18" charset="0"/>
                <a:cs typeface="Times New Roman" panose="02020603050405020304" pitchFamily="18" charset="0"/>
              </a:rPr>
              <a:t>«Физическое развитие включает приобретение опыта в следующих видах деятельности детей: двигательной, в том числе связанной с выполнением упражнений, направленных на развитие таких физических качеств, как </a:t>
            </a:r>
            <a:r>
              <a:rPr lang="ru-RU" sz="2800" dirty="0" err="1" smtClean="0">
                <a:latin typeface="Times New Roman" panose="02020603050405020304" pitchFamily="18" charset="0"/>
                <a:cs typeface="Times New Roman" panose="02020603050405020304" pitchFamily="18" charset="0"/>
              </a:rPr>
              <a:t>координа</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ция</a:t>
            </a:r>
            <a:r>
              <a:rPr lang="ru-RU" sz="2800" dirty="0">
                <a:latin typeface="Times New Roman" panose="02020603050405020304" pitchFamily="18" charset="0"/>
                <a:cs typeface="Times New Roman" panose="02020603050405020304" pitchFamily="18" charset="0"/>
              </a:rPr>
              <a:t> и гибкость; способствующих правильному формированию опорно-двигательной системы организма, развитию равновесия, координации движения, крупной и мелкой моторики обеих рук, а также с правильным, не наносящим ущерба организму, выполнением основных движений (ходьба, бег, мягкие прыжки, повороты в обе стороны), формирование начальных представлений о некоторых видах спорта, овладение подвижными играми с правилами; становление целенаправленности и </a:t>
            </a:r>
            <a:r>
              <a:rPr lang="ru-RU" sz="2800" dirty="0" err="1">
                <a:latin typeface="Times New Roman" panose="02020603050405020304" pitchFamily="18" charset="0"/>
                <a:cs typeface="Times New Roman" panose="02020603050405020304" pitchFamily="18" charset="0"/>
              </a:rPr>
              <a:t>саморегуляции</a:t>
            </a:r>
            <a:r>
              <a:rPr lang="ru-RU" sz="2800" dirty="0">
                <a:latin typeface="Times New Roman" panose="02020603050405020304" pitchFamily="18" charset="0"/>
                <a:cs typeface="Times New Roman" panose="02020603050405020304" pitchFamily="18" charset="0"/>
              </a:rPr>
              <a:t> в двигательной сфере; становление ценностей здорового образа жизни, овладение его элементарными нормами и правилами (в питании, двигательном режиме, закаливании, при формировании полезных привычек и др</a:t>
            </a:r>
            <a:r>
              <a:rPr lang="ru-RU" sz="2800" dirty="0" smtClean="0">
                <a:latin typeface="Times New Roman" panose="02020603050405020304" pitchFamily="18" charset="0"/>
                <a:cs typeface="Times New Roman" panose="02020603050405020304" pitchFamily="18" charset="0"/>
              </a:rPr>
              <a:t>.)».</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43203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9558" y="105494"/>
            <a:ext cx="10808577" cy="6404487"/>
          </a:xfrm>
        </p:spPr>
        <p:txBody>
          <a:bodyPr>
            <a:normAutofit fontScale="90000"/>
          </a:bodyPr>
          <a:lstStyle/>
          <a:p>
            <a:pPr algn="ctr"/>
            <a:r>
              <a:rPr lang="ru-RU" sz="9600" b="1" dirty="0">
                <a:solidFill>
                  <a:srgbClr val="002060"/>
                </a:solidFill>
                <a:latin typeface="Times New Roman" panose="02020603050405020304" pitchFamily="18" charset="0"/>
                <a:cs typeface="Times New Roman" panose="02020603050405020304" pitchFamily="18" charset="0"/>
              </a:rPr>
              <a:t>Формирование начальных представлений о здоровом образе жизни </a:t>
            </a:r>
            <a:endParaRPr lang="ru-RU"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236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7673" y="245661"/>
            <a:ext cx="11477766" cy="6428094"/>
          </a:xfrm>
        </p:spPr>
        <p:txBody>
          <a:bodyPr>
            <a:normAutofit/>
          </a:bodyPr>
          <a:lstStyle/>
          <a:p>
            <a:pPr algn="ctr"/>
            <a:r>
              <a:rPr lang="ru-RU" sz="3200" dirty="0">
                <a:solidFill>
                  <a:schemeClr val="tx1"/>
                </a:solidFill>
                <a:latin typeface="Times New Roman" panose="02020603050405020304" pitchFamily="18" charset="0"/>
                <a:cs typeface="Times New Roman" panose="02020603050405020304" pitchFamily="18" charset="0"/>
              </a:rPr>
              <a:t>Расширять представления об особенностях функционирования и целостности человеческого организма. Акцентировать внимание детей на особенностях их организма и здоровья («Мне нельзя есть апельсины — у меня аллергия», «Мне нужно носить очки»). Расширять представления о составляющих (важных компонентах) здорового образа жизни (правильное питание, движение, сон и солнце, воздух и вода — наши лучшие друзья) и факторах, разрушающих здоровье. Формировать представления о зависимости здоровья человека от правильного питания; умения определять качество продуктов, основываясь на сенсорных ощущениях. Расширять представления о роли гигиены и режима дня для здоровья человека. </a:t>
            </a:r>
          </a:p>
        </p:txBody>
      </p:sp>
    </p:spTree>
    <p:extLst>
      <p:ext uri="{BB962C8B-B14F-4D97-AF65-F5344CB8AC3E}">
        <p14:creationId xmlns:p14="http://schemas.microsoft.com/office/powerpoint/2010/main" val="34311493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77673" y="286604"/>
            <a:ext cx="11505062" cy="6196084"/>
          </a:xfrm>
        </p:spPr>
        <p:txBody>
          <a:bodyPr>
            <a:normAutofit/>
          </a:bodyPr>
          <a:lstStyle/>
          <a:p>
            <a:pPr algn="ctr"/>
            <a:r>
              <a:rPr lang="ru-RU" sz="3200" dirty="0">
                <a:solidFill>
                  <a:schemeClr val="tx1"/>
                </a:solidFill>
                <a:latin typeface="Times New Roman" panose="02020603050405020304" pitchFamily="18" charset="0"/>
                <a:cs typeface="Times New Roman" panose="02020603050405020304" pitchFamily="18" charset="0"/>
              </a:rPr>
              <a:t>Формировать представления о правилах ухода за больным (заботиться о нем, не шуметь, выполнять его просьбы и поручения). Воспитывать сочувствие к болеющим. Формировать умение характеризовать свое самочувствие. Знакомить детей с возможностями здорового человека. Формировать у детей потребность в здоровом образе жизни. Прививать интерес к физической культуре и спорту и желание заниматься физкультурой и спортом. Знакомить с доступными сведениями из истории олимпийского движения. Знакомить с основами техники безопасности и правилами поведения в спортивном зале и на спортивной площадке. </a:t>
            </a:r>
          </a:p>
        </p:txBody>
      </p:sp>
    </p:spTree>
    <p:extLst>
      <p:ext uri="{BB962C8B-B14F-4D97-AF65-F5344CB8AC3E}">
        <p14:creationId xmlns:p14="http://schemas.microsoft.com/office/powerpoint/2010/main" val="27855333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2513" y="1456624"/>
            <a:ext cx="10685745" cy="3906948"/>
          </a:xfrm>
        </p:spPr>
        <p:txBody>
          <a:bodyPr>
            <a:normAutofit/>
          </a:bodyPr>
          <a:lstStyle/>
          <a:p>
            <a:pPr algn="ctr"/>
            <a:r>
              <a:rPr lang="ru-RU" sz="9600" b="1" dirty="0">
                <a:solidFill>
                  <a:srgbClr val="002060"/>
                </a:solidFill>
                <a:latin typeface="Times New Roman" panose="02020603050405020304" pitchFamily="18" charset="0"/>
                <a:cs typeface="Times New Roman" panose="02020603050405020304" pitchFamily="18" charset="0"/>
              </a:rPr>
              <a:t>Физическая </a:t>
            </a:r>
            <a:r>
              <a:rPr lang="ru-RU" sz="9600" b="1" dirty="0" smtClean="0">
                <a:solidFill>
                  <a:srgbClr val="002060"/>
                </a:solidFill>
                <a:latin typeface="Times New Roman" panose="02020603050405020304" pitchFamily="18" charset="0"/>
                <a:cs typeface="Times New Roman" panose="02020603050405020304" pitchFamily="18" charset="0"/>
              </a:rPr>
              <a:t>культура </a:t>
            </a:r>
            <a:endParaRPr lang="ru-RU" sz="9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77971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842" y="259307"/>
            <a:ext cx="11532358" cy="6359857"/>
          </a:xfrm>
        </p:spPr>
        <p:txBody>
          <a:bodyPr>
            <a:normAutofit/>
          </a:bodyPr>
          <a:lstStyle/>
          <a:p>
            <a:pPr algn="ctr"/>
            <a:r>
              <a:rPr lang="ru-RU" sz="2400" dirty="0">
                <a:latin typeface="Times New Roman" panose="02020603050405020304" pitchFamily="18" charset="0"/>
                <a:cs typeface="Times New Roman" panose="02020603050405020304" pitchFamily="18" charset="0"/>
              </a:rPr>
              <a:t>Продолжать формировать правильную осанку; умение осознанно выполнять движения. Совершенствовать двигательные умения и навыки детей. Развивать быстроту, силу, выносливость, гибкость. Закреплять умение легко ходить и бегать, энергично отталкиваясь от опоры. Учить бегать наперегонки, с преодолением препятствий. Учить лазать по гимнастической стенке, меняя темп. Учить прыгать в длину, в высоту с разбега, правильно разбегаться, отталкиваться и приземляться в зависимости от вида прыжка, прыгать на мягкое покрытие через длинную скакалку, сохранять равновесие при приземлении. Учить сочетать замах с броском при метании, подбрасывать и ловить мяч одной рукой, отбивать его правой и левой рукой на месте и вести при ходьбе. Учить ходить на лыжах скользящим шагом, подниматься на склон, спускаться с горы, кататься на двухколесном велосипеде, кататься на самокате, отталкиваясь одной ногой (правой и левой). Учить ориентироваться в пространстве. Учить элементам спортивных игр, играм с элементами соревнования, играм-эстафетам. Приучать помогать взрослым готовить физкультурный инвентарь к занятиям физическими упражнениями, убирать его на место. Поддерживать интерес детей к различным видам спорта, сообщать им некоторые сведения о событиях спортивной жизни страны. </a:t>
            </a:r>
          </a:p>
        </p:txBody>
      </p:sp>
    </p:spTree>
    <p:extLst>
      <p:ext uri="{BB962C8B-B14F-4D97-AF65-F5344CB8AC3E}">
        <p14:creationId xmlns:p14="http://schemas.microsoft.com/office/powerpoint/2010/main" val="3129471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77922" y="163773"/>
            <a:ext cx="11218460" cy="6694228"/>
          </a:xfrm>
        </p:spPr>
        <p:txBody>
          <a:bodyPr>
            <a:normAutofit fontScale="92500" lnSpcReduction="10000"/>
          </a:bodyPr>
          <a:lstStyle/>
          <a:p>
            <a:pPr marL="0" indent="0" algn="ctr">
              <a:buNone/>
            </a:pPr>
            <a:r>
              <a:rPr lang="ru-RU" b="1" dirty="0">
                <a:solidFill>
                  <a:schemeClr val="tx1"/>
                </a:solidFill>
                <a:latin typeface="Times New Roman" panose="02020603050405020304" pitchFamily="18" charset="0"/>
                <a:cs typeface="Times New Roman" panose="02020603050405020304" pitchFamily="18" charset="0"/>
              </a:rPr>
              <a:t>Образ Я</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smtClean="0">
                <a:solidFill>
                  <a:schemeClr val="tx1"/>
                </a:solidFill>
                <a:latin typeface="Times New Roman" panose="02020603050405020304" pitchFamily="18" charset="0"/>
                <a:cs typeface="Times New Roman" panose="02020603050405020304" pitchFamily="18" charset="0"/>
              </a:rPr>
              <a:t>Расширять </a:t>
            </a:r>
            <a:r>
              <a:rPr lang="ru-RU" dirty="0">
                <a:solidFill>
                  <a:schemeClr val="tx1"/>
                </a:solidFill>
                <a:latin typeface="Times New Roman" panose="02020603050405020304" pitchFamily="18" charset="0"/>
                <a:cs typeface="Times New Roman" panose="02020603050405020304" pitchFamily="18" charset="0"/>
              </a:rPr>
              <a:t>представления ребенка об изменении позиции в связи с взрослением (ответственность за младших, уважение и помощь старшим, в том числе пожилым людям и т. д.). Через символические и образные средства углублять представления ребенка о себе в прошлом, настоящем и будущем. Расширять традиционные гендерные представления. Воспитывать уважительное отношение к сверстникам своего и противоположного пола.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Семья.</a:t>
            </a: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Углублять представления ребенка о семье и ее истории. Учить создавать простейшее </a:t>
            </a:r>
            <a:r>
              <a:rPr lang="ru-RU" dirty="0" err="1">
                <a:solidFill>
                  <a:schemeClr val="tx1"/>
                </a:solidFill>
                <a:latin typeface="Times New Roman" panose="02020603050405020304" pitchFamily="18" charset="0"/>
                <a:cs typeface="Times New Roman" panose="02020603050405020304" pitchFamily="18" charset="0"/>
              </a:rPr>
              <a:t>генеологическое</a:t>
            </a:r>
            <a:r>
              <a:rPr lang="ru-RU" dirty="0">
                <a:solidFill>
                  <a:schemeClr val="tx1"/>
                </a:solidFill>
                <a:latin typeface="Times New Roman" panose="02020603050405020304" pitchFamily="18" charset="0"/>
                <a:cs typeface="Times New Roman" panose="02020603050405020304" pitchFamily="18" charset="0"/>
              </a:rPr>
              <a:t> древо с опорой на историю семьи. Углублять представления о том, где работают родители, как важен для общества их труд. Поощрять посильное участие детей в подготовке различных семейных праздников. Приучать к выполнению постоянных обязанностей по дому. </a:t>
            </a:r>
            <a:endParaRPr lang="ru-RU" dirty="0" smtClean="0">
              <a:solidFill>
                <a:schemeClr val="tx1"/>
              </a:solidFill>
              <a:latin typeface="Times New Roman" panose="02020603050405020304" pitchFamily="18" charset="0"/>
              <a:cs typeface="Times New Roman" panose="02020603050405020304" pitchFamily="18" charset="0"/>
            </a:endParaRP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Детский </a:t>
            </a:r>
            <a:r>
              <a:rPr lang="ru-RU" b="1" dirty="0">
                <a:solidFill>
                  <a:schemeClr val="tx1"/>
                </a:solidFill>
                <a:latin typeface="Times New Roman" panose="02020603050405020304" pitchFamily="18" charset="0"/>
                <a:cs typeface="Times New Roman" panose="02020603050405020304" pitchFamily="18" charset="0"/>
              </a:rPr>
              <a:t>сад</a:t>
            </a:r>
            <a:r>
              <a:rPr lang="ru-RU" b="1" dirty="0" smtClean="0">
                <a:solidFill>
                  <a:schemeClr val="tx1"/>
                </a:solidFill>
                <a:latin typeface="Times New Roman" panose="02020603050405020304" pitchFamily="18" charset="0"/>
                <a:cs typeface="Times New Roman" panose="02020603050405020304" pitchFamily="18" charset="0"/>
              </a:rPr>
              <a:t>.</a:t>
            </a:r>
          </a:p>
          <a:p>
            <a:pPr marL="0" indent="0" algn="ctr">
              <a:buNone/>
            </a:pPr>
            <a:r>
              <a:rPr lang="ru-RU" b="1"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Продолжать формировать интерес к ближайшей окружающей среде: к детскому саду, дому, где живут дети, участку детского сада и др. Обращать внимание на своеобразие оформления разных помещений. Развивать умение замечать изменения в оформлении помещений, учить объяснять причины таких изменений; высказывать свое мнение по поводу замеченных перемен, вносить свои предложения о возможных вариантах оформления. Подводить детей к оценке окружающей среды</a:t>
            </a:r>
            <a:r>
              <a:rPr lang="ru-RU"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a:p>
            <a:pPr marL="0" indent="0" algn="ctr">
              <a:buNone/>
            </a:pPr>
            <a:r>
              <a:rPr lang="ru-RU" dirty="0">
                <a:solidFill>
                  <a:schemeClr val="tx1"/>
                </a:solidFill>
                <a:latin typeface="Times New Roman" panose="02020603050405020304" pitchFamily="18" charset="0"/>
                <a:cs typeface="Times New Roman" panose="02020603050405020304" pitchFamily="18" charset="0"/>
              </a:rPr>
              <a:t>Вызывать стремление поддерживать чистоту и порядок в группе, украшать ее произведениями искусства, рисунками. Привлекать к оформлению групповой комнаты, зала к праздникам. Побуждать использовать созданные детьми изделия, рисунки, аппликации (птички, бабочки, снежинки, веточки с листьями и т. п.). Расширять представления ребенка о себе как о члене коллектива, формировать активную жизненную позицию через участие в совместной проектной деятельности, взаимодействие с детьми других возрастных групп, посильное участие в жизни дошкольного учреждения. Приобщать к мероприятиям, которые проводятся в детском саду, в том числе и совместно с родителями (спектакли, спортивные праздники и развлечения, подготовка выставок детских работ).</a:t>
            </a:r>
          </a:p>
          <a:p>
            <a:pPr marL="0" indent="0">
              <a:buNone/>
            </a:pPr>
            <a:endParaRPr lang="ru-RU" dirty="0"/>
          </a:p>
        </p:txBody>
      </p:sp>
    </p:spTree>
    <p:extLst>
      <p:ext uri="{BB962C8B-B14F-4D97-AF65-F5344CB8AC3E}">
        <p14:creationId xmlns:p14="http://schemas.microsoft.com/office/powerpoint/2010/main" val="41960071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7546" y="286603"/>
            <a:ext cx="11532358" cy="6346209"/>
          </a:xfrm>
        </p:spPr>
        <p:txBody>
          <a:bodyPr>
            <a:normAutofit/>
          </a:bodyPr>
          <a:lstStyle/>
          <a:p>
            <a:pPr algn="ctr"/>
            <a:r>
              <a:rPr lang="ru-RU" sz="4000" b="1" dirty="0">
                <a:latin typeface="Times New Roman" panose="02020603050405020304" pitchFamily="18" charset="0"/>
                <a:cs typeface="Times New Roman" panose="02020603050405020304" pitchFamily="18" charset="0"/>
              </a:rPr>
              <a:t>Подвижные игры. </a:t>
            </a:r>
            <a:r>
              <a:rPr lang="ru-RU" sz="4000" b="1" dirty="0" smtClean="0">
                <a:latin typeface="Times New Roman" panose="02020603050405020304" pitchFamily="18" charset="0"/>
                <a:cs typeface="Times New Roman" panose="02020603050405020304" pitchFamily="18" charset="0"/>
              </a:rPr>
              <a:t/>
            </a:r>
            <a:br>
              <a:rPr lang="ru-RU" sz="4000" b="1" dirty="0" smtClean="0">
                <a:latin typeface="Times New Roman" panose="02020603050405020304" pitchFamily="18" charset="0"/>
                <a:cs typeface="Times New Roman" panose="02020603050405020304" pitchFamily="18" charset="0"/>
              </a:rPr>
            </a:br>
            <a:r>
              <a:rPr lang="ru-RU" sz="4000" dirty="0" smtClean="0">
                <a:latin typeface="Times New Roman" panose="02020603050405020304" pitchFamily="18" charset="0"/>
                <a:cs typeface="Times New Roman" panose="02020603050405020304" pitchFamily="18" charset="0"/>
              </a:rPr>
              <a:t>Продолжать </a:t>
            </a:r>
            <a:r>
              <a:rPr lang="ru-RU" sz="4000" dirty="0">
                <a:latin typeface="Times New Roman" panose="02020603050405020304" pitchFamily="18" charset="0"/>
                <a:cs typeface="Times New Roman" panose="02020603050405020304" pitchFamily="18" charset="0"/>
              </a:rPr>
              <a:t>учить детей самостоятельно организовывать знакомые подвижные игры, проявляя инициативу и творчество. Воспитывать у детей стремление участвовать в играх с элементами соревнования, играх-эстафетах. Учить спортивным играм и упражнениям.</a:t>
            </a:r>
          </a:p>
        </p:txBody>
      </p:sp>
    </p:spTree>
    <p:extLst>
      <p:ext uri="{BB962C8B-B14F-4D97-AF65-F5344CB8AC3E}">
        <p14:creationId xmlns:p14="http://schemas.microsoft.com/office/powerpoint/2010/main" val="17817295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3140" y="1310186"/>
            <a:ext cx="9676263" cy="3521122"/>
          </a:xfrm>
        </p:spPr>
        <p:txBody>
          <a:bodyPr anchor="ctr">
            <a:normAutofit/>
          </a:bodyPr>
          <a:lstStyle/>
          <a:p>
            <a:pPr algn="ctr"/>
            <a:r>
              <a:rPr lang="ru-RU" sz="9600" b="1" dirty="0" smtClean="0">
                <a:solidFill>
                  <a:srgbClr val="FF0000"/>
                </a:solidFill>
                <a:latin typeface="Times New Roman" panose="02020603050405020304" pitchFamily="18" charset="0"/>
                <a:cs typeface="Times New Roman" panose="02020603050405020304" pitchFamily="18" charset="0"/>
              </a:rPr>
              <a:t>Спасибо за внимание</a:t>
            </a:r>
            <a:endParaRPr lang="ru-RU" sz="9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2510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32764" y="1050878"/>
            <a:ext cx="10713493" cy="5691115"/>
          </a:xfrm>
        </p:spPr>
        <p:txBody>
          <a:bodyPr>
            <a:noAutofit/>
          </a:bodyPr>
          <a:lstStyle/>
          <a:p>
            <a:pPr marL="0" indent="0" algn="ctr">
              <a:buNone/>
            </a:pPr>
            <a:r>
              <a:rPr lang="ru-RU" sz="8800" b="1" dirty="0">
                <a:solidFill>
                  <a:srgbClr val="002060"/>
                </a:solidFill>
                <a:latin typeface="Times New Roman" panose="02020603050405020304" pitchFamily="18" charset="0"/>
                <a:cs typeface="Times New Roman" panose="02020603050405020304" pitchFamily="18" charset="0"/>
              </a:rPr>
              <a:t>Самообслуживание, </a:t>
            </a:r>
            <a:r>
              <a:rPr lang="ru-RU" sz="8800" b="1" dirty="0" smtClean="0">
                <a:solidFill>
                  <a:srgbClr val="002060"/>
                </a:solidFill>
                <a:latin typeface="Times New Roman" panose="02020603050405020304" pitchFamily="18" charset="0"/>
                <a:cs typeface="Times New Roman" panose="02020603050405020304" pitchFamily="18" charset="0"/>
              </a:rPr>
              <a:t>самостоятельность трудовое </a:t>
            </a:r>
            <a:r>
              <a:rPr lang="ru-RU" sz="8800" b="1" dirty="0">
                <a:solidFill>
                  <a:srgbClr val="002060"/>
                </a:solidFill>
                <a:latin typeface="Times New Roman" panose="02020603050405020304" pitchFamily="18" charset="0"/>
                <a:cs typeface="Times New Roman" panose="02020603050405020304" pitchFamily="18" charset="0"/>
              </a:rPr>
              <a:t>воспитание </a:t>
            </a:r>
          </a:p>
        </p:txBody>
      </p:sp>
    </p:spTree>
    <p:extLst>
      <p:ext uri="{BB962C8B-B14F-4D97-AF65-F5344CB8AC3E}">
        <p14:creationId xmlns:p14="http://schemas.microsoft.com/office/powerpoint/2010/main" val="3825109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60310" y="109182"/>
            <a:ext cx="10731689" cy="6748818"/>
          </a:xfrm>
        </p:spPr>
        <p:txBody>
          <a:bodyPr>
            <a:normAutofit fontScale="92500" lnSpcReduction="20000"/>
          </a:bodyPr>
          <a:lstStyle/>
          <a:p>
            <a:pPr marL="0" indent="0" algn="ctr">
              <a:buNone/>
            </a:pPr>
            <a:r>
              <a:rPr lang="ru-RU" b="1" dirty="0">
                <a:latin typeface="Times New Roman" panose="02020603050405020304" pitchFamily="18" charset="0"/>
                <a:cs typeface="Times New Roman" panose="02020603050405020304" pitchFamily="18" charset="0"/>
              </a:rPr>
              <a:t>Культурно-гигиенические навыки. </a:t>
            </a:r>
            <a:endParaRPr lang="ru-RU" b="1" dirty="0" smtClean="0">
              <a:latin typeface="Times New Roman" panose="02020603050405020304" pitchFamily="18" charset="0"/>
              <a:cs typeface="Times New Roman" panose="02020603050405020304" pitchFamily="18" charset="0"/>
            </a:endParaRPr>
          </a:p>
          <a:p>
            <a:pPr marL="0" indent="0" algn="ctr">
              <a:buNone/>
            </a:pPr>
            <a:r>
              <a:rPr lang="ru-RU" dirty="0" smtClean="0">
                <a:latin typeface="Times New Roman" panose="02020603050405020304" pitchFamily="18" charset="0"/>
                <a:cs typeface="Times New Roman" panose="02020603050405020304" pitchFamily="18" charset="0"/>
              </a:rPr>
              <a:t>Формировать </a:t>
            </a:r>
            <a:r>
              <a:rPr lang="ru-RU" dirty="0">
                <a:latin typeface="Times New Roman" panose="02020603050405020304" pitchFamily="18" charset="0"/>
                <a:cs typeface="Times New Roman" panose="02020603050405020304" pitchFamily="18" charset="0"/>
              </a:rPr>
              <a:t>у детей привычку следить за чистотой тела, опрятностью одежды, прически; самостоятельно чистить зубы, умываться, по мере необходимости мыть руки. следить за чистотой ногтей; при кашле и чихании закрывать рот и нос платком</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0" indent="0" algn="ctr">
              <a:buNone/>
            </a:pPr>
            <a:r>
              <a:rPr lang="ru-RU" dirty="0">
                <a:latin typeface="Times New Roman" panose="02020603050405020304" pitchFamily="18" charset="0"/>
                <a:cs typeface="Times New Roman" panose="02020603050405020304" pitchFamily="18" charset="0"/>
              </a:rPr>
              <a:t>Закреплять умение замечать и самостоятельно устранять непорядок в своем внешнем виде. Совершенствовать культуру еды: умение правильно пользоваться столовыми приборами (вилкой, ножом); есть аккуратно, бесшумно, сохраняя правильную осанку за столом; обращаться с просьбой, благодарить</a:t>
            </a:r>
            <a:r>
              <a:rPr lang="ru-RU" dirty="0" smtClean="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 </a:t>
            </a:r>
          </a:p>
          <a:p>
            <a:pPr marL="0" indent="0" algn="ctr">
              <a:buNone/>
            </a:pPr>
            <a:r>
              <a:rPr lang="ru-RU" b="1" dirty="0" smtClean="0">
                <a:latin typeface="Times New Roman" panose="02020603050405020304" pitchFamily="18" charset="0"/>
                <a:cs typeface="Times New Roman" panose="02020603050405020304" pitchFamily="18" charset="0"/>
              </a:rPr>
              <a:t>Самообслуживание.</a:t>
            </a:r>
          </a:p>
          <a:p>
            <a:pPr marL="0" indent="0" algn="ctr">
              <a:buNone/>
            </a:pP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Закреплять </a:t>
            </a:r>
            <a:r>
              <a:rPr lang="ru-RU" dirty="0">
                <a:latin typeface="Times New Roman" panose="02020603050405020304" pitchFamily="18" charset="0"/>
                <a:cs typeface="Times New Roman" panose="02020603050405020304" pitchFamily="18" charset="0"/>
              </a:rPr>
              <a:t>умение быстро, аккуратно одеваться и раздеваться, соблюдать порядок в своем шкафу (раскладывать одежду в определенные места), опрятно заправлять постель. Воспитывать умение самостоятельно и своевременно готовить материалы и пособия к занятию, учить самостоятельно раскладывать подготовленные воспитателем материалы для занятий, убирать их, мыть кисточки, розетки для красок, палитру, протирать столы</a:t>
            </a:r>
            <a:r>
              <a:rPr lang="ru-RU" dirty="0" smtClean="0">
                <a:latin typeface="Times New Roman" panose="02020603050405020304" pitchFamily="18" charset="0"/>
                <a:cs typeface="Times New Roman" panose="02020603050405020304" pitchFamily="18" charset="0"/>
              </a:rPr>
              <a:t>.</a:t>
            </a:r>
          </a:p>
          <a:p>
            <a:pPr marL="0" indent="0" algn="ctr">
              <a:buNone/>
            </a:pP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Труд </a:t>
            </a:r>
            <a:r>
              <a:rPr lang="ru-RU" b="1" dirty="0">
                <a:latin typeface="Times New Roman" panose="02020603050405020304" pitchFamily="18" charset="0"/>
                <a:cs typeface="Times New Roman" panose="02020603050405020304" pitchFamily="18" charset="0"/>
              </a:rPr>
              <a:t>в природе</a:t>
            </a:r>
            <a:r>
              <a:rPr lang="ru-RU" b="1" dirty="0" smtClean="0">
                <a:latin typeface="Times New Roman" panose="02020603050405020304" pitchFamily="18" charset="0"/>
                <a:cs typeface="Times New Roman" panose="02020603050405020304" pitchFamily="18" charset="0"/>
              </a:rPr>
              <a:t>.</a:t>
            </a:r>
          </a:p>
          <a:p>
            <a:pPr marL="0" indent="0" algn="ctr">
              <a:buNone/>
            </a:pPr>
            <a:r>
              <a:rPr lang="ru-RU" b="1"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Поощрять желание выполнять различные поручения, связанные с уходом за животными и растениями в уголке природы; обязанности дежурного в уголке природы (поливать комнатные растения, рыхлить почву и т. д</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marL="0" indent="0" algn="ctr">
              <a:buNone/>
            </a:pPr>
            <a:r>
              <a:rPr lang="ru-RU" dirty="0">
                <a:latin typeface="Times New Roman" panose="02020603050405020304" pitchFamily="18" charset="0"/>
                <a:cs typeface="Times New Roman" panose="02020603050405020304" pitchFamily="18" charset="0"/>
              </a:rPr>
              <a:t>Привлекать детей к помощи взрослым и посильному труду в природе: осенью — к уборке овощей на огороде, сбору семян, пересаживанию цветущих растений из грунта в уголок природы; зимой — к сгребанию снега к стволам деревьев и кустарникам, выращиванию зеленого корма для птиц и животных (обитателей уголка природы), посадке корнеплодов, к созданию фигур и построек из снега; весной — к посеву семян овощей, цветов, высадке рассады; летом — к рыхлению почвы, поливке грядок и клумб. </a:t>
            </a:r>
            <a:endParaRPr lang="ru-RU" dirty="0" smtClean="0">
              <a:latin typeface="Times New Roman" panose="02020603050405020304" pitchFamily="18" charset="0"/>
              <a:cs typeface="Times New Roman" panose="02020603050405020304" pitchFamily="18" charset="0"/>
            </a:endParaRPr>
          </a:p>
          <a:p>
            <a:pPr marL="0" indent="0" algn="ctr">
              <a:buNone/>
            </a:pPr>
            <a:r>
              <a:rPr lang="ru-RU" b="1" dirty="0" smtClean="0">
                <a:latin typeface="Times New Roman" panose="02020603050405020304" pitchFamily="18" charset="0"/>
                <a:cs typeface="Times New Roman" panose="02020603050405020304" pitchFamily="18" charset="0"/>
              </a:rPr>
              <a:t>Уважение </a:t>
            </a:r>
            <a:r>
              <a:rPr lang="ru-RU" b="1" dirty="0">
                <a:latin typeface="Times New Roman" panose="02020603050405020304" pitchFamily="18" charset="0"/>
                <a:cs typeface="Times New Roman" panose="02020603050405020304" pitchFamily="18" charset="0"/>
              </a:rPr>
              <a:t>к труду взрослых. </a:t>
            </a:r>
          </a:p>
          <a:p>
            <a:pPr marL="0" indent="0" algn="ctr">
              <a:buNone/>
            </a:pPr>
            <a:r>
              <a:rPr lang="ru-RU" dirty="0" smtClean="0">
                <a:latin typeface="Times New Roman" panose="02020603050405020304" pitchFamily="18" charset="0"/>
                <a:cs typeface="Times New Roman" panose="02020603050405020304" pitchFamily="18" charset="0"/>
              </a:rPr>
              <a:t>Расширять </a:t>
            </a:r>
            <a:r>
              <a:rPr lang="ru-RU" dirty="0">
                <a:latin typeface="Times New Roman" panose="02020603050405020304" pitchFamily="18" charset="0"/>
                <a:cs typeface="Times New Roman" panose="02020603050405020304" pitchFamily="18" charset="0"/>
              </a:rPr>
              <a:t>представления детей о труде взрослых, результатах труда, его общественной значимости. Формировать бережное отношение к тому, что сделано руками человека. Прививать детям чувство благодарности к людям за их труд. </a:t>
            </a:r>
          </a:p>
        </p:txBody>
      </p:sp>
    </p:spTree>
    <p:extLst>
      <p:ext uri="{BB962C8B-B14F-4D97-AF65-F5344CB8AC3E}">
        <p14:creationId xmlns:p14="http://schemas.microsoft.com/office/powerpoint/2010/main" val="101915118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ct:contentTypeSchema xmlns:ct="http://schemas.microsoft.com/office/2006/metadata/contentType" xmlns:ma="http://schemas.microsoft.com/office/2006/metadata/properties/metaAttributes" ct:_="" ma:_="" ma:contentTypeName="Документ" ma:contentTypeID="0x01010092D58A8F2CB8CB46B6993A2B0D589808" ma:contentTypeVersion="49" ma:contentTypeDescription="Создание документа." ma:contentTypeScope="" ma:versionID="a04c133e04b736956c198cada4bd74cb">
  <xsd:schema xmlns:xsd="http://www.w3.org/2001/XMLSchema" xmlns:xs="http://www.w3.org/2001/XMLSchema" xmlns:p="http://schemas.microsoft.com/office/2006/metadata/properties" xmlns:ns2="ed36278e-8475-473f-bfe9-cb96b0fff355" xmlns:ns3="4a252ca3-5a62-4c1c-90a6-29f4710e47f8" targetNamespace="http://schemas.microsoft.com/office/2006/metadata/properties" ma:root="true" ma:fieldsID="6a643a342bbe96b29540793e9ab0d05b" ns2:_="" ns3:_="">
    <xsd:import namespace="ed36278e-8475-473f-bfe9-cb96b0fff355"/>
    <xsd:import namespace="4a252ca3-5a62-4c1c-90a6-29f4710e47f8"/>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36278e-8475-473f-bfe9-cb96b0fff355"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9"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10"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a252ca3-5a62-4c1c-90a6-29f4710e47f8">AWJJH2MPE6E2-1329546477-1395</_dlc_DocId>
    <_dlc_DocIdUrl xmlns="4a252ca3-5a62-4c1c-90a6-29f4710e47f8">
      <Url>http://edu-sps.koiro.local/Sharya/detsad2/_layouts/15/DocIdRedir.aspx?ID=AWJJH2MPE6E2-1329546477-1395</Url>
      <Description>AWJJH2MPE6E2-1329546477-1395</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387DB9-7A47-40ED-AC05-8516F82209F0}"/>
</file>

<file path=customXml/itemProps2.xml><?xml version="1.0" encoding="utf-8"?>
<ds:datastoreItem xmlns:ds="http://schemas.openxmlformats.org/officeDocument/2006/customXml" ds:itemID="{CF612472-4992-447D-9EBE-51F2DCE2A104}"/>
</file>

<file path=customXml/itemProps3.xml><?xml version="1.0" encoding="utf-8"?>
<ds:datastoreItem xmlns:ds="http://schemas.openxmlformats.org/officeDocument/2006/customXml" ds:itemID="{C5812316-B5D8-4BD2-A31B-7AE8223617F6}"/>
</file>

<file path=customXml/itemProps4.xml><?xml version="1.0" encoding="utf-8"?>
<ds:datastoreItem xmlns:ds="http://schemas.openxmlformats.org/officeDocument/2006/customXml" ds:itemID="{0F2D9752-6670-4F2B-A293-7D23A35D3DE7}"/>
</file>

<file path=docProps/app.xml><?xml version="1.0" encoding="utf-8"?>
<Properties xmlns="http://schemas.openxmlformats.org/officeDocument/2006/extended-properties" xmlns:vt="http://schemas.openxmlformats.org/officeDocument/2006/docPropsVTypes">
  <Template>Wisp</Template>
  <TotalTime>151</TotalTime>
  <Words>4565</Words>
  <Application>Microsoft Office PowerPoint</Application>
  <PresentationFormat>Произвольный</PresentationFormat>
  <Paragraphs>126</Paragraphs>
  <Slides>71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71</vt:i4>
      </vt:variant>
    </vt:vector>
  </HeadingPairs>
  <TitlesOfParts>
    <vt:vector size="72" baseType="lpstr">
      <vt:lpstr>Легкий дым</vt:lpstr>
      <vt:lpstr>ОБРАЗОВАТЕЛЬНАЯ ДЕЯТЕЛЬНОСТЬ В СООТВЕТСТВИИ С НАПРАВЛЕНИЯМИ РАЗВИТИЯ ДЕТЕЙ СТАРШЕГО ДОШКОЛЬНОГО ВЗРАСТА </vt:lpstr>
      <vt:lpstr>Образовательная область «СОЦИАЛЬНО-КОММУНИКАТИВНОЕ РАЗВИТИЕ» </vt:lpstr>
      <vt:lpstr>«Социально-коммуникативное развитие направлено на усвоение норм и ценностей, принятых в обществе, включая моральные и нравственные ценности; развитие общения и взаимодействия ребенка со взрослыми и сверстниками; становление самостоятельности, целенаправленности и саморегуляции собственных действий; развитие социального и эмоционального  интеллекта, эмоциональной отзывчивости, сопереживания, формирование готовности к совместной деятельности со сверстниками, формирование уважительного отношения и чувства принадлежности к своей семье и к сообществу детей и взрослых в Организации; формирование позитивных установок к различным видам труда и творчества; формирование основ безопасного поведения в быту, социуме, природе». </vt:lpstr>
      <vt:lpstr>Социализация, развитие общения, нравственное воспитание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Ознакомление с предметным окружением </vt:lpstr>
      <vt:lpstr>Продолжать обогащать представления детей о мире предметов. Объяснять назначение незнакомых предметов. Формировать представление о предметах, облегчающих труд человека в быту (кофемолка, миксер, мясорубка и др.), создающих комфорт (бра, картины, ковер и т. п.). Объяснять,  что прочность и долговечность зависят от свойств и качеств материала, из которого сделан предмет. Развивать умение самостоятельно определять материалы, из которых изготовлены предметы, характеризовать свойства и качества предметов: структуру и температуру поверхности, твердость – мягкость, хрупкость – прочность, блеск, звонкость. Побуждать сравнивать предметы (по назначению, цвету, форме, материалу), классифицировать их (посуда – фарфоровая, стеклянная, керамическая, пластмассовая). Рассказывать о том, что любая вещь создана трудом многих людей («Откуда пришел стол?», «Как получилась книжка?» и т. п.). Предметы имеют прошлое, настоящее и будущее. </vt:lpstr>
      <vt:lpstr>Ознакомление с социальным миром </vt:lpstr>
      <vt:lpstr>Обогащать представления детей о профессиях.  Расширять представления об учебных заведениях (детский сад, школа, колледж, вуз), сферах человеческой деятельности (наука, искусство, производство, сельское хозяйство).  Продолжать знакомить с культурными явлениями (цирк, библиотека, музей и др.), их атрибутами, значением в жизни общества, связанными с ними профессиями, правилами поведения.  Продолжать знакомить с деньгами, их функциями (средство для оплаты труда, расчетов при покупках), бюджетом и возможностями семьи.  Формировать элементарные представления об истории человечества (Древний мир, Средние века, современное общество) через знакомство с произведениями искусства (живопись, скульптура, мифы и легенды народов мира), реконструкцию образа жизни людей разных времен (одежда, утварь, традиции и др.).  Рассказывать детям о профессиях воспитателя, учителя, врача, строителя, работников сельского хозяйства, транспорта, торговли, связи др.; о важности и значимости их труда; о том, что для облегчения труда используется разнообразная техника.  Рассказывать о личностных и деловых качествах человека-труженика. Знакомить с трудом людей творческих профессий: художников, писателей, композиторов, мастеров народного декоративно-прикладного искусства; с результатами их труда (картинами, книгами, нотами, предметами декоративного искусства). </vt:lpstr>
      <vt:lpstr>Прививать чувство благодарности к человеку за его труд.  Расширять представления о малой Родине. Рассказывать детям о достопримечательностях, культуре, традициях родного края; о замечательных людях, прославивших свой край.  Расширять представления детей о родной стране, о государственных праздниках (8 Марта, День защитника Отечества, День Победы, Новый год и т. д.). Воспитывать любовь к Родине.  Формировать представления о том, что Российская Федерация (Россия) — огромная, многонациональная страна. Рассказывать детям. о том, что Москва — главный город, столица нашей Родины. Познакомить с флагом и гербом России, мелодией гимна.  Расширять представления детей о Российской армии. Воспитывать уважение к защитникам отечества. Рассказывать о трудной, но почетной обязанности защищать Родину, охранять ее спокойствие и безопасность; о том, как в годы войн храбро сражались и защищали нашу страну от врагов прадеды, деды, отцы. Приглашать в детский сад военных, ветеранов из числа близких родственников детей. Рассматривать с детьми картины, репродукции, альбомы с военной тематикой.</vt:lpstr>
      <vt:lpstr>Ознакомление с миром природы</vt:lpstr>
      <vt:lpstr>Расширять и уточнять представления детей о природе.  Учить наблюдать, развивать любознательность.  Закреплять представления о растениях ближайшего окружения: деревьях, кустарниках и травянистых растениях. Познакомить с понятиями «лес», «луг» и «сад».  Продолжать знакомить с комнатными растениями. Учить ухаживать за растениями. Рассказать о способах вегетативного размножения растений.  Расширять представления о домашних животных, их повадках, зависимости от человека.  Учить детей ухаживать за обитателями уголка природы. Расширять представления детей о диких животных: где живут, как добывают пищу и готовятся к зимней спячке (еж зарывается в осенние листья, медведи зимуют в берлоге).  Расширять представления о птицах (на примере ласточки, скворца и др.).   Дать детям представления о пресмыкающихся (ящерица, черепаха и др.) и насекомых (пчела, комар, муха и др.).  Формировать представления о чередовании времен года, частей суток и их некоторых характеристиках.  Знакомить детей с многообразием родной природы; с растениями и животными различных климатических зон.  Показать, как человек в своей жизни использует воду, песок, глину, камни. Использовать в процессе ознакомления с природой произведения художественной литературы, музыки, народные приметы.  Формировать представления о том, что человек — часть природы и что он должен беречь, охранять и защищать ее. Учить укреплять свое здоровье в процессе общения с природой. Учить устанавливать причинно-следственные связи между природными явлениями (сезон — растительность — труд людей).  Показать взаимодействие живой и неживой природы. Рассказывать о значении солнца и воздуха в жизни человека, животных и растений. </vt:lpstr>
      <vt:lpstr>Сезонные наблюдения  Осень. Закреплять представления о том, как похолодание и сокращение продолжительности дня изменяют жизнь растений, животных и человека. Знакомить детей с тем, как некоторые животные готовятся к зиме (лягушки, ящерицы, черепахи, ежи, медведи впадают в спячку, зайцы линяют, некоторые птицы (гуси, утки, журавли) улетают в теплые края).  Зима. Расширять и обогащать знания детей об особенностях зимней природы (холода, заморозки, снегопады, сильные ветры), особенностях деятельности людей в городе, на селе. Познакомить с таким природным явлением, как туман.  Весна. Расширять и обогащать знания детей о весенних изменениях в природе: тает снег, разливаются реки, прилетают птицы, травка и цветы быстрее появляются на солнечной стороне, чем в тени. Наблюдать гнездование птиц (ворон и др.).  Лето. Расширять и обогащать представления о влиянии тепла, солнечного света на жизнь людей, животных и растений (природа «расцветает», много ягод, фруктов, овощей; много корма для зверей, птиц и их детенышей). Дать представления о съедобных и несъедобных грибах (съедобные — маслята, опята, лисички и т. п.; несъедобные — мухомор, ложный опенок). </vt:lpstr>
      <vt:lpstr>Образовательная область  «РЕЧЕВОЕ РАЗВИТИЕ» </vt:lpstr>
      <vt:lpstr>«Речевое развитие включает владение речью как средством общения и культуры; обогащение активного словаря; развитие связной, грамматически правильной диалогической и монологической речи; развитие речевого творчества; развитие звуковой и интонационной культуры речи, фонематического слуха; знакомство с книжной культурой, детской литературой, понимание на слух текстов различных жанров детской литературы; формирование звуковой аналитико-синтетической активности как предпосылки обучения грамоте». </vt:lpstr>
      <vt:lpstr>Развивающая речевая среда.  Продолжать развивать речь как средство общения. Расширять представления детей о многообразии окружающего мира. Предлагать для рассматривания изделия народных промыслов, мини-коллекции (открытки, марки, монеты, наборы игрушек, выполненных из определенного материала), иллюстрированные книги (в том числе знакомые сказки с рисунками разных художников), открытки, фотографии с достопримечательностями родного края, Москвы, репродукции картин (в том числе из жизни дореволюционной России). Поощрять попытки ребенка делиться с педагогом и другими детьми разнообразными впечатлениями, уточнять источник полученной информации (телепередача, рассказ близкого человека, посещение выставки, детского спектакля и т. д.). В повседневной жизни, в играх подсказывать детям формы выражения вежливости (попросить прощения, извиниться, поблагодарить, сделать комплимент). Учить детей решать спорные вопросы и улаживать конфликты с помощью речи: убеждать, доказывать, объяснять. </vt:lpstr>
      <vt:lpstr>Звуковая культура речи.  Закреплять правильное, отчетливое произнесение звуков. Учить различать на слух и отчетливо произносить сходные по артикуляции и звучанию согласные звуки: с — з, с — ц, ш — ж, ч — ц, с — ш, ж — з, л — р. Продолжать развивать фонематический слух. Учить определять место звука в слове (начало, середина, конец). Отрабатывать интонационную выразительность речи.   Формирование словаря.  Обогащать речь детей существительными, обозначающими предметы бытового окружения; прилагательными, характеризующими свойства и качества предметов; наречиями, обозначающими взаимоотношения людей, их отношение к труду. Упражнять в подборе существительных к прилагательному (белый — снег, сахар, мел), слов со сходным значением (шалун — озорник — проказник), с противоположным значением (слабый — сильный, пасмурно — солнечно). Помогать детям употреблять в речи слова в точном соответствии со смыслом. </vt:lpstr>
      <vt:lpstr>Грамматический строй речи.  Совершенствовать умение согласовывать слова в предложениях: существительные с числительными (пять груш, трое ребят) и прилагательные с существительными (лягушка — зеленое брюшко). Помогать детям замечать неправильную постановку ударения в слове, ошибку в чередовании согласных, предоставлять возможность самостоятельно ее исправить. Знакомить с разными способами образования слов (сахарница, хлебница; масленка, солонка; воспитатель, учитель, строитель). Упражнять в образовании однокоренных слов (медведь — медведица — медвежонок — медвежья), в том числе глаголов с приставками (забежал — выбежал — перебежал). Помогать детям правильно употреблять существительные множественного числа в именительном и винительном падежах; глаголы в повелительном наклонении; прилагательные и наречия в сравнительной степени; несклоняемые существительные. Учить составлять по образцу простые и сложные предложения. Совершенствовать умение пользоваться прямой и косвенной речью. </vt:lpstr>
      <vt:lpstr>Связная речь.  Развивать умение поддерживать беседу. Совершенствовать диалогическую форму речи. Поощрять попытки высказывать свою точку зрения, согласие или несогласие с ответом товарища. Развивать монологическую форму речи. Учить связно, последовательно и выразительно пересказывать небольшие сказки, рассказы. Учить (по плану и образцу) рассказывать о предмете, содержании сюжетной картины, составлять рассказ по картинкам с последовательно развивающимся действием. Развивать умение составлять рассказы о событиях из личного опыта, придумывать свои концовки к сказкам. Формировать умение составлять небольшие рассказы творческого характера на тему, предложенную воспитателем.</vt:lpstr>
      <vt:lpstr>Приобщение к художественной литературе</vt:lpstr>
      <vt:lpstr>Продолжать развивать интерес детей к художественной литературе. Учить внимательно и заинтересованно слушать сказки, рассказы, стихотворения; запоминать считалки, скороговорки, загадки. Прививать интерес к чтению больших произведений (по главам). Способствовать формированию эмоционального отношения к литературным произведениям. Побуждать рассказывать о своем восприятии конкретного поступка литературного персонажа. Помогать детям понять скрытые мотивы поведения героев произведения. Продолжать объяснять (с опорой на прочитанное произведение) доступные детям жанровые особенности сказок, рассказов, стихотворений. Воспитывать чуткость к художественному слову; зачитывать отрывки с наиболее яркими, запоминающимися описаниями, сравнениями, эпитетами. Учить детей вслушиваться в ритм и мелодику поэтического текста. Помогать выразительно, с естественными интонациями читать стихи, участвовать в чтении текста по ролям, в инсценировках. Продолжать знакомить с книгами. Обращать внимание детей на оформление книги, на иллюстрации. Сравнивать иллюстрации разных художников к одному и тому же произведению. Выяснять симпатии и предпочтения детей. </vt:lpstr>
      <vt:lpstr>Образовательная область «ХУДОЖЕСТВЕННОЭСТЕТИЧЕСКОЕ РАЗВИТИЕ» </vt:lpstr>
      <vt:lpstr>«Художественно-эстетическое развитие предполагает развитие предпосылок ценностно-смыслового восприятия и понимания произведений искусства (словесного, музыкального, изобразительного), мира природы; становление эстетического отношения к окружающему миру; формирование элементарных представлений о видах искусства; восприятие музыки, художественной литературы, фольклора; стимулирование сопереживания персонажам художественных произведений; реализацию самостоятельной  творческой деятельности детей (изобразительной, конструктивно-модельной, музыкальной и др.)». </vt:lpstr>
      <vt:lpstr>Приобщение к искусству </vt:lpstr>
      <vt:lpstr>Продолжать формировать интерес к музыке, живописи, литературе, народному искусству. Развивать эстетические чувства, эмоции, эстетический вкус, эстетическое восприятие произведений искусства, формировать умение выделять их выразительные средства. Учить соотносить художественный образ и средства выразительности, характеризующие его в разных видах искусства, подбирать материал и пособия для самостоятельной художественной деятельности. Формировать умение выделять, называть, группировать произведения по видам искусства (литература, музыка, изобразительное искусство, архитектура, театр). Продолжать знакомить с жанрами изобразительного и музыкального искусства. Формировать умение выделять и использовать в своей изобразительной, музыкальной, театрализованной деятельности средства выразительности разных видов искусства, называть материалы для разных видов художественной деятельности. Познакомить с произведениями живописи (И. Шишкин, И. Левитан, В. Серов, И. Грабарь, П. Кончаловский и др.) и изображением родной природы в картинах художников. Расширять представления о графике (ее выразительных средствах). Знакомить с творчеством художников-иллюстраторов детских книг (Ю. Васнецов, Е. Рачев, Е. Чарушин, И. Билибин и др.).</vt:lpstr>
      <vt:lpstr>Продолжать знакомить с архитектурой. Закреплять знания о том, что существуют различные по назначению здания: жилые дома, магазины, театры, кинотеатры и др. Обращать внимание детей на сходства и различия архитектурных сооружений одинакового назначения: форма, пропорции (высота, длина, украшения — декор и т. д.). Подводить дошкольников к пониманию зависимости конструкции здания от его назначения: жилой дом, театр, храм и т. д. Развивать наблюдательность, учить внимательно рассматривать здания, замечать их характерные особенности, разнообразие пропорций, конструкций, украшающих деталей. При чтении литературных произведений, сказок обращать внимание детей на описание сказочных домиков (теремок, рукавичка, избушка на курьих ножках), дворцов. Познакомить с понятиями «народное искусство», «виды и жанры народного искусства». Расширять представления детей о народном искусстве, фольклоре, музыке и художественных промыслах. Формировать у детей бережное отношение к произведениям искусства.</vt:lpstr>
      <vt:lpstr>Изобразительная деятельность </vt:lpstr>
      <vt:lpstr>Продолжать развивать интерес детей к изобразительной деятельности. Обогащать сенсорный опыт, развивая органы восприятия: зрение, слух, обоняние, осязание, вкус; закреплять знания об основных формах предметов и объектов природы. Развивать эстетическое восприятие, учить созерцать красоту окружающего мира. В процессе восприятия предметов и явлений развивать мыслительные операции: анализ, сравнение, уподобление (на что похоже), установление сходства и различия предметов и их частей, выделение общего и единичного, характерных признаков, обобщение. Учить передавать в изображении не только основные свойства предметов (форма, величина, цвет), но и характерные детали, соотношение предметов и их частей по величине, высоте, расположению относительно друг друга. Развивать способность наблюдать, всматриваться (вслушиваться) в явления и объекты природы, замечать их изменения (например, как изменяются форма и цвет медленно плывущих облаков, как постепенно раскрывается утром и закрывается вечером венчик цветка, как изменяется освещение предметов на солнце и в тени). </vt:lpstr>
      <vt:lpstr>Учить передавать в изображении основные свойства предметов (форма, величина, цвет), характерные детали, соотношение предметов и их частей по величине, высоте, расположению относительно друг друга. Развивать способность наблюдать явления природы, замечать их динамику, форму и цвет медленно плывущих облаков. Совершенствовать изобразительные навыки и умения, формировать художественно-творческие способности. Развивать чувство формы, цвета, пропорций. Продолжать знакомить с народным декоративно-прикладным искусством (Городец, Полхов-Майдан, Гжель), расширять представления о народных игрушках (матрешки — городецкая, богородская; бирюльки). Знакомить детей с национальным декоративно-прикладным искусством (на основе региональных особенностей); с другими видами декоративно-прикладного искусства (фарфоровые и керамические изделия, скульптура малых форм). Развивать декоративное творчество детей (в том числе коллективное). Формировать умение организовывать свое рабочее место, готовить все необходимое для занятий; работать аккуратно, экономно расходовать материалы, сохранять рабочее место в чистоте, по окончании работы приводить его в порядок. Продолжать совершенствовать умение детей рассматривать работы (рисунки, лепку, аппликации), радоваться достигнутому результату, замечать и выделять выразительные решения изображений. </vt:lpstr>
      <vt:lpstr>Предметное рисование.  Продолжать совершенствовать умение передавать в рисунке образы предметов, объектов, персонажей сказок, литературных произведений. Обращать внимание детей на отличия предметов по форме, величине, пропорциям частей; побуждать их передавать эти отличия в рисунках. Учить передавать положение предметов в пространстве на листе бумаги, обращать внимание детей на то, что предметы могут по-разному располагаться на плоскости (стоять, лежать, менять положение: живые существа могут двигаться, менять позы, дерево в ветреный день — наклоняться и т. д.). Учить передавать движения фигур. Способствовать овладению композиционными умениями: учить располагать предмет на листе с учетом его пропорций (если предмет вытянут в высоту, располагать его на листе по вертикали; если он вытянут в ширину, например, не очень высокий, но длинный дом, располагать его по горизонтали). Закреплять способы и приемы рисования различными изобразительными материалами (цветные карандаши, гуашь, акварель, цветные мелки, пастель, сангина, угольный карандаш, фломастеры, разнообразные кисти и т. п). </vt:lpstr>
      <vt:lpstr>Вырабатывать навыки рисования контура предмета простым карандашом с легким нажимом на него, чтобы при последующем закрашивании изображения не оставалось жестких, грубых линий, пачкающих рисунок. Учить рисовать акварелью в соответствии с ее спецификой (прозрачностью и легкостью цвета, плавностью перехода одного цвета в другой). Учить рисовать кистью разными способами: широкие линии — всем ворсом, тонкие — концом кисти; наносить мазки, прикладывая кисть всем ворсом к бумаге, рисовать концом кисти мелкие пятнышки. Закреплять знания об уже известных цветах, знакомить с новыми цветами (фиолетовый) и оттенками (голубой, розовый, темно-зеленый, сиреневый), развивать чувство цвета. Учить смешивать краски для получения новых цветов и оттенков (при рисовании гуашью) и высветлять цвет, добавляя в краску воду (при рисовании акварелью). При рисовании карандашами учить передавать оттенки цвета, регулируя нажим на карандаш. В карандашном исполнении дети могут, регулируя нажим, передать до трех оттенков цвета. </vt:lpstr>
      <vt:lpstr>Сюжетное рисование.  Учить детей создавать сюжетные композиции на темы окружающей жизни и на темы литературных произведений («Кого встретил Колобок», «Два жадных медвежонка», «Где обедал воробей?» и др.). Развивать композиционные умения, учить располагать изображения на полосе внизу листа, по всему листу. Обращать внимание детей на соотношение по величине разных предметов в сюжете (дома большие, деревья высокие и низкие; люди меньше домов, но больше растущих на лугу цветов). Учить располагать на рисунке предметы так, чтобы они загораживали друг друга (растущие перед домом деревья и частично его загораживающие и т. п.). </vt:lpstr>
      <vt:lpstr>Декоративное рисование.  Продолжать знакомить детей с изделиями народных промыслов, закреплять и углублять знания о дымковской и филимоновской игрушках и их росписи; предлагать создавать изображения по мотивам народной декоративной росписи, знакомить с ее цветовым строем и элементами композиции, добиваться большего разнообразия используемых элементов. Продолжать знакомить с городецкой росписью, ее цветовым решением, спецификой создания декоративных цветов (как правило, не чистых тонов, а оттенков), учить использовать для украшения оживки. Познакомить с росписью Полхов-Майдана. Включать городецкую и полхов-майданскую роспись в творческую работу детей, помогать осваивать специфику этих видов росписи. Знакомить с региональным (местным) декоративным искусством. Учить составлять узоры по мотивам городецкой, полхов-майданской, гжельской росписи: знакомить с характерными элементами (бутоны, цветы, листья, травка, усики, завитки, оживки). Учить создавать узоры на листах в форме народного изделия (поднос, солонка, чашка, розетка и др.). Для развития творчества в декоративной деятельности использовать декоративные ткани. Предоставлять детям бумагу в форме одежды и головных уборов (кокошник, платок, свитер и др.), предметов быта (салфетка, полотенце).  Учить ритмично располагать узор. Предлагать расписывать бумажные силуэты и объемные фигуры. </vt:lpstr>
      <vt:lpstr>Лепка.  Продолжать знакомить детей с особенностями лепки из глины, пластилина и пластической массы. Развивать умение лепить с натуры и по представлению знакомые предметы (овощи, фрукты, грибы, посуда, игрушки); передавать их характерные особенности. Продолжать учить лепить посуду из целого куска глины и пластилина ленточным способом. Закреплять умение лепить предметы пластическим, конструктивным и комбинированным способами. Учить сглаживать поверхность формы, делать предметы устойчивыми. Учить передавать в лепке выразительность образа, лепить фигуры человека и животных в движении, объединять небольшие группы предметов в несложные сюжеты (в коллективных композициях): «Курица с цыплятами», «Два жадных медвежонка нашли сыр», «Дети на прогулке» и др. Формировать у детей умения лепить по представлению героев литературных произведений (Медведь и Колобок, Лиса и Зайчик, Машенька и Медведь и т. п.). Развивать творчество, инициативу. Продолжать формировать умение лепить мелкие детали; пользуясь стекой, наносить рисунок чешуек у рыбки, обозначать глаза, шерсть животного, перышки птицы, узор, складки на одежде людей и т. п. Продолжать формировать технические умения и навыки работы с разнообразными материалами для лепки; побуждать использовать дополнительные материалы (косточки, зернышки, бусинки и т. д.). Закреплять навыки аккуратной лепки. Закреплять навык тщательно мыть руки по окончании лепки. </vt:lpstr>
      <vt:lpstr>Декоративная лепка.  Продолжать знакомить детей с особенностями декоративной лепки. Формировать интерес и эстетическое отношение к предметам народного декоративно-прикладного искусства. Учить лепить птиц, животных, людей по типу народных игрушек (дымковской, филимоновской, каргопольской и др.). Формировать умение украшать узорами предметы декоративного искусства. Учить расписывать изделия гуашью, украшать их налепами и углубленным рельефом, использовать стеку. Учить обмакивать пальцы в воду, чтобы сгладить неровности вылепленного изображения, когда это необходимо для передачи образа. </vt:lpstr>
      <vt:lpstr>Аппликация.  Закреплять умение детей создавать изображения (разрезать бумагу на короткие и длинные полоски; вырезать круги из квадратов, овалы из прямоугольников, преобразовывать одни геометрические фигуры в другие: квадрат — в два–четыре треугольника, прямоугольник — в полоски, квадраты или маленькие прямоугольники), создавать из этих фигур изображения разных предметов или декоративные композиции. Учить вырезать одинаковые фигуры или их детали из бумаги, сложенной гармошкой, а симметричные изображения — из бумаги, сложенной пополам (стакан, ваза, цветок и др.). С целью создания выразительного образа учить приему обрывания. Побуждать создавать предметные и сюжетные композиции, дополнять их деталями, обогащающими изображения. Формировать аккуратное и бережное отношение к материалам. </vt:lpstr>
      <vt:lpstr>Прикладное творчество.  Совершенствовать умение работать с бумагой: сгибать лист вчетверо в разных направлениях; работать по готовой выкройке (шапочка, лодочка, домик, кошелек). Закреплять умение создавать из бумаги объемные фигуры: делить квадратный лист на несколько равных частей, сглаживать сгибы, надрезать по сгибам (домик, корзинка, кубик). Закреплять умение детей делать игрушки, сувениры из природного материала (шишки, ветки, ягоды) и других материалов (катушки, проволока в цветной обмотке, пустые коробки и др.), прочно соединяя части. Формировать умение самостоятельно создавать игрушки для сюжетноролевых игр (флажки, сумочки, шапочки, салфетки и др.); сувениры для родителей, сотрудников детского сада, елочные украшения. Привлекать детей к изготовлению пособий для занятий и самостоятельной деятельности (коробки, счетный материал), ремонту книг, настольно-печатных игр. Закреплять умение детей экономно и рационально расходовать материалы. </vt:lpstr>
      <vt:lpstr>Конструктивно-модельная деятельность </vt:lpstr>
      <vt:lpstr>Продолжать развивать умение детей устанавливать связь между создаваемыми постройками и тем, что они видят в окружающей жизни; создавать разнообразные постройки и конструкции (дома, спортивное и игровое оборудование и т. п.). Учить выделять основные части и характерные детали конструкций. Поощрять самостоятельность, творчество, инициативу, дружелюбие. Помогать анализировать сделанные воспитателем поделки и постройки; на основе анализа находить конструктивные решения и планировать создание собственной постройки. Знакомить с новыми деталями: разнообразными по форме и величине пластинами, брусками, цилиндрами, конусами и др. Учить заменять одни детали другими. Формировать умение создавать различные по величине и конструкции постройки одного и того же объекта. Учить строить по рисунку, самостоятельно подбирать необходимый строительный материал. Продолжать развивать умение работать коллективно, объединять свои поделки в соответствии с общим замыслом, договариваться, кто какую часть работы будет выполнять.</vt:lpstr>
      <vt:lpstr>Музыкальная деятельность</vt:lpstr>
      <vt:lpstr>Продолжать развивать интерес и любовь к музыке, музыкальную отзывчивость на нее. Формировать музыкальную культуру на основе знакомства с классической, народной и современной музыкой. Продолжать развивать музыкальные способности детей: звуковысотный, ритмический, тембровый, динамический слух. Способствовать дальнейшему развитию навыков пения, движений под музыку, игры и импровизации мелодий на детских музыкальных инструментах; творческой активности детей.  Слушание.  Учить различать жанры музыкальных произведений (марш, танец, песня). Совершенствовать музыкальную память через узнавание мелодий по отдельным фрагментам произведения (вступление, заключение, музыкальная фраза). Совершенствовать навык различения звуков по высоте в пределах квинты, звучания музыкальных инструментова (клавишно-ударные и струнные: фортепиано, скрипка, виолончель, балалайка).</vt:lpstr>
      <vt:lpstr>Пение.  Формировать певческие навыки, умение петь легким звуком в диапазоне от «ре» первой октавы до «до» второй октавы, брать дыхание перед началом песни, между музыкальными фразами, произносить отчетливо слова, своевременно начинать и заканчивать песню, эмоционально передавать характер мелодии, петь умеренно, громко и тихо. Способствовать развитию навыков сольного пения, с музыкальным сопровождением и без него. Содействовать проявлению самостоятельности и творческому исполнению песен разного характера. Развивать песенный музыкальный вкус.  Песенное творчество.  Учить импровизировать мелодию на заданный текст. Учить детей сочинять мелодии различного характера: ласковую колыбельную, задорный или бодрый марш, плавный вальс, веселую плясовую.</vt:lpstr>
      <vt:lpstr>Музыкально-ритмические движения.  Развивать чувство ритма, умение передавать через движения характер музыки, ее эмоционально-образное содержание. Учить свободно ориентироваться в пространстве, выполнять простейшие перестроения, самостоятельно переходить от умеренного к быстрому или медленному темпу, менять движения в соответствии с музыкальными фразами. Способствовать формированию навыков исполнения танцевальных движений (поочередное выбрасывание ног вперед в прыжке; приставной шаг с приседанием, с продвижением вперед, кружение; приседание с выставлением ноги вперед).  Познакомить с русским хороводом, пляской, а также с танцами других народов. Продолжать развивать навыки инсценирования песен; учить изображать сказочных животных и птиц (лошадка, коза, лиса, медведь, заяц, журавль, ворон и т. д.) в разных игровых ситуациях. </vt:lpstr>
      <vt:lpstr>Музыкально-игровое и танцевальное творчество.  Развивать танцевальное творчество; учить придумывать движения к пляскам, танцам, составлять композицию танца, проявляя самостоятельность в творчестве. Учить самостоятельно придумывать движения, отражающие содержание песни. Побуждать к инсценированию содержания песен, хороводов.  Игра на детских музыкальных инструментах.  Учить детей исполнять простейшие мелодии на детских музыкальных инструментах; знакомые песенки индивидуально и небольшими группами, соблюдая при этом общую динамику и темп. Развивать творчество детей, побуждать их к активным самостоятельным действиям. </vt:lpstr>
      <vt:lpstr>Образовательная область «ФИЗИЧЕСКОЕ РАЗВИТИЕ» </vt:lpstr>
      <vt:lpstr>«Физическое развитие включает приобретение опыта в следующих видах деятельности детей: двигательной, в том числе связанной с выполнением упражнений, направленных на развитие таких физических качеств, как координа ция и гибкость; способствующих правильному формированию опорно-двигательной системы организма, развитию равновесия, координации движения, крупной и мелкой моторики обеих рук, а также с правильным, не наносящим ущерба организму, выполнением основных движений (ходьба, бег, мягкие прыжки, повороты в обе стороны), формирование начальных представлений о некоторых видах спорта, овладение подвижными играми с правилами; становление целенаправленности и саморегуляции в двигательной сфере; становление ценностей здорового образа жизни, овладение его элементарными нормами и правилами (в питании, двигательном режиме, закаливании, при формировании полезных привычек и др.)». </vt:lpstr>
      <vt:lpstr>Формирование начальных представлений о здоровом образе жизни </vt:lpstr>
      <vt:lpstr>Расширять представления об особенностях функционирования и целостности человеческого организма. Акцентировать внимание детей на особенностях их организма и здоровья («Мне нельзя есть апельсины — у меня аллергия», «Мне нужно носить очки»). Расширять представления о составляющих (важных компонентах) здорового образа жизни (правильное питание, движение, сон и солнце, воздух и вода — наши лучшие друзья) и факторах, разрушающих здоровье. Формировать представления о зависимости здоровья человека от правильного питания; умения определять качество продуктов, основываясь на сенсорных ощущениях. Расширять представления о роли гигиены и режима дня для здоровья человека. </vt:lpstr>
      <vt:lpstr>Формировать представления о правилах ухода за больным (заботиться о нем, не шуметь, выполнять его просьбы и поручения). Воспитывать сочувствие к болеющим. Формировать умение характеризовать свое самочувствие. Знакомить детей с возможностями здорового человека. Формировать у детей потребность в здоровом образе жизни. Прививать интерес к физической культуре и спорту и желание заниматься физкультурой и спортом. Знакомить с доступными сведениями из истории олимпийского движения. Знакомить с основами техники безопасности и правилами поведения в спортивном зале и на спортивной площадке. </vt:lpstr>
      <vt:lpstr>Физическая культура </vt:lpstr>
      <vt:lpstr>Продолжать формировать правильную осанку; умение осознанно выполнять движения. Совершенствовать двигательные умения и навыки детей. Развивать быстроту, силу, выносливость, гибкость. Закреплять умение легко ходить и бегать, энергично отталкиваясь от опоры. Учить бегать наперегонки, с преодолением препятствий. Учить лазать по гимнастической стенке, меняя темп. Учить прыгать в длину, в высоту с разбега, правильно разбегаться, отталкиваться и приземляться в зависимости от вида прыжка, прыгать на мягкое покрытие через длинную скакалку, сохранять равновесие при приземлении. Учить сочетать замах с броском при метании, подбрасывать и ловить мяч одной рукой, отбивать его правой и левой рукой на месте и вести при ходьбе. Учить ходить на лыжах скользящим шагом, подниматься на склон, спускаться с горы, кататься на двухколесном велосипеде, кататься на самокате, отталкиваясь одной ногой (правой и левой). Учить ориентироваться в пространстве. Учить элементам спортивных игр, играм с элементами соревнования, играм-эстафетам. Приучать помогать взрослым готовить физкультурный инвентарь к занятиям физическими упражнениями, убирать его на место. Поддерживать интерес детей к различным видам спорта, сообщать им некоторые сведения о событиях спортивной жизни страны. </vt:lpstr>
      <vt:lpstr>Подвижные игры.  Продолжать учить детей самостоятельно организовывать знакомые подвижные игры, проявляя инициативу и творчество. Воспитывать у детей стремление участвовать в играх с элементами соревнования, играх-эстафетах. Учить спортивным играм и упражнениям.</vt:lpstr>
      <vt:lpstr>Спасибо за внимание</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Социализация, развитие общения, нравственное воспитание </dc:title>
  <dc:creator>Пользователь</dc:creator>
  <cp:lastModifiedBy>Samsung</cp:lastModifiedBy>
  <cp:revision>18</cp:revision>
  <dcterms:created xsi:type="dcterms:W3CDTF">2017-12-03T20:08:02Z</dcterms:created>
  <dcterms:modified xsi:type="dcterms:W3CDTF">2017-12-04T09:42:49Z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0x01010092D58A8F2CB8CB46B6993A2B0D589808</vt:lpwstr>
  </property>
  <property fmtid="{D5CDD505-2E9C-101B-9397-08002B2CF9AE}" pid="3" name="_dlc_DocIdItemGuid">
    <vt:lpwstr>c01c06dd-343d-42a1-ad8f-76eaa7f0268c</vt:lpwstr>
  </property>
</Properties>
</file>