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2"/>
  </p:notesMasterIdLst>
  <p:sldIdLst>
    <p:sldId id="256" r:id="rId2"/>
    <p:sldId id="269" r:id="rId3"/>
    <p:sldId id="266" r:id="rId4"/>
    <p:sldId id="274" r:id="rId5"/>
    <p:sldId id="275" r:id="rId6"/>
    <p:sldId id="267" r:id="rId7"/>
    <p:sldId id="264" r:id="rId8"/>
    <p:sldId id="299" r:id="rId9"/>
    <p:sldId id="263" r:id="rId10"/>
    <p:sldId id="276" r:id="rId11"/>
    <p:sldId id="298" r:id="rId12"/>
    <p:sldId id="268" r:id="rId13"/>
    <p:sldId id="277" r:id="rId14"/>
    <p:sldId id="291" r:id="rId15"/>
    <p:sldId id="292" r:id="rId16"/>
    <p:sldId id="293" r:id="rId17"/>
    <p:sldId id="294" r:id="rId18"/>
    <p:sldId id="295" r:id="rId19"/>
    <p:sldId id="296" r:id="rId20"/>
    <p:sldId id="290" r:id="rId21"/>
    <p:sldId id="285" r:id="rId22"/>
    <p:sldId id="289" r:id="rId23"/>
    <p:sldId id="278" r:id="rId24"/>
    <p:sldId id="286" r:id="rId25"/>
    <p:sldId id="287" r:id="rId26"/>
    <p:sldId id="288" r:id="rId27"/>
    <p:sldId id="279" r:id="rId28"/>
    <p:sldId id="282" r:id="rId29"/>
    <p:sldId id="280" r:id="rId30"/>
    <p:sldId id="28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customXml" Target="../customXml/item1.xml"/><Relationship Id="rId40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D77E1-77AF-4346-9CA3-DBD38EC16A28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74231-D6AE-4FD4-AC30-B465491986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913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4231-D6AE-4FD4-AC30-B4654919861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717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4231-D6AE-4FD4-AC30-B4654919861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717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4231-D6AE-4FD4-AC30-B4654919861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717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74231-D6AE-4FD4-AC30-B4654919861C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243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BCCDAD4-356C-451B-92E9-7421F18CDA71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7E92477-33B1-4C92-AFE8-B98305037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ravo.garant.ru/document?id=71692342&amp;byPara=1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ravo.garant.ru/document?id=71692342&amp;byPara=1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О подготовке 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ru-RU" sz="3200" b="1" dirty="0"/>
              <a:t>к определению направлений деятельности   профессионального союза работников народного образования и науки Российской Федерации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054761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9145016" cy="11430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/>
              <a:t>ЯВЛЯЕТСЯ  ЛИ СУЩЕСТВУЮЩИЙ ФОРМАТ ОПТИМАЛЬНЫМ  </a:t>
            </a:r>
            <a:br>
              <a:rPr lang="ru-RU" sz="2900" dirty="0"/>
            </a:br>
            <a:r>
              <a:rPr lang="ru-RU" sz="2900" dirty="0"/>
              <a:t>ДЛЯ РЕШЕНИЯ ВСЕХ  ЗАДАЧ?</a:t>
            </a:r>
            <a:r>
              <a:rPr lang="ru-RU" sz="2600" b="1" dirty="0">
                <a:solidFill>
                  <a:srgbClr val="FF0000"/>
                </a:solidFill>
              </a:rPr>
              <a:t/>
            </a:r>
            <a:br>
              <a:rPr lang="ru-RU" sz="26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ЗАДАЧИ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Формирование ответа на текущие вызовы, ожидания и запросы со стороны организаций и членов Профсоюза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Расстановка приоритетов в деятельности на конкретный период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Представление позиции Профсоюза для своих членов, </a:t>
            </a:r>
            <a:r>
              <a:rPr lang="ru-RU" dirty="0" err="1"/>
              <a:t>партнеров</a:t>
            </a:r>
            <a:r>
              <a:rPr lang="ru-RU" dirty="0"/>
              <a:t>, государства по актуальным вопросам в сфере образования, труда, деятельности Профсоюза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Консолидация Профсоюза, ориентация и мотивация его организаций и членов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Обоснование ресурсов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275381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9145016" cy="1143000"/>
          </a:xfrm>
        </p:spPr>
        <p:txBody>
          <a:bodyPr>
            <a:noAutofit/>
          </a:bodyPr>
          <a:lstStyle/>
          <a:p>
            <a:pPr marL="0" indent="0" algn="ctr"/>
            <a:r>
              <a:rPr lang="ru-RU" sz="2600" dirty="0"/>
              <a:t>УЧИТЫВАЕТ ЛИ существующий формат программного документа Профсоюза  МНОГООБРАЗИЕ ЦЕЛЕВЫХ ГРУПП, ИХ  ИНТЕРЕСЫ И ОСОБЕННОСТИ ВОСПРИЯТИЯ?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7620000" cy="43735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FF0000"/>
                </a:solidFill>
              </a:rPr>
              <a:t>ЦЕЛЕВЫЕ ГРУППЫ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Делегаты Съезда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Территориальные организации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Члены Профсоюза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Профессиональное сообщество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Партнеры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2800" dirty="0"/>
              <a:t>Государство</a:t>
            </a:r>
          </a:p>
        </p:txBody>
      </p:sp>
    </p:spTree>
    <p:extLst>
      <p:ext uri="{BB962C8B-B14F-4D97-AF65-F5344CB8AC3E}">
        <p14:creationId xmlns:p14="http://schemas.microsoft.com/office/powerpoint/2010/main" xmlns="" val="469195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491064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Новый Формат Программного Документа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rgbClr val="FF0000"/>
                </a:solidFill>
              </a:rPr>
              <a:t>КОМПЛЕКТ ДОКУМЕНТОВ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Декларация (манифест)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Приоритетные направления деятельности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Позиционные документы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Проекты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Обращения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Постановления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53455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347048" cy="1371600"/>
          </a:xfrm>
        </p:spPr>
        <p:txBody>
          <a:bodyPr>
            <a:normAutofit/>
          </a:bodyPr>
          <a:lstStyle/>
          <a:p>
            <a:r>
              <a:rPr lang="ru-RU" sz="3200" dirty="0"/>
              <a:t>Декларация (Манифест)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sz="2600" dirty="0"/>
              <a:t>     Характеризует текущую ситуацию:  </a:t>
            </a:r>
            <a:r>
              <a:rPr lang="ru-RU" sz="2600" i="1" dirty="0"/>
              <a:t>проблемы и  вызовы</a:t>
            </a:r>
            <a:r>
              <a:rPr lang="ru-RU" sz="2600" dirty="0"/>
              <a:t>, стоящие перед обществом, образованием, Профсоюзом.</a:t>
            </a:r>
          </a:p>
          <a:p>
            <a:pPr marL="0" indent="0">
              <a:buNone/>
            </a:pPr>
            <a:r>
              <a:rPr lang="ru-RU" sz="2600" dirty="0"/>
              <a:t>	Устанавливает </a:t>
            </a:r>
            <a:r>
              <a:rPr lang="ru-RU" sz="2600" i="1" dirty="0"/>
              <a:t>цели и приоритеты </a:t>
            </a:r>
            <a:r>
              <a:rPr lang="ru-RU" sz="2600" dirty="0"/>
              <a:t>деятельности Профсоюза в этих условиях.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3616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5791200" cy="1371600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Актуальная ситуация: глобальные вызовы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900" dirty="0"/>
              <a:t>Трансформация модели труда и занятости в условиях автоматизации и демографических изменений 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900" dirty="0"/>
              <a:t>Рост социального неравенства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900" dirty="0"/>
              <a:t>Изменение требований к человеческому капиталу – необходимость непрерывного обновления компетенций (образование в течение всей жизни)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900" dirty="0"/>
              <a:t>Нарушение баланса трудовой и личной жизни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900" dirty="0" err="1"/>
              <a:t>Цифровизация</a:t>
            </a:r>
            <a:r>
              <a:rPr lang="ru-RU" sz="2900" dirty="0"/>
              <a:t> профессиональней деятельности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7821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5791200" cy="1371600"/>
          </a:xfrm>
        </p:spPr>
        <p:txBody>
          <a:bodyPr>
            <a:noAutofit/>
          </a:bodyPr>
          <a:lstStyle/>
          <a:p>
            <a:pPr algn="ctr"/>
            <a:r>
              <a:rPr lang="ru-RU" sz="2900" dirty="0"/>
              <a:t>Актуальная ситуация: вызовы в сфере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Сохранение низкого уровня финансирования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Неравенство возможностей социальных групп учащихся и сегрегация школ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Увеличение масштаба и интенсивности изменений в системе, требующих изменений в компетенциях и условиях труда (</a:t>
            </a:r>
            <a:r>
              <a:rPr lang="ru-RU" dirty="0" err="1"/>
              <a:t>цифровизация</a:t>
            </a:r>
            <a:r>
              <a:rPr lang="ru-RU" dirty="0"/>
              <a:t>, инклюзия, новое содержание и др.)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Рост числа оценочных процедур, создающих стресс для педагогов и учащихся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Изменения в сознании и поведении детей, вызванные новой ситуацией развития («цифровое поколение»)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Рост числа детей с ограниченными возможностями здоровья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Конфликты и насилие в школьной среде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Рост численности детей (в краткосрочной перспективе)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1235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67128" cy="1371600"/>
          </a:xfrm>
        </p:spPr>
        <p:txBody>
          <a:bodyPr>
            <a:noAutofit/>
          </a:bodyPr>
          <a:lstStyle/>
          <a:p>
            <a:pPr algn="ctr"/>
            <a:r>
              <a:rPr lang="ru-RU" sz="3000" dirty="0"/>
              <a:t>Проблемы в сфере социальной политики и труда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200" dirty="0"/>
              <a:t>Ухудшение экономической ситуации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200" dirty="0"/>
              <a:t>Падение реальных доходов населения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200" dirty="0"/>
              <a:t>Снижение уровня социальных гарантий государства (пенсионная реформа, угроза дальнейшего сворачивания льгот и преференций)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200" dirty="0"/>
              <a:t>Рост социальной незащищенности людей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200" dirty="0"/>
              <a:t>Усиление налоговой и тарифной нагрузки    </a:t>
            </a:r>
          </a:p>
        </p:txBody>
      </p:sp>
    </p:spTree>
    <p:extLst>
      <p:ext uri="{BB962C8B-B14F-4D97-AF65-F5344CB8AC3E}">
        <p14:creationId xmlns:p14="http://schemas.microsoft.com/office/powerpoint/2010/main" xmlns="" val="2760139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13716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Проблемы   положения педагогических работников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Неудовлетворительный уровень заработной платы, неэффективная модель оплаты труда</a:t>
            </a:r>
          </a:p>
          <a:p>
            <a:r>
              <a:rPr lang="ru-RU" dirty="0"/>
              <a:t>Рост нагрузки, в т. ч. бюрократической</a:t>
            </a:r>
          </a:p>
          <a:p>
            <a:r>
              <a:rPr lang="ru-RU" dirty="0"/>
              <a:t>Усиление воздействия факторов стресса как факторов профессионального выгорания и заболеваний</a:t>
            </a:r>
          </a:p>
          <a:p>
            <a:r>
              <a:rPr lang="ru-RU" dirty="0"/>
              <a:t>Рост негатива по отношению к учителям в информационном поле  </a:t>
            </a:r>
          </a:p>
          <a:p>
            <a:r>
              <a:rPr lang="ru-RU" dirty="0"/>
              <a:t>Сокращение академической автономии, отчуждение от участия в процессе принятия решений в организациях</a:t>
            </a:r>
          </a:p>
          <a:p>
            <a:r>
              <a:rPr lang="ru-RU" dirty="0"/>
              <a:t>Непродуманная трансформация систем оценки квалификации и профессионального образования</a:t>
            </a:r>
          </a:p>
          <a:p>
            <a:r>
              <a:rPr lang="ru-RU" dirty="0"/>
              <a:t>Ухудшение возможностей для культурного развития и досуга</a:t>
            </a:r>
          </a:p>
          <a:p>
            <a:r>
              <a:rPr lang="ru-RU" dirty="0"/>
              <a:t>Увеличение доли педагогов старших возрастных групп с соответствующими рисками здоровья</a:t>
            </a:r>
          </a:p>
        </p:txBody>
      </p:sp>
    </p:spTree>
    <p:extLst>
      <p:ext uri="{BB962C8B-B14F-4D97-AF65-F5344CB8AC3E}">
        <p14:creationId xmlns:p14="http://schemas.microsoft.com/office/powerpoint/2010/main" xmlns="" val="3459404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563072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Проблемы в деятельности Профсоюза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Недостаточная вовлеченность рядовых членов в общие дела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Кадровый дефицит по ряду направлений деятельности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Низкий уровень информированности членов о деятельности Профсоюза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Сохранение архаичных методов организации работы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Высокий уровень межрегиональных различий в ресурсной обеспеченности деятельности территориальных и первичных организаций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6187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707088" cy="1371600"/>
          </a:xfrm>
        </p:spPr>
        <p:txBody>
          <a:bodyPr>
            <a:noAutofit/>
          </a:bodyPr>
          <a:lstStyle/>
          <a:p>
            <a:r>
              <a:rPr lang="ru-RU" sz="2900" dirty="0"/>
              <a:t>Потребности и настроения сообщества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Важна обратная связь, оперативная реакция на «боли», свидетельства «нас слышат», «нас привлекают»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Нужны достоверная информация и просвещение со стороны Профсоюза в условиях быстрых изменений, противоречивого информационного поля, включая «ложные новости»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При значимости институциональных решений выражен запрос на демонстрацию ценности каждого члена, готовности Профсоюза к помощи в конкретной ситуации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Растет требовательность к  диалогу Профсоюза с властью, недоверие к консенсусу, опасения в отношении  «соглашательской позиции»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Симпатии к «</a:t>
            </a:r>
            <a:r>
              <a:rPr lang="ru-RU" dirty="0" err="1"/>
              <a:t>антиистеблишменту</a:t>
            </a:r>
            <a:r>
              <a:rPr lang="ru-RU" dirty="0"/>
              <a:t>», популизму, радикальным позициям </a:t>
            </a:r>
          </a:p>
        </p:txBody>
      </p:sp>
    </p:spTree>
    <p:extLst>
      <p:ext uri="{BB962C8B-B14F-4D97-AF65-F5344CB8AC3E}">
        <p14:creationId xmlns:p14="http://schemas.microsoft.com/office/powerpoint/2010/main" xmlns="" val="385567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68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В марте </a:t>
            </a:r>
            <a:r>
              <a:rPr lang="ru-RU" sz="3200" dirty="0"/>
              <a:t>2020 года</a:t>
            </a:r>
            <a:r>
              <a:rPr lang="ru-RU" sz="3200" b="1" dirty="0"/>
              <a:t> </a:t>
            </a:r>
            <a:r>
              <a:rPr lang="ru-RU" sz="3200" dirty="0"/>
              <a:t>Съезд Профсоюза должен определить «направления деятельности Профсоюза»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«к исключительной компетенции высшего органа управления некоммерческой организацией относится решение следующих вопросов:</a:t>
            </a:r>
          </a:p>
          <a:p>
            <a:r>
              <a:rPr lang="ru-RU" dirty="0"/>
              <a:t>определение </a:t>
            </a:r>
            <a:r>
              <a:rPr lang="ru-RU" i="1" dirty="0"/>
              <a:t>приоритетных направлений деятельности </a:t>
            </a:r>
            <a:r>
              <a:rPr lang="ru-RU" dirty="0"/>
              <a:t>некоммерческой организации, принципов формирования и использования ее имущества»</a:t>
            </a:r>
          </a:p>
          <a:p>
            <a:pPr marL="0" indent="0">
              <a:buNone/>
            </a:pPr>
            <a:r>
              <a:rPr lang="ru-RU" dirty="0"/>
              <a:t>(ст. 29 Федерального закона №7-ФЗ «О некоммерческих организациях»)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Статья 37.</a:t>
            </a:r>
            <a:r>
              <a:rPr lang="ru-RU" b="1" dirty="0"/>
              <a:t> </a:t>
            </a:r>
            <a:r>
              <a:rPr lang="ru-RU" dirty="0"/>
              <a:t>Съезд Профсоюза</a:t>
            </a:r>
          </a:p>
          <a:p>
            <a:r>
              <a:rPr lang="ru-RU" dirty="0"/>
              <a:t>3.1. Определяет направления деятельности Профсоюза</a:t>
            </a:r>
          </a:p>
          <a:p>
            <a:pPr marL="0" indent="0">
              <a:buNone/>
            </a:pPr>
            <a:r>
              <a:rPr lang="ru-RU" dirty="0"/>
              <a:t>(Устав Профессионального союза работников народного образования и науки Российской Федерации)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59163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5791200" cy="1371600"/>
          </a:xfrm>
        </p:spPr>
        <p:txBody>
          <a:bodyPr/>
          <a:lstStyle/>
          <a:p>
            <a:pPr algn="ctr"/>
            <a:r>
              <a:rPr lang="ru-RU" dirty="0"/>
              <a:t>Цели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/>
              <a:t>	</a:t>
            </a:r>
            <a:r>
              <a:rPr lang="ru-RU" b="1" dirty="0"/>
              <a:t>  Образ желаемого будущего. К чему должна привести наша активность? Чего мы хотим добиться в среднесрочной перспективе</a:t>
            </a:r>
            <a:r>
              <a:rPr lang="ru-RU" dirty="0"/>
              <a:t>?</a:t>
            </a:r>
            <a:endParaRPr lang="ru-RU" b="1" dirty="0"/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ru-RU" i="1" dirty="0"/>
              <a:t>В отношении членов Профсоюза: </a:t>
            </a:r>
            <a:r>
              <a:rPr lang="ru-RU" dirty="0"/>
              <a:t>повышение качества  жизни, защита прав и интересов, улучшение условий труда, повышение статуса работников</a:t>
            </a:r>
            <a:r>
              <a:rPr lang="ru-RU" b="1" dirty="0"/>
              <a:t> …</a:t>
            </a:r>
            <a:endParaRPr lang="ru-RU" dirty="0"/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ru-RU" i="1" dirty="0"/>
              <a:t>В отношении Профсоюза, сообщества: </a:t>
            </a:r>
            <a:r>
              <a:rPr lang="ru-RU" dirty="0"/>
              <a:t>увеличение масштаба  (количественный рост), укрепление солидарности, повышение эффективности, рост влияния….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ru-RU" i="1" dirty="0"/>
              <a:t>В отношении системы образования и науки: </a:t>
            </a:r>
            <a:r>
              <a:rPr lang="ru-RU" dirty="0"/>
              <a:t>сохранение гарантий, достаточный уровень финансирования, устойчивое развитие,  доступность, </a:t>
            </a:r>
            <a:r>
              <a:rPr lang="ru-RU" dirty="0" err="1"/>
              <a:t>инклюзивность</a:t>
            </a:r>
            <a:r>
              <a:rPr lang="ru-RU" dirty="0"/>
              <a:t>, качество ….</a:t>
            </a:r>
          </a:p>
        </p:txBody>
      </p:sp>
    </p:spTree>
    <p:extLst>
      <p:ext uri="{BB962C8B-B14F-4D97-AF65-F5344CB8AC3E}">
        <p14:creationId xmlns:p14="http://schemas.microsoft.com/office/powerpoint/2010/main" xmlns="" val="145974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408712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Декларация (Манифест): вариант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3800" dirty="0"/>
              <a:t>«</a:t>
            </a:r>
            <a:r>
              <a:rPr lang="ru-RU" sz="3800" i="1" dirty="0"/>
              <a:t>Мы будем добиваться достижения уровня заработной платы педагогических и иных работников образования,  конкурентоспособного на рынке труда, обеспечивающего   достойное качество жизни».</a:t>
            </a:r>
          </a:p>
          <a:p>
            <a:pPr marL="0" lvl="0" indent="0">
              <a:buNone/>
            </a:pPr>
            <a:r>
              <a:rPr lang="ru-RU" sz="3800" i="1" dirty="0"/>
              <a:t>	«Мы приложим усилия для сокращения  текущего объема отчетности  педагогов и  создания надежных механизмов его регулирования»</a:t>
            </a:r>
          </a:p>
          <a:p>
            <a:pPr marL="0" lvl="0" indent="0">
              <a:buNone/>
            </a:pPr>
            <a:r>
              <a:rPr lang="ru-RU" sz="3800" i="1" dirty="0"/>
              <a:t>	«Мы продолжим работу по закреплению  обоснованной продолжительности рабочего времени  и эффективных механизмов контроля ее соблюдения»</a:t>
            </a:r>
          </a:p>
          <a:p>
            <a:pPr marL="0" lvl="0" indent="0">
              <a:buNone/>
            </a:pPr>
            <a:r>
              <a:rPr lang="ru-RU" sz="3800" i="1" dirty="0"/>
              <a:t>    	«Мы будет содействовать полноценной реализации права педагогов на профессиональное развитие  в соответствии с их запросами, в  удобных и современных форматах»</a:t>
            </a:r>
          </a:p>
          <a:p>
            <a:pPr marL="0" lvl="0" indent="0" algn="just">
              <a:buNone/>
            </a:pPr>
            <a:r>
              <a:rPr lang="ru-RU" sz="3800" i="1" dirty="0"/>
              <a:t>	«Мы расширим возможности  членов Профсоюза для реализации их  культурных интересов, самореализации»</a:t>
            </a:r>
          </a:p>
          <a:p>
            <a:pPr marL="0" lvl="0" indent="0">
              <a:buNone/>
            </a:pPr>
            <a:r>
              <a:rPr lang="ru-RU" sz="3800" i="1" dirty="0"/>
              <a:t>	……………………………………</a:t>
            </a:r>
          </a:p>
          <a:p>
            <a:pPr marL="0" lvl="0" indent="0">
              <a:buNone/>
            </a:pPr>
            <a:endParaRPr lang="ru-RU" sz="3600" i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3855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264696" cy="1404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Декларация (Манифест): вариант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3700" i="1" u="sng" dirty="0"/>
              <a:t>Мы призываем</a:t>
            </a:r>
            <a:r>
              <a:rPr lang="ru-RU" sz="3700" i="1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300" i="1" dirty="0"/>
              <a:t>обеспечить конкурентоспособный уровень и стабильность заработной платы педагогических работников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300" i="1" dirty="0"/>
              <a:t>сформировать надежные механизмы  регулирования  объема рабочего времени и отчетной нагрузки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300" i="1" dirty="0"/>
              <a:t>создать современные, безопасные и комфортные условия труда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300" i="1" dirty="0"/>
              <a:t>создать действенную систему  профессионального роста работников, которая позволит людям приобретать навыки и повышать квалификацию для того, чтобы соответствовать вызовам времени и реализовывать свой потенциал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3300" i="1" dirty="0"/>
              <a:t>   обеспечить действенную систему поддержки адаптации молодых  педагогов 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3300" i="1" dirty="0"/>
              <a:t>усилить контроль за выполнением условий коллективных договоров, соглашений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3300" i="1" dirty="0"/>
              <a:t>расширить возможности участия педагогов в управлении образовательными организациями</a:t>
            </a:r>
          </a:p>
          <a:p>
            <a:pPr marL="0" indent="0">
              <a:buNone/>
            </a:pPr>
            <a:r>
              <a:rPr lang="ru-RU" i="1" dirty="0"/>
              <a:t>…………………………………………</a:t>
            </a:r>
          </a:p>
          <a:p>
            <a:pPr marL="0" lv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8892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5791200" cy="1371600"/>
          </a:xfrm>
        </p:spPr>
        <p:txBody>
          <a:bodyPr/>
          <a:lstStyle/>
          <a:p>
            <a:pPr algn="ctr"/>
            <a:r>
              <a:rPr lang="ru-RU" dirty="0"/>
              <a:t>Направления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dk1"/>
                </a:solidFill>
              </a:rPr>
              <a:t>	</a:t>
            </a:r>
            <a:r>
              <a:rPr lang="ru-RU" sz="2400" dirty="0">
                <a:solidFill>
                  <a:schemeClr val="dk1"/>
                </a:solidFill>
              </a:rPr>
              <a:t>Определяют систему действий и методов, обеспечивающих  достижение целей и задач Профсоюза в долгосрочной перспективе в конкретных условиях.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dk1"/>
                </a:solidFill>
              </a:rPr>
              <a:t>	Предлагаются «в ответ» на вызовы. 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71442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5791200" cy="1371600"/>
          </a:xfrm>
        </p:spPr>
        <p:txBody>
          <a:bodyPr/>
          <a:lstStyle/>
          <a:p>
            <a:pPr algn="ctr"/>
            <a:r>
              <a:rPr lang="ru-RU" dirty="0"/>
              <a:t>Направления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	«</a:t>
            </a:r>
            <a:r>
              <a:rPr lang="ru-RU" b="1" dirty="0"/>
              <a:t>Защита трудовых прав, социально-экономических и профессиональных интересов работников и неработающих пенсионеров </a:t>
            </a:r>
            <a:r>
              <a:rPr lang="ru-RU" dirty="0"/>
              <a:t>через:</a:t>
            </a:r>
          </a:p>
          <a:p>
            <a:pPr marL="0" indent="0">
              <a:buNone/>
            </a:pPr>
            <a:r>
              <a:rPr lang="ru-RU" dirty="0"/>
              <a:t>- участие в  разработке и  экспертизе проектов законодательных актов, </a:t>
            </a:r>
          </a:p>
          <a:p>
            <a:pPr marL="0" indent="0">
              <a:buNone/>
            </a:pPr>
            <a:r>
              <a:rPr lang="ru-RU" dirty="0"/>
              <a:t>- представительство   при подготовке и реализации государственных проектов и программ в сфере образования,</a:t>
            </a:r>
          </a:p>
          <a:p>
            <a:pPr marL="0" indent="0">
              <a:buNone/>
            </a:pPr>
            <a:r>
              <a:rPr lang="ru-RU" dirty="0"/>
              <a:t>- проведение мониторингов и контрольных мероприятий,</a:t>
            </a:r>
          </a:p>
          <a:p>
            <a:r>
              <a:rPr lang="ru-RU" dirty="0"/>
              <a:t>- оказание бесплатной юридической помощи членам Профсоюза»</a:t>
            </a:r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r>
              <a:rPr lang="ru-RU" dirty="0"/>
              <a:t>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xmlns="" val="525913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ru-RU" dirty="0"/>
              <a:t>Направления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ru-RU" dirty="0"/>
              <a:t>	</a:t>
            </a:r>
            <a:r>
              <a:rPr lang="ru-RU" sz="3400" b="1" dirty="0"/>
              <a:t>Повышение социального статуса работников образования и престижа педагогической профессии</a:t>
            </a:r>
          </a:p>
          <a:p>
            <a:pPr marL="0" lvl="0" indent="0">
              <a:buNone/>
            </a:pPr>
            <a:r>
              <a:rPr lang="ru-RU" sz="2200" b="0" dirty="0"/>
              <a:t>посредством:</a:t>
            </a:r>
          </a:p>
          <a:p>
            <a:pPr lvl="0">
              <a:buFontTx/>
              <a:buChar char="-"/>
            </a:pPr>
            <a:r>
              <a:rPr lang="ru-RU" sz="2200" b="0" dirty="0"/>
              <a:t> сохранения и расширения установления системы льгот и гарантий работникам образования, включая молодых специалистов</a:t>
            </a:r>
          </a:p>
          <a:p>
            <a:pPr>
              <a:buFontTx/>
              <a:buChar char="-"/>
            </a:pPr>
            <a:r>
              <a:rPr lang="ru-RU" sz="2200" b="0" dirty="0"/>
              <a:t> продвижения программ профессиональной и социальной адаптации молодых   работников образовательных организаций</a:t>
            </a:r>
          </a:p>
          <a:p>
            <a:pPr lvl="0">
              <a:buFontTx/>
              <a:buChar char="-"/>
            </a:pPr>
            <a:r>
              <a:rPr lang="ru-RU" sz="2200" b="0" dirty="0"/>
              <a:t> проведения информационных компаний в СМИ</a:t>
            </a:r>
          </a:p>
          <a:p>
            <a:pPr>
              <a:buFontTx/>
              <a:buChar char="-"/>
            </a:pPr>
            <a:r>
              <a:rPr lang="ru-RU" sz="2200" b="0" dirty="0"/>
              <a:t> поддержки и развития профессиональных конкурсов  </a:t>
            </a:r>
          </a:p>
          <a:p>
            <a:pPr>
              <a:buFontTx/>
              <a:buChar char="-"/>
            </a:pPr>
            <a:r>
              <a:rPr lang="ru-RU" sz="2200" b="0" dirty="0"/>
              <a:t> поддержки распространения практик обеспечения педагогов жильем, выделения грантов и др.</a:t>
            </a:r>
          </a:p>
          <a:p>
            <a:pPr marL="342900" lvl="1" indent="-342900">
              <a:buFontTx/>
              <a:buChar char="-"/>
            </a:pPr>
            <a:r>
              <a:rPr lang="ru-RU" sz="2200" dirty="0"/>
              <a:t>содействия сохранению справедливых условий досрочного назначения страховой пенсии по старости</a:t>
            </a:r>
          </a:p>
          <a:p>
            <a:pPr marL="342900" lvl="1" indent="-342900">
              <a:buFontTx/>
              <a:buChar char="-"/>
            </a:pPr>
            <a:r>
              <a:rPr lang="ru-RU" sz="2200" dirty="0"/>
              <a:t>независимого изучения и прогнозирования потребности образовательных организаций в педагогических и иных кадрах</a:t>
            </a:r>
          </a:p>
          <a:p>
            <a:pPr marL="342900" lvl="1" indent="-342900">
              <a:buFontTx/>
              <a:buChar char="-"/>
            </a:pPr>
            <a:r>
              <a:rPr lang="ru-RU" sz="2200" dirty="0"/>
              <a:t>мониторинга восприятия педагогической профессии различными общественными группами (обучающиеся, семьи, и др.)</a:t>
            </a:r>
          </a:p>
          <a:p>
            <a:pPr marL="342900" lvl="1" indent="-342900">
              <a:buFontTx/>
              <a:buChar char="-"/>
            </a:pPr>
            <a:r>
              <a:rPr lang="ru-RU" sz="2200" dirty="0"/>
              <a:t>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xmlns="" val="3215678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5791200" cy="1371600"/>
          </a:xfrm>
        </p:spPr>
        <p:txBody>
          <a:bodyPr/>
          <a:lstStyle/>
          <a:p>
            <a:pPr algn="ctr"/>
            <a:r>
              <a:rPr lang="ru-RU" dirty="0"/>
              <a:t>Направления деятельности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7620000" cy="43735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dirty="0"/>
              <a:t>	</a:t>
            </a:r>
            <a:r>
              <a:rPr lang="ru-RU" sz="2600" b="0" dirty="0"/>
              <a:t>«Развитие  механизмов социальной поддержки членов профсоюза»  </a:t>
            </a:r>
          </a:p>
          <a:p>
            <a:pPr marL="0" lvl="0" indent="0">
              <a:buNone/>
            </a:pPr>
            <a:r>
              <a:rPr lang="ru-RU" sz="2600" b="0" dirty="0"/>
              <a:t>через: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600" b="0" dirty="0"/>
              <a:t>развитие корпоративной пенсионной системы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ru-RU" sz="2600" b="0" dirty="0"/>
              <a:t>создание  и развитие  региональных и межрегиональных кредитных потребительских кооперативов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600" b="0" dirty="0"/>
              <a:t>повышение уровня финансово-экономической культуры членов Профсоюза  </a:t>
            </a:r>
          </a:p>
        </p:txBody>
      </p:sp>
    </p:spTree>
    <p:extLst>
      <p:ext uri="{BB962C8B-B14F-4D97-AF65-F5344CB8AC3E}">
        <p14:creationId xmlns:p14="http://schemas.microsoft.com/office/powerpoint/2010/main" xmlns="" val="310909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ru-RU" dirty="0"/>
              <a:t>Позиционный документ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400" dirty="0"/>
              <a:t>Разъясняет для членов Профсоюза,  государства и </a:t>
            </a:r>
            <a:r>
              <a:rPr lang="ru-RU" sz="2400" dirty="0" err="1"/>
              <a:t>партнеров</a:t>
            </a:r>
            <a:r>
              <a:rPr lang="ru-RU" sz="2400" dirty="0"/>
              <a:t> отношение к актуальным проблем в сфере образования, труда, деятельности Профсоюза на основе их качественного анализа. Предлагает конкретные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24304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/>
              <a:t>«Позиция Профсоюза работников народного образования и науки Российской Федерации по вопросам оплаты труда педагогических работников»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517632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i="1" dirty="0"/>
              <a:t>	</a:t>
            </a:r>
            <a:r>
              <a:rPr lang="ru-RU" sz="4800" i="1" dirty="0"/>
              <a:t>Наш анализ ситуации показывает.</a:t>
            </a:r>
          </a:p>
          <a:p>
            <a:pPr marL="0" indent="0">
              <a:buNone/>
            </a:pPr>
            <a:r>
              <a:rPr lang="ru-RU" sz="5200" dirty="0"/>
              <a:t>	Средний размер заработной платы  - _____рублей. Разрыв между регионами --- ____%. Сокращение покупательской способности в сравнении за последние 5 лет___%. </a:t>
            </a:r>
          </a:p>
          <a:p>
            <a:pPr marL="0" indent="0">
              <a:buNone/>
            </a:pPr>
            <a:r>
              <a:rPr lang="ru-RU" sz="5200" dirty="0"/>
              <a:t>____% учителей отметили снижение заработной платы за последние 3 года. ____% учителей отметили рост нагрузки  при сохранении уровня заработной платы.  ___% учителей считают, что их заработная плата не является конкурентоспособной __% учителей отметили, что не имеют достаточной информации о механизме расчета  стимулирующих выплат </a:t>
            </a:r>
          </a:p>
          <a:p>
            <a:pPr marL="0" indent="0">
              <a:buNone/>
            </a:pPr>
            <a:r>
              <a:rPr lang="ru-RU" sz="5200" dirty="0"/>
              <a:t> 	</a:t>
            </a:r>
            <a:r>
              <a:rPr lang="ru-RU" sz="4800" dirty="0"/>
              <a:t>Мы видим следующие причины проблем</a:t>
            </a:r>
            <a:r>
              <a:rPr lang="ru-RU" sz="4800" i="1" dirty="0"/>
              <a:t> </a:t>
            </a:r>
            <a:r>
              <a:rPr lang="ru-RU" sz="5200" dirty="0"/>
              <a:t>:</a:t>
            </a:r>
          </a:p>
          <a:p>
            <a:r>
              <a:rPr lang="ru-RU" sz="5200" dirty="0"/>
              <a:t>отсутствие единых подходов к оплате труда учителей, обусловленное фактически самостоятельным установлением систем оплаты труда на уровне субъектов Российской Федерации, муниципальных образований и образовательных организаций;</a:t>
            </a:r>
          </a:p>
          <a:p>
            <a:r>
              <a:rPr lang="ru-RU" sz="5200" dirty="0"/>
              <a:t>отказ правительства Российской Федерации от установления базовых ставок и окладов по различным профессиональным квалификационным группам (в частности, для педагогических работников);</a:t>
            </a:r>
          </a:p>
          <a:p>
            <a:r>
              <a:rPr lang="ru-RU" sz="5200" dirty="0"/>
              <a:t>невыполнение в большинстве субъектов Российской Федерации Единых рекомендаций по установлению на федеральном, региональном и местном уровнях систем оплаты труда работников государственных и муниципальных учреждений, ежегодно утверждаемых Российской трёхсторонней комиссией по регулированию социально-трудовых отношений;</a:t>
            </a:r>
          </a:p>
          <a:p>
            <a:r>
              <a:rPr lang="ru-RU" sz="5200" dirty="0"/>
              <a:t>принятие федерального закона, предусматривающего  перенос на 5 лет срока назначения досрочной страховой пенсии по старости, являющейся весомой частью материального благополучия учителей и обеспечивающей право на предоставление  льгот учителям, имеющим звание "Ветеран труда";</a:t>
            </a:r>
          </a:p>
          <a:p>
            <a:pPr marL="0" indent="0">
              <a:buNone/>
            </a:pPr>
            <a:r>
              <a:rPr lang="ru-RU" sz="4000" dirty="0"/>
              <a:t>	Мы предлагаем следующие решения:</a:t>
            </a:r>
          </a:p>
          <a:p>
            <a:pPr marL="0" indent="0">
              <a:buNone/>
            </a:pPr>
            <a:r>
              <a:rPr lang="ru-RU" sz="4000" dirty="0"/>
              <a:t>1.</a:t>
            </a:r>
          </a:p>
          <a:p>
            <a:pPr marL="0" indent="0">
              <a:buNone/>
            </a:pPr>
            <a:r>
              <a:rPr lang="ru-RU" sz="4000" dirty="0"/>
              <a:t>2.</a:t>
            </a:r>
          </a:p>
          <a:p>
            <a:pPr marL="0" indent="0">
              <a:buNone/>
            </a:pPr>
            <a:r>
              <a:rPr lang="ru-RU" sz="4000" dirty="0"/>
              <a:t>3.</a:t>
            </a:r>
          </a:p>
          <a:p>
            <a:pPr marL="0" indent="0">
              <a:buNone/>
            </a:pPr>
            <a:r>
              <a:rPr lang="ru-RU" sz="4000" dirty="0"/>
              <a:t>4.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80284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791200" cy="1371600"/>
          </a:xfrm>
        </p:spPr>
        <p:txBody>
          <a:bodyPr/>
          <a:lstStyle/>
          <a:p>
            <a:pPr algn="ctr"/>
            <a:r>
              <a:rPr lang="ru-RU" dirty="0"/>
              <a:t>Проект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2400" dirty="0"/>
              <a:t>Описывает комплекс взаимосвязанных мероприятий, направленных на решение актуальных задач с получением конкретных результатов в условиях временных и ресурсных ограничений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2898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900" dirty="0"/>
              <a:t>Традиционный формат программного документа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7620000" cy="43735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b="1" dirty="0"/>
              <a:t>Программа развития деятельности профессионального союза работников народного образования и науки </a:t>
            </a:r>
            <a:endParaRPr lang="ru-RU" sz="2600" dirty="0"/>
          </a:p>
          <a:p>
            <a:pPr marL="0" indent="0" algn="ctr">
              <a:buNone/>
            </a:pPr>
            <a:r>
              <a:rPr lang="ru-RU" sz="2600" b="1" dirty="0"/>
              <a:t>Российской Федерации на 2015–2020 годы</a:t>
            </a:r>
            <a:endParaRPr lang="ru-RU" sz="2600" dirty="0"/>
          </a:p>
          <a:p>
            <a:r>
              <a:rPr lang="ru-RU" sz="2400" dirty="0"/>
              <a:t>Цели</a:t>
            </a:r>
          </a:p>
          <a:p>
            <a:r>
              <a:rPr lang="ru-RU" sz="2400" dirty="0"/>
              <a:t>Основные задачи</a:t>
            </a:r>
          </a:p>
          <a:p>
            <a:r>
              <a:rPr lang="ru-RU" sz="2400" dirty="0"/>
              <a:t>Основные направления деятельности профсоюза</a:t>
            </a:r>
            <a:endParaRPr lang="ru-RU" sz="3300" dirty="0"/>
          </a:p>
          <a:p>
            <a:pPr marL="0" indent="0" algn="ctr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ЕДИНЫЙ ДОКУМЕНТ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6601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Проекты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i="1" dirty="0"/>
              <a:t>	</a:t>
            </a:r>
            <a:r>
              <a:rPr lang="ru-RU" sz="5600" b="1" i="1" dirty="0"/>
              <a:t>«Цифровой Профсоюз»  </a:t>
            </a:r>
          </a:p>
          <a:p>
            <a:pPr marL="0" lvl="0" indent="0">
              <a:buNone/>
            </a:pPr>
            <a:r>
              <a:rPr lang="ru-RU" sz="5600" dirty="0"/>
              <a:t>Цель – повышение качества управления, коммуникаций и информирования </a:t>
            </a:r>
          </a:p>
          <a:p>
            <a:pPr marL="0" lvl="0" indent="0">
              <a:buNone/>
            </a:pPr>
            <a:endParaRPr lang="ru-RU" sz="5600" dirty="0"/>
          </a:p>
          <a:p>
            <a:pPr marL="0" indent="0">
              <a:buNone/>
            </a:pPr>
            <a:r>
              <a:rPr lang="ru-RU" sz="5600" dirty="0"/>
              <a:t>Мероприятия:</a:t>
            </a:r>
          </a:p>
          <a:p>
            <a:pPr marL="0" indent="0">
              <a:buNone/>
            </a:pPr>
            <a:r>
              <a:rPr lang="ru-RU" sz="5600" dirty="0"/>
              <a:t>Результат:</a:t>
            </a:r>
          </a:p>
          <a:p>
            <a:pPr marL="0" lvl="0" indent="0">
              <a:buNone/>
            </a:pPr>
            <a:endParaRPr lang="ru-RU" sz="5600" i="1" dirty="0"/>
          </a:p>
          <a:p>
            <a:pPr marL="0" lvl="0" indent="0">
              <a:buNone/>
            </a:pPr>
            <a:r>
              <a:rPr lang="ru-RU" sz="5600" i="1" dirty="0"/>
              <a:t>	</a:t>
            </a:r>
            <a:r>
              <a:rPr lang="ru-RU" sz="5600" b="1" i="1" dirty="0"/>
              <a:t>«Педагог – профессия счастливого человека»</a:t>
            </a:r>
            <a:r>
              <a:rPr lang="ru-RU" sz="5600" b="1" dirty="0"/>
              <a:t> </a:t>
            </a:r>
          </a:p>
          <a:p>
            <a:pPr marL="0" indent="0">
              <a:buNone/>
            </a:pPr>
            <a:r>
              <a:rPr lang="ru-RU" sz="5600" dirty="0"/>
              <a:t>Цель </a:t>
            </a:r>
            <a:r>
              <a:rPr lang="ru-RU" sz="5600"/>
              <a:t>– улучшение </a:t>
            </a:r>
            <a:r>
              <a:rPr lang="ru-RU" sz="5600" dirty="0"/>
              <a:t>социально-профессионального самочувствия педагогических работников </a:t>
            </a:r>
          </a:p>
          <a:p>
            <a:pPr marL="0" indent="0">
              <a:buNone/>
            </a:pPr>
            <a:r>
              <a:rPr lang="ru-RU" sz="5600" dirty="0"/>
              <a:t>Мероприятия:</a:t>
            </a:r>
          </a:p>
          <a:p>
            <a:pPr marL="0" indent="0">
              <a:buNone/>
            </a:pPr>
            <a:r>
              <a:rPr lang="ru-RU" sz="5600" dirty="0"/>
              <a:t>Результат:</a:t>
            </a:r>
          </a:p>
          <a:p>
            <a:pPr marL="0" indent="0">
              <a:buNone/>
            </a:pPr>
            <a:endParaRPr lang="ru-RU" sz="5600" dirty="0"/>
          </a:p>
          <a:p>
            <a:pPr marL="0" indent="0">
              <a:buNone/>
            </a:pPr>
            <a:r>
              <a:rPr lang="ru-RU" sz="5600" dirty="0"/>
              <a:t>	</a:t>
            </a:r>
            <a:r>
              <a:rPr lang="ru-RU" sz="5600" b="1" dirty="0"/>
              <a:t> </a:t>
            </a:r>
            <a:r>
              <a:rPr lang="ru-RU" sz="5600" b="1" i="1" dirty="0"/>
              <a:t>«Эффективный профком»</a:t>
            </a:r>
            <a:r>
              <a:rPr lang="ru-RU" sz="5600" b="1" dirty="0"/>
              <a:t> </a:t>
            </a:r>
          </a:p>
          <a:p>
            <a:pPr marL="0" indent="0">
              <a:buNone/>
            </a:pPr>
            <a:r>
              <a:rPr lang="ru-RU" sz="5600" dirty="0"/>
              <a:t>Цель – повышение результативности управления первичными профсоюзными организациями </a:t>
            </a:r>
          </a:p>
          <a:p>
            <a:pPr marL="0" indent="0">
              <a:buNone/>
            </a:pPr>
            <a:r>
              <a:rPr lang="ru-RU" sz="5600" dirty="0"/>
              <a:t>Мероприятия:</a:t>
            </a:r>
          </a:p>
          <a:p>
            <a:pPr marL="0" indent="0">
              <a:buNone/>
            </a:pPr>
            <a:r>
              <a:rPr lang="ru-RU" sz="5600" dirty="0"/>
              <a:t>Результат:</a:t>
            </a:r>
          </a:p>
          <a:p>
            <a:pPr marL="0" indent="0">
              <a:buNone/>
            </a:pPr>
            <a:endParaRPr lang="ru-RU" sz="5600" dirty="0"/>
          </a:p>
          <a:p>
            <a:pPr marL="0" indent="0">
              <a:buNone/>
            </a:pPr>
            <a:endParaRPr lang="ru-RU" sz="5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092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/>
              <a:t>«Направления деятельности Профсоюза»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ru-RU" sz="2600" i="1" dirty="0">
                <a:solidFill>
                  <a:srgbClr val="FF0000"/>
                </a:solidFill>
              </a:rPr>
              <a:t>     Формальный документ или реальная  основа организации работы Профсоюза на долгосрочную перспективу, платформа для диалога с членами Профсоюза, партнерами,  государством?</a:t>
            </a:r>
          </a:p>
        </p:txBody>
      </p:sp>
    </p:spTree>
    <p:extLst>
      <p:ext uri="{BB962C8B-B14F-4D97-AF65-F5344CB8AC3E}">
        <p14:creationId xmlns:p14="http://schemas.microsoft.com/office/powerpoint/2010/main" xmlns="" val="314132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/>
              <a:t>Определение  «Направлений деятельности Профсоюза»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FF0000"/>
                </a:solidFill>
              </a:rPr>
              <a:t>	</a:t>
            </a:r>
            <a:r>
              <a:rPr lang="ru-RU" sz="2700" i="1" dirty="0">
                <a:solidFill>
                  <a:srgbClr val="FF0000"/>
                </a:solidFill>
              </a:rPr>
              <a:t>Протокольный  момент или вызов к компетентности Центрального Совета, его способности к качественной оценке и прогнозу ситуации, выстраиванию коммуникации, формированию доверия? </a:t>
            </a:r>
          </a:p>
        </p:txBody>
      </p:sp>
    </p:spTree>
    <p:extLst>
      <p:ext uri="{BB962C8B-B14F-4D97-AF65-F5344CB8AC3E}">
        <p14:creationId xmlns:p14="http://schemas.microsoft.com/office/powerpoint/2010/main" xmlns="" val="424960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400" dirty="0"/>
              <a:t>Подходы  к </a:t>
            </a:r>
            <a:r>
              <a:rPr lang="ru-RU" sz="3400" dirty="0" err="1"/>
              <a:t>стратегическомУ</a:t>
            </a:r>
            <a:r>
              <a:rPr lang="ru-RU" sz="3400" dirty="0"/>
              <a:t> планированию меняются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3291840" cy="639762"/>
          </a:xfrm>
        </p:spPr>
        <p:txBody>
          <a:bodyPr/>
          <a:lstStyle/>
          <a:p>
            <a:pPr algn="ctr"/>
            <a:r>
              <a:rPr lang="ru-RU" dirty="0"/>
              <a:t>Тренды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11560" y="2204864"/>
            <a:ext cx="3723888" cy="384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 </a:t>
            </a:r>
            <a:endParaRPr lang="ru-RU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sz="2000" b="0" dirty="0"/>
              <a:t>Вступление в VUCA-мир   (нестабильность, неопределенность, сложность и неоднозначность)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0" dirty="0"/>
              <a:t>Кризис действующей модели управления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0" dirty="0"/>
              <a:t>Рост популизма 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3291840" cy="639762"/>
          </a:xfrm>
        </p:spPr>
        <p:txBody>
          <a:bodyPr/>
          <a:lstStyle/>
          <a:p>
            <a:pPr algn="ctr"/>
            <a:r>
              <a:rPr lang="ru-RU" dirty="0"/>
              <a:t>Требования 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716016" y="2348880"/>
            <a:ext cx="3960440" cy="38404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Учет больших вызовов</a:t>
            </a:r>
          </a:p>
          <a:p>
            <a:r>
              <a:rPr lang="ru-RU" dirty="0"/>
              <a:t>Баланс долгосрочного прогнозирования и оперативного реагирования</a:t>
            </a:r>
          </a:p>
          <a:p>
            <a:r>
              <a:rPr lang="ru-RU" dirty="0"/>
              <a:t>Ответственность за качество, своевременность принятия и корректировки</a:t>
            </a:r>
          </a:p>
          <a:p>
            <a:r>
              <a:rPr lang="ru-RU" dirty="0"/>
              <a:t>Системность </a:t>
            </a:r>
          </a:p>
          <a:p>
            <a:r>
              <a:rPr lang="ru-RU" dirty="0"/>
              <a:t>Опора на данные (исследования и анализ)</a:t>
            </a:r>
          </a:p>
          <a:p>
            <a:r>
              <a:rPr lang="ru-RU" dirty="0"/>
              <a:t>Реализация проектного подхода 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584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55160" cy="1371600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Стратегические и программные документы государства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83568" y="1700808"/>
            <a:ext cx="7776864" cy="5301208"/>
          </a:xfrm>
        </p:spPr>
        <p:txBody>
          <a:bodyPr>
            <a:normAutofit fontScale="40000" lnSpcReduction="2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300" dirty="0"/>
              <a:t>Указ Президента России от 30 июня 2016 г. № 306 «О Совете при Президенте Российской Федерации по стратегическому развитию и приоритетным проектам»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300" dirty="0"/>
              <a:t>Федеральный закон от 28 июня 2014 г. № 172-ФЗ  «О стратегическом планировании в Российской Федерации»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300" dirty="0"/>
              <a:t>Постановление от 31 октября 2018 г. № 1288  «Об организации проектной деятельности в Правительстве Российской Федерации»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300" dirty="0"/>
              <a:t>Постановление Правительства РФ от 12 октября 2017 г. № 1242 «О разработке, реализации и об оценке эффективности отдельных государственных программ Российской Федерации»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300" dirty="0"/>
              <a:t>Указ Президента России от 7 мая 2018 г. № 204 «О национальных целях и стратегических задачах развития Российской Федерации на период до 2024 года»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300" dirty="0"/>
              <a:t>Национальный проект «Образование»</a:t>
            </a:r>
          </a:p>
          <a:p>
            <a:pPr marL="0" indent="0">
              <a:buNone/>
            </a:pPr>
            <a:endParaRPr lang="ru-RU" sz="4300" dirty="0"/>
          </a:p>
          <a:p>
            <a:pPr marL="0" indent="0">
              <a:buNone/>
            </a:pPr>
            <a:r>
              <a:rPr lang="ru-RU" sz="4300" dirty="0">
                <a:hlinkClick r:id="rId2"/>
              </a:rPr>
              <a:t>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216957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55160" cy="1371600"/>
          </a:xfrm>
        </p:spPr>
        <p:txBody>
          <a:bodyPr>
            <a:noAutofit/>
          </a:bodyPr>
          <a:lstStyle/>
          <a:p>
            <a:pPr algn="ctr"/>
            <a:r>
              <a:rPr lang="ru-RU" sz="2500" dirty="0"/>
              <a:t>Стратегические и АНАЛИТИЧЕСКИЕ документы МЕЖДУНАРОДНЫХ И РОССИЙСКИХ ОРГАНИЗАЦИЙ 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683568" y="1700808"/>
            <a:ext cx="7643192" cy="5301208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700" b="0" dirty="0"/>
              <a:t>Цели в области устойчивого развития. ООН.</a:t>
            </a:r>
            <a:endParaRPr lang="en-US" sz="27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700" b="0" dirty="0" err="1"/>
              <a:t>Инчхонская</a:t>
            </a:r>
            <a:r>
              <a:rPr lang="ru-RU" sz="2700" b="0" dirty="0"/>
              <a:t> декларация – 2030 (ЮНЕСКО, ЮНИСЕФ и др.)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700" b="0" dirty="0"/>
              <a:t>12 РЕШЕНИЙ ДЛЯ НОВОГО ОБРАЗОВАНИЯ (ЦСР, ВШЭ)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700" b="0" dirty="0"/>
              <a:t>Обучение для реализации образовательных перспектив. Доклад о мировом развитии. Всемирный Банк.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700" b="0" dirty="0"/>
              <a:t>Education to 2030</a:t>
            </a:r>
            <a:r>
              <a:rPr lang="ru-RU" sz="2700" b="0" dirty="0"/>
              <a:t>. </a:t>
            </a:r>
            <a:r>
              <a:rPr lang="en-US" sz="2700" b="0" dirty="0" err="1"/>
              <a:t>Yidan</a:t>
            </a:r>
            <a:r>
              <a:rPr lang="en-US" sz="2700" b="0" dirty="0"/>
              <a:t> Prize Forecast</a:t>
            </a:r>
            <a:endParaRPr lang="ru-RU" sz="27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700" b="0" dirty="0"/>
              <a:t>Образование для сложного общества.  Доклад </a:t>
            </a:r>
            <a:r>
              <a:rPr lang="en-US" sz="2700" b="0" dirty="0"/>
              <a:t>Global Education Futures</a:t>
            </a:r>
            <a:r>
              <a:rPr lang="ru-RU" sz="2700" b="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700" b="0" dirty="0"/>
              <a:t>Trends Shaping the Education. OECD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6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1600" dirty="0"/>
          </a:p>
          <a:p>
            <a:pPr marL="0" indent="0">
              <a:buNone/>
            </a:pPr>
            <a:endParaRPr lang="ru-RU" sz="4300" dirty="0"/>
          </a:p>
          <a:p>
            <a:pPr marL="0" indent="0">
              <a:buNone/>
            </a:pPr>
            <a:r>
              <a:rPr lang="ru-RU" sz="4300" dirty="0">
                <a:hlinkClick r:id="rId2"/>
              </a:rPr>
              <a:t>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90177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/>
          </a:bodyPr>
          <a:lstStyle/>
          <a:p>
            <a:pPr algn="ctr"/>
            <a:r>
              <a:rPr lang="ru-RU" sz="2600" dirty="0"/>
              <a:t>Стратегические документы профильных  организаций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Видение Интернационала Образования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на 2020–2023 </a:t>
            </a:r>
            <a:r>
              <a:rPr lang="ru-RU" dirty="0" err="1"/>
              <a:t>г.г</a:t>
            </a:r>
            <a:r>
              <a:rPr lang="ru-RU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Резолюция </a:t>
            </a:r>
            <a:r>
              <a:rPr lang="en-US" dirty="0"/>
              <a:t>ETUC</a:t>
            </a:r>
            <a:r>
              <a:rPr lang="ru-RU" dirty="0"/>
              <a:t>. Формирование будущего Европы: Роль профсоюзов образования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Доклад Международной организации труда «Работать ради лучшего будущего»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Материалы международного саммита по учительской профессии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/>
              <a:t>Программа Общероссийского союза «Федерация независимых профсоюзов России» </a:t>
            </a:r>
          </a:p>
        </p:txBody>
      </p:sp>
    </p:spTree>
    <p:extLst>
      <p:ext uri="{BB962C8B-B14F-4D97-AF65-F5344CB8AC3E}">
        <p14:creationId xmlns:p14="http://schemas.microsoft.com/office/powerpoint/2010/main" xmlns="" val="1633527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AWJJH2MPE6E2-1329546477-2943</_dlc_DocId>
    <_dlc_DocIdUrl xmlns="4a252ca3-5a62-4c1c-90a6-29f4710e47f8">
      <Url>http://edu-sps.koiro.local/Sharya/detsad2/_layouts/15/DocIdRedir.aspx?ID=AWJJH2MPE6E2-1329546477-2943</Url>
      <Description>AWJJH2MPE6E2-1329546477-2943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2D58A8F2CB8CB46B6993A2B0D589808" ma:contentTypeVersion="49" ma:contentTypeDescription="Создание документа." ma:contentTypeScope="" ma:versionID="a04c133e04b736956c198cada4bd74cb">
  <xsd:schema xmlns:xsd="http://www.w3.org/2001/XMLSchema" xmlns:xs="http://www.w3.org/2001/XMLSchema" xmlns:p="http://schemas.microsoft.com/office/2006/metadata/properties" xmlns:ns2="ed36278e-8475-473f-bfe9-cb96b0fff355" xmlns:ns3="4a252ca3-5a62-4c1c-90a6-29f4710e47f8" targetNamespace="http://schemas.microsoft.com/office/2006/metadata/properties" ma:root="true" ma:fieldsID="6a643a342bbe96b29540793e9ab0d05b" ns2:_="" ns3:_="">
    <xsd:import namespace="ed36278e-8475-473f-bfe9-cb96b0fff355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36278e-8475-473f-bfe9-cb96b0fff3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238285-4111-455D-9BAA-0A9354E51260}"/>
</file>

<file path=customXml/itemProps2.xml><?xml version="1.0" encoding="utf-8"?>
<ds:datastoreItem xmlns:ds="http://schemas.openxmlformats.org/officeDocument/2006/customXml" ds:itemID="{8FF7D7E3-A52D-440C-9DD2-D19BDBE2A99E}"/>
</file>

<file path=customXml/itemProps3.xml><?xml version="1.0" encoding="utf-8"?>
<ds:datastoreItem xmlns:ds="http://schemas.openxmlformats.org/officeDocument/2006/customXml" ds:itemID="{D2D7C216-0CE4-4A30-B602-CDDD5B2649DE}"/>
</file>

<file path=customXml/itemProps4.xml><?xml version="1.0" encoding="utf-8"?>
<ds:datastoreItem xmlns:ds="http://schemas.openxmlformats.org/officeDocument/2006/customXml" ds:itemID="{A4319B71-0A97-468C-8E37-853EC8E03688}"/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14360</TotalTime>
  <Words>813</Words>
  <Application>Microsoft Office PowerPoint</Application>
  <PresentationFormat>Экран (4:3)</PresentationFormat>
  <Paragraphs>235</Paragraphs>
  <Slides>30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Главная</vt:lpstr>
      <vt:lpstr>О подготовке  к определению направлений деятельности   профессионального союза работников народного образования и науки Российской Федерации  </vt:lpstr>
      <vt:lpstr>В марте 2020 года Съезд Профсоюза должен определить «направления деятельности Профсоюза»</vt:lpstr>
      <vt:lpstr>    Традиционный формат программного документа </vt:lpstr>
      <vt:lpstr>«Направления деятельности Профсоюза»</vt:lpstr>
      <vt:lpstr>Определение  «Направлений деятельности Профсоюза»</vt:lpstr>
      <vt:lpstr>Подходы  к стратегическомУ планированию меняются </vt:lpstr>
      <vt:lpstr>Стратегические и программные документы государства</vt:lpstr>
      <vt:lpstr>Стратегические и АНАЛИТИЧЕСКИЕ документы МЕЖДУНАРОДНЫХ И РОССИЙСКИХ ОРГАНИЗАЦИЙ </vt:lpstr>
      <vt:lpstr>Стратегические документы профильных  организаций</vt:lpstr>
      <vt:lpstr> ЯВЛЯЕТСЯ  ЛИ СУЩЕСТВУЮЩИЙ ФОРМАТ ОПТИМАЛЬНЫМ   ДЛЯ РЕШЕНИЯ ВСЕХ  ЗАДАЧ?  </vt:lpstr>
      <vt:lpstr>УЧИТЫВАЕТ ЛИ существующий формат программного документа Профсоюза  МНОГООБРАЗИЕ ЦЕЛЕВЫХ ГРУПП, ИХ  ИНТЕРЕСЫ И ОСОБЕННОСТИ ВОСПРИЯТИЯ?  </vt:lpstr>
      <vt:lpstr>Новый Формат Программного Документа</vt:lpstr>
      <vt:lpstr>Декларация (Манифест)</vt:lpstr>
      <vt:lpstr>Актуальная ситуация: глобальные вызовы</vt:lpstr>
      <vt:lpstr>Актуальная ситуация: вызовы в сфере образования</vt:lpstr>
      <vt:lpstr>Проблемы в сфере социальной политики и труда   </vt:lpstr>
      <vt:lpstr>Проблемы   положения педагогических работников  </vt:lpstr>
      <vt:lpstr>Проблемы в деятельности Профсоюза</vt:lpstr>
      <vt:lpstr>Потребности и настроения сообщества</vt:lpstr>
      <vt:lpstr>Цели</vt:lpstr>
      <vt:lpstr>Декларация (Манифест): вариант 1</vt:lpstr>
      <vt:lpstr>Декларация (Манифест): вариант 2</vt:lpstr>
      <vt:lpstr>Направления деятельности </vt:lpstr>
      <vt:lpstr>Направления деятельности </vt:lpstr>
      <vt:lpstr>Направления деятельности </vt:lpstr>
      <vt:lpstr>Направления деятельности </vt:lpstr>
      <vt:lpstr>Позиционный документ </vt:lpstr>
      <vt:lpstr>«Позиция Профсоюза работников народного образования и науки Российской Федерации по вопросам оплаты труда педагогических работников»</vt:lpstr>
      <vt:lpstr>Проект </vt:lpstr>
      <vt:lpstr>Проекты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Косарецкий Сергей Геннадьевич</dc:creator>
  <cp:lastModifiedBy>User</cp:lastModifiedBy>
  <cp:revision>100</cp:revision>
  <dcterms:created xsi:type="dcterms:W3CDTF">2019-03-21T08:47:48Z</dcterms:created>
  <dcterms:modified xsi:type="dcterms:W3CDTF">2019-05-22T11:51:58Z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0x01010092D58A8F2CB8CB46B6993A2B0D589808</vt:lpwstr>
  </property>
  <property fmtid="{D5CDD505-2E9C-101B-9397-08002B2CF9AE}" pid="3" name="_dlc_DocIdItemGuid">
    <vt:lpwstr>90e226be-9f90-48f8-ba08-30e96a6fb63e</vt:lpwstr>
  </property>
</Properties>
</file>