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4"/>
  </p:notesMasterIdLst>
  <p:sldIdLst>
    <p:sldId id="272" r:id="rId2"/>
    <p:sldId id="257" r:id="rId3"/>
    <p:sldId id="277" r:id="rId4"/>
    <p:sldId id="260" r:id="rId5"/>
    <p:sldId id="264" r:id="rId6"/>
    <p:sldId id="288" r:id="rId7"/>
    <p:sldId id="290" r:id="rId8"/>
    <p:sldId id="294" r:id="rId9"/>
    <p:sldId id="293" r:id="rId10"/>
    <p:sldId id="292" r:id="rId11"/>
    <p:sldId id="279" r:id="rId12"/>
    <p:sldId id="289" r:id="rId13"/>
  </p:sldIdLst>
  <p:sldSz cx="10691813" cy="7559675"/>
  <p:notesSz cx="6888163" cy="10018713"/>
  <p:defaultTextStyle>
    <a:defPPr>
      <a:defRPr lang="ru-RU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52E"/>
    <a:srgbClr val="242855"/>
    <a:srgbClr val="1F377B"/>
    <a:srgbClr val="DCE6F2"/>
    <a:srgbClr val="F2F2F2"/>
    <a:srgbClr val="003399"/>
    <a:srgbClr val="00EEFF"/>
    <a:srgbClr val="01A1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036" autoAdjust="0"/>
  </p:normalViewPr>
  <p:slideViewPr>
    <p:cSldViewPr>
      <p:cViewPr>
        <p:scale>
          <a:sx n="70" d="100"/>
          <a:sy n="70" d="100"/>
        </p:scale>
        <p:origin x="-120" y="-606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595" tIns="48297" rIns="96595" bIns="48297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0936"/>
          </a:xfrm>
          <a:prstGeom prst="rect">
            <a:avLst/>
          </a:prstGeom>
        </p:spPr>
        <p:txBody>
          <a:bodyPr vert="horz" lIns="96595" tIns="48297" rIns="96595" bIns="48297" rtlCol="0"/>
          <a:lstStyle>
            <a:lvl1pPr algn="r">
              <a:defRPr sz="1300"/>
            </a:lvl1pPr>
          </a:lstStyle>
          <a:p>
            <a:fld id="{257EC4E6-2C10-4F44-A5E0-752EB35DB4D8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7400" y="750888"/>
            <a:ext cx="53133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5" tIns="48297" rIns="96595" bIns="4829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8890"/>
            <a:ext cx="5510530" cy="4508421"/>
          </a:xfrm>
          <a:prstGeom prst="rect">
            <a:avLst/>
          </a:prstGeom>
        </p:spPr>
        <p:txBody>
          <a:bodyPr vert="horz" lIns="96595" tIns="48297" rIns="96595" bIns="4829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595" tIns="48297" rIns="96595" bIns="48297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6038"/>
            <a:ext cx="2984871" cy="500936"/>
          </a:xfrm>
          <a:prstGeom prst="rect">
            <a:avLst/>
          </a:prstGeom>
        </p:spPr>
        <p:txBody>
          <a:bodyPr vert="horz" lIns="96595" tIns="48297" rIns="96595" bIns="48297" rtlCol="0" anchor="b"/>
          <a:lstStyle>
            <a:lvl1pPr algn="r">
              <a:defRPr sz="1300"/>
            </a:lvl1pPr>
          </a:lstStyle>
          <a:p>
            <a:fld id="{111644B6-CA7F-4EE8-8AD3-F64551113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56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02fba0b61a_0_389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490" cy="4508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80" tIns="92680" rIns="92680" bIns="92680" anchor="t" anchorCtr="0">
            <a:noAutofit/>
          </a:bodyPr>
          <a:lstStyle/>
          <a:p>
            <a:pPr>
              <a:buSzPts val="1100"/>
            </a:pPr>
            <a:endParaRPr/>
          </a:p>
        </p:txBody>
      </p:sp>
      <p:sp>
        <p:nvSpPr>
          <p:cNvPr id="419" name="Google Shape;419;g102fba0b61a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7400" y="752475"/>
            <a:ext cx="5313363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847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02fba0b7c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4700" y="757238"/>
            <a:ext cx="5338763" cy="3775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02fba0b7c2_0_2:notes"/>
          <p:cNvSpPr txBox="1">
            <a:spLocks noGrp="1"/>
          </p:cNvSpPr>
          <p:nvPr>
            <p:ph type="body" idx="1"/>
          </p:nvPr>
        </p:nvSpPr>
        <p:spPr>
          <a:xfrm>
            <a:off x="688817" y="4784902"/>
            <a:ext cx="5510490" cy="4532950"/>
          </a:xfrm>
          <a:prstGeom prst="rect">
            <a:avLst/>
          </a:prstGeom>
        </p:spPr>
        <p:txBody>
          <a:bodyPr spcFirstLastPara="1" wrap="square" lIns="92705" tIns="92705" rIns="92705" bIns="9270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1502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02fba0b7c2_5_41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490" cy="4508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05" tIns="92705" rIns="92705" bIns="92705" anchor="t" anchorCtr="0">
            <a:noAutofit/>
          </a:bodyPr>
          <a:lstStyle/>
          <a:p>
            <a:pPr>
              <a:buSzPts val="1100"/>
            </a:pPr>
            <a:endParaRPr/>
          </a:p>
        </p:txBody>
      </p:sp>
      <p:sp>
        <p:nvSpPr>
          <p:cNvPr id="371" name="Google Shape;371;g102fba0b7c2_5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7400" y="752475"/>
            <a:ext cx="5313363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02fba0b61a_0_2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490" cy="4508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80" tIns="92680" rIns="92680" bIns="92680" anchor="t" anchorCtr="0">
            <a:noAutofit/>
          </a:bodyPr>
          <a:lstStyle/>
          <a:p>
            <a:pPr>
              <a:buSzPts val="1100"/>
            </a:pPr>
            <a:endParaRPr dirty="0"/>
          </a:p>
        </p:txBody>
      </p:sp>
      <p:sp>
        <p:nvSpPr>
          <p:cNvPr id="268" name="Google Shape;268;g102fba0b61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7400" y="752475"/>
            <a:ext cx="5313363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24063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2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05" tIns="92705" rIns="92705" bIns="92705" anchor="t" anchorCtr="0">
            <a:noAutofit/>
          </a:bodyPr>
          <a:lstStyle/>
          <a:p>
            <a:pPr>
              <a:buSzPts val="1100"/>
            </a:pPr>
            <a:endParaRPr dirty="0"/>
          </a:p>
        </p:txBody>
      </p:sp>
      <p:sp>
        <p:nvSpPr>
          <p:cNvPr id="335" name="Google Shape;33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7400" y="752475"/>
            <a:ext cx="5313363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7949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D49DE97-5594-4A62-982E-7A8199A097CB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gradFill flip="none" rotWithShape="1">
            <a:gsLst>
              <a:gs pos="100000">
                <a:srgbClr val="16152E"/>
              </a:gs>
              <a:gs pos="0">
                <a:srgbClr val="24285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ED4B4E85-0C93-4EBC-B6B0-18D14A9FF0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91" y="611485"/>
            <a:ext cx="5300279" cy="12294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7A5D480-BB48-448E-A1B5-A6506C79A2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9395" t="7303"/>
          <a:stretch/>
        </p:blipFill>
        <p:spPr>
          <a:xfrm>
            <a:off x="4772238" y="1161484"/>
            <a:ext cx="5919575" cy="639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15621C2C-C2EC-4BDA-8850-A1E0B3DD44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9395" t="7303"/>
          <a:stretch/>
        </p:blipFill>
        <p:spPr>
          <a:xfrm>
            <a:off x="4771681" y="1161484"/>
            <a:ext cx="5919575" cy="6398191"/>
          </a:xfrm>
          <a:prstGeom prst="rect">
            <a:avLst/>
          </a:prstGeom>
        </p:spPr>
      </p:pic>
      <p:sp>
        <p:nvSpPr>
          <p:cNvPr id="6" name="Содержимое 2">
            <a:extLst>
              <a:ext uri="{FF2B5EF4-FFF2-40B4-BE49-F238E27FC236}">
                <a16:creationId xmlns="" xmlns:a16="http://schemas.microsoft.com/office/drawing/2014/main" id="{2A0C337A-D041-4D4B-B69B-6C5959BC1C56}"/>
              </a:ext>
            </a:extLst>
          </p:cNvPr>
          <p:cNvSpPr txBox="1">
            <a:spLocks/>
          </p:cNvSpPr>
          <p:nvPr userDrawn="1"/>
        </p:nvSpPr>
        <p:spPr>
          <a:xfrm>
            <a:off x="9509527" y="7092205"/>
            <a:ext cx="1020955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fld id="{6CA9F830-AB22-4816-AA96-B85E8087DFB6}" type="slidenum">
              <a:rPr lang="ru-RU" sz="1600" smtClean="0">
                <a:solidFill>
                  <a:schemeClr val="bg1">
                    <a:lumMod val="50000"/>
                  </a:schemeClr>
                </a:solidFill>
                <a:latin typeface="Arial "/>
                <a:ea typeface="Verdana" pitchFamily="34" charset="0"/>
              </a:rPr>
              <a:t>‹#›</a:t>
            </a:fld>
            <a:endParaRPr lang="ru-RU" sz="1400" dirty="0">
              <a:solidFill>
                <a:schemeClr val="bg1">
                  <a:lumMod val="50000"/>
                </a:schemeClr>
              </a:solidFill>
              <a:latin typeface="Arial 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2A5F754-ACA5-4E45-A54F-497E784615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7" y="6858076"/>
            <a:ext cx="2078690" cy="4919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фоновых ик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8B33CF0-B8D8-4C57-8A64-4C16D87BC6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7" y="6858076"/>
            <a:ext cx="2078690" cy="491904"/>
          </a:xfrm>
          <a:prstGeom prst="rect">
            <a:avLst/>
          </a:prstGeom>
        </p:spPr>
      </p:pic>
      <p:sp>
        <p:nvSpPr>
          <p:cNvPr id="4" name="Содержимое 2">
            <a:extLst>
              <a:ext uri="{FF2B5EF4-FFF2-40B4-BE49-F238E27FC236}">
                <a16:creationId xmlns="" xmlns:a16="http://schemas.microsoft.com/office/drawing/2014/main" id="{73E9B896-4071-4299-ABA6-1294979302F6}"/>
              </a:ext>
            </a:extLst>
          </p:cNvPr>
          <p:cNvSpPr txBox="1">
            <a:spLocks/>
          </p:cNvSpPr>
          <p:nvPr userDrawn="1"/>
        </p:nvSpPr>
        <p:spPr>
          <a:xfrm>
            <a:off x="9509527" y="7092205"/>
            <a:ext cx="1020955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fld id="{6CA9F830-AB22-4816-AA96-B85E8087DFB6}" type="slidenum">
              <a:rPr lang="ru-RU" sz="1600" smtClean="0">
                <a:solidFill>
                  <a:schemeClr val="bg1">
                    <a:lumMod val="50000"/>
                  </a:schemeClr>
                </a:solidFill>
                <a:latin typeface="Arial "/>
                <a:ea typeface="Verdana" pitchFamily="34" charset="0"/>
              </a:rPr>
              <a:t>‹#›</a:t>
            </a:fld>
            <a:endParaRPr lang="ru-RU" sz="1400" dirty="0">
              <a:solidFill>
                <a:schemeClr val="bg1">
                  <a:lumMod val="50000"/>
                </a:schemeClr>
              </a:solidFill>
              <a:latin typeface="Arial 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16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0AE6A94-833C-45ED-9B4B-35BB75609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9892389" y="427038"/>
            <a:ext cx="460034" cy="496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CC9554-1169-413F-AE5D-57D80560D80B}"/>
              </a:ext>
            </a:extLst>
          </p:cNvPr>
          <p:cNvSpPr txBox="1"/>
          <p:nvPr userDrawn="1"/>
        </p:nvSpPr>
        <p:spPr>
          <a:xfrm>
            <a:off x="10038553" y="6980237"/>
            <a:ext cx="460034" cy="41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schemeClr val="bg1">
                    <a:lumMod val="65000"/>
                  </a:scheme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schemeClr val="bg1">
                  <a:lumMod val="65000"/>
                </a:schemeClr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44958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839" y="277618"/>
            <a:ext cx="10142135" cy="556709"/>
          </a:xfrm>
          <a:prstGeom prst="rect">
            <a:avLst/>
          </a:prstGeom>
        </p:spPr>
        <p:txBody>
          <a:bodyPr lIns="0" tIns="0" rIns="0" bIns="0"/>
          <a:lstStyle>
            <a:lvl1pPr>
              <a:defRPr sz="3100" b="1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36910" y="1176211"/>
            <a:ext cx="8217994" cy="1811055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 b="1" i="0">
                <a:solidFill>
                  <a:schemeClr val="tx1"/>
                </a:solidFill>
                <a:latin typeface="Roboto Bk"/>
                <a:cs typeface="Roboto B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217" y="7030498"/>
            <a:ext cx="3421380" cy="37798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591" y="7030498"/>
            <a:ext cx="2459117" cy="37798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8106" y="7030498"/>
            <a:ext cx="2459117" cy="37798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645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  <p:sldLayoutId id="2147483653" r:id="rId5"/>
    <p:sldLayoutId id="2147483654" r:id="rId6"/>
  </p:sldLayoutIdLst>
  <p:txStyles>
    <p:titleStyle>
      <a:lvl1pPr algn="ctr" defTabSz="986912" rtl="0" eaLnBrk="1" latinLnBrk="0" hangingPunct="1">
        <a:spcBef>
          <a:spcPct val="0"/>
        </a:spcBef>
        <a:buNone/>
        <a:defRPr sz="4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092" indent="-370092" algn="l" defTabSz="986912" rtl="0" eaLnBrk="1" latinLnBrk="0" hangingPunct="1">
        <a:spcBef>
          <a:spcPct val="20000"/>
        </a:spcBef>
        <a:buFont typeface="Arial" pitchFamily="34" charset="0"/>
        <a:buChar char="•"/>
        <a:defRPr sz="3454" kern="1200">
          <a:solidFill>
            <a:schemeClr val="tx1"/>
          </a:solidFill>
          <a:latin typeface="+mn-lt"/>
          <a:ea typeface="+mn-ea"/>
          <a:cs typeface="+mn-cs"/>
        </a:defRPr>
      </a:lvl1pPr>
      <a:lvl2pPr marL="801866" indent="-308410" algn="l" defTabSz="986912" rtl="0" eaLnBrk="1" latinLnBrk="0" hangingPunct="1">
        <a:spcBef>
          <a:spcPct val="20000"/>
        </a:spcBef>
        <a:buFont typeface="Arial" pitchFamily="34" charset="0"/>
        <a:buChar char="–"/>
        <a:defRPr sz="3022" kern="1200">
          <a:solidFill>
            <a:schemeClr val="tx1"/>
          </a:solidFill>
          <a:latin typeface="+mn-lt"/>
          <a:ea typeface="+mn-ea"/>
          <a:cs typeface="+mn-cs"/>
        </a:defRPr>
      </a:lvl2pPr>
      <a:lvl3pPr marL="1233640" indent="-246728" algn="l" defTabSz="986912" rtl="0" eaLnBrk="1" latinLnBrk="0" hangingPunct="1">
        <a:spcBef>
          <a:spcPct val="20000"/>
        </a:spcBef>
        <a:buFont typeface="Arial" pitchFamily="34" charset="0"/>
        <a:buChar char="•"/>
        <a:defRPr sz="2590" kern="1200">
          <a:solidFill>
            <a:schemeClr val="tx1"/>
          </a:solidFill>
          <a:latin typeface="+mn-lt"/>
          <a:ea typeface="+mn-ea"/>
          <a:cs typeface="+mn-cs"/>
        </a:defRPr>
      </a:lvl3pPr>
      <a:lvl4pPr marL="1727096" indent="-246728" algn="l" defTabSz="986912" rtl="0" eaLnBrk="1" latinLnBrk="0" hangingPunct="1">
        <a:spcBef>
          <a:spcPct val="20000"/>
        </a:spcBef>
        <a:buFont typeface="Arial" pitchFamily="34" charset="0"/>
        <a:buChar char="–"/>
        <a:defRPr sz="2159" kern="1200">
          <a:solidFill>
            <a:schemeClr val="tx1"/>
          </a:solidFill>
          <a:latin typeface="+mn-lt"/>
          <a:ea typeface="+mn-ea"/>
          <a:cs typeface="+mn-cs"/>
        </a:defRPr>
      </a:lvl4pPr>
      <a:lvl5pPr marL="2220552" indent="-246728" algn="l" defTabSz="986912" rtl="0" eaLnBrk="1" latinLnBrk="0" hangingPunct="1">
        <a:spcBef>
          <a:spcPct val="20000"/>
        </a:spcBef>
        <a:buFont typeface="Arial" pitchFamily="34" charset="0"/>
        <a:buChar char="»"/>
        <a:defRPr sz="2159" kern="1200">
          <a:solidFill>
            <a:schemeClr val="tx1"/>
          </a:solidFill>
          <a:latin typeface="+mn-lt"/>
          <a:ea typeface="+mn-ea"/>
          <a:cs typeface="+mn-cs"/>
        </a:defRPr>
      </a:lvl5pPr>
      <a:lvl6pPr marL="2714008" indent="-246728" algn="l" defTabSz="986912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6pPr>
      <a:lvl7pPr marL="3207464" indent="-246728" algn="l" defTabSz="986912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7pPr>
      <a:lvl8pPr marL="3700920" indent="-246728" algn="l" defTabSz="986912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8pPr>
      <a:lvl9pPr marL="4194376" indent="-246728" algn="l" defTabSz="986912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456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6912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368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3824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7280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0736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4192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7648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cdo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cdo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4.jp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480069EE-5F49-4F7C-BFA6-3CA5C99FD9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57" y="-353285"/>
            <a:ext cx="10581553" cy="8258760"/>
          </a:xfrm>
          <a:prstGeom prst="rect">
            <a:avLst/>
          </a:prstGeom>
        </p:spPr>
      </p:pic>
      <p:sp>
        <p:nvSpPr>
          <p:cNvPr id="2" name="Блок-схема: ручной ввод 1">
            <a:extLst>
              <a:ext uri="{FF2B5EF4-FFF2-40B4-BE49-F238E27FC236}">
                <a16:creationId xmlns:a16="http://schemas.microsoft.com/office/drawing/2014/main" xmlns="" id="{C82F6597-A051-4A35-839D-B157FFCBE66C}"/>
              </a:ext>
            </a:extLst>
          </p:cNvPr>
          <p:cNvSpPr/>
          <p:nvPr/>
        </p:nvSpPr>
        <p:spPr>
          <a:xfrm rot="5400000">
            <a:off x="223451" y="-288533"/>
            <a:ext cx="7583846" cy="812925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33"/>
              <a:gd name="connsiteY0" fmla="*/ 4690 h 10000"/>
              <a:gd name="connsiteX1" fmla="*/ 10033 w 10033"/>
              <a:gd name="connsiteY1" fmla="*/ 0 h 10000"/>
              <a:gd name="connsiteX2" fmla="*/ 10033 w 10033"/>
              <a:gd name="connsiteY2" fmla="*/ 10000 h 10000"/>
              <a:gd name="connsiteX3" fmla="*/ 33 w 10033"/>
              <a:gd name="connsiteY3" fmla="*/ 10000 h 10000"/>
              <a:gd name="connsiteX4" fmla="*/ 0 w 10033"/>
              <a:gd name="connsiteY4" fmla="*/ 4690 h 10000"/>
              <a:gd name="connsiteX0" fmla="*/ 0 w 10115"/>
              <a:gd name="connsiteY0" fmla="*/ 5466 h 10000"/>
              <a:gd name="connsiteX1" fmla="*/ 10115 w 10115"/>
              <a:gd name="connsiteY1" fmla="*/ 0 h 10000"/>
              <a:gd name="connsiteX2" fmla="*/ 10115 w 10115"/>
              <a:gd name="connsiteY2" fmla="*/ 10000 h 10000"/>
              <a:gd name="connsiteX3" fmla="*/ 115 w 10115"/>
              <a:gd name="connsiteY3" fmla="*/ 10000 h 10000"/>
              <a:gd name="connsiteX4" fmla="*/ 0 w 10115"/>
              <a:gd name="connsiteY4" fmla="*/ 5466 h 10000"/>
              <a:gd name="connsiteX0" fmla="*/ 688 w 10002"/>
              <a:gd name="connsiteY0" fmla="*/ 567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688 w 10002"/>
              <a:gd name="connsiteY4" fmla="*/ 5672 h 10000"/>
              <a:gd name="connsiteX0" fmla="*/ 10 w 10011"/>
              <a:gd name="connsiteY0" fmla="*/ 5575 h 10000"/>
              <a:gd name="connsiteX1" fmla="*/ 10011 w 10011"/>
              <a:gd name="connsiteY1" fmla="*/ 0 h 10000"/>
              <a:gd name="connsiteX2" fmla="*/ 10011 w 10011"/>
              <a:gd name="connsiteY2" fmla="*/ 10000 h 10000"/>
              <a:gd name="connsiteX3" fmla="*/ 11 w 10011"/>
              <a:gd name="connsiteY3" fmla="*/ 10000 h 10000"/>
              <a:gd name="connsiteX4" fmla="*/ 10 w 10011"/>
              <a:gd name="connsiteY4" fmla="*/ 557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0000">
                <a:moveTo>
                  <a:pt x="10" y="5575"/>
                </a:moveTo>
                <a:lnTo>
                  <a:pt x="10011" y="0"/>
                </a:lnTo>
                <a:lnTo>
                  <a:pt x="10011" y="10000"/>
                </a:lnTo>
                <a:lnTo>
                  <a:pt x="11" y="10000"/>
                </a:lnTo>
                <a:cubicBezTo>
                  <a:pt x="-27" y="8489"/>
                  <a:pt x="48" y="7086"/>
                  <a:pt x="10" y="5575"/>
                </a:cubicBezTo>
                <a:close/>
              </a:path>
            </a:pathLst>
          </a:custGeom>
          <a:gradFill flip="none" rotWithShape="1">
            <a:gsLst>
              <a:gs pos="100000">
                <a:srgbClr val="16152E"/>
              </a:gs>
              <a:gs pos="0">
                <a:srgbClr val="24285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64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 flipH="1">
            <a:off x="-46548" y="332041"/>
            <a:ext cx="5307169" cy="722763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8068" y="4355901"/>
            <a:ext cx="5901033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 реализации Концепции развития дополнительного образования детей </a:t>
            </a:r>
            <a:endParaRPr lang="ru-RU" sz="2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2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до </a:t>
            </a:r>
            <a:r>
              <a:rPr lang="ru-RU" sz="2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2030 года</a:t>
            </a:r>
          </a:p>
        </p:txBody>
      </p:sp>
      <p:pic>
        <p:nvPicPr>
          <p:cNvPr id="21" name="Рисунок 2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AD5E4A0-50A6-41DD-AE23-47EA1F2578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" y="179437"/>
            <a:ext cx="3024336" cy="7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7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2"/>
          <p:cNvSpPr/>
          <p:nvPr/>
        </p:nvSpPr>
        <p:spPr>
          <a:xfrm>
            <a:off x="9559354" y="454821"/>
            <a:ext cx="841875" cy="1042790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754" tIns="58345" rIns="116754" bIns="58345" anchor="ctr" anchorCtr="0">
            <a:noAutofit/>
          </a:bodyPr>
          <a:lstStyle/>
          <a:p>
            <a:pPr algn="ctr"/>
            <a:endParaRPr sz="2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2"/>
          <p:cNvSpPr txBox="1">
            <a:spLocks noGrp="1"/>
          </p:cNvSpPr>
          <p:nvPr>
            <p:ph type="title"/>
          </p:nvPr>
        </p:nvSpPr>
        <p:spPr>
          <a:xfrm>
            <a:off x="63416" y="-2067"/>
            <a:ext cx="10691813" cy="832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54" tIns="58345" rIns="116754" bIns="58345" anchor="ctr" anchorCtr="0">
            <a:normAutofit/>
          </a:bodyPr>
          <a:lstStyle/>
          <a:p>
            <a:pPr>
              <a:spcBef>
                <a:spcPts val="0"/>
              </a:spcBef>
              <a:buSzPts val="1800"/>
            </a:pPr>
            <a:r>
              <a:rPr lang="ru-RU" sz="1900" dirty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ТУРИСТСКО-КРАЕВЕДЧЕСКАЯ </a:t>
            </a:r>
            <a:r>
              <a:rPr lang="ru-RU" sz="1900" dirty="0" smtClean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НАПРАВЛЕННОСТЬ</a:t>
            </a:r>
            <a:endParaRPr sz="1900" dirty="0">
              <a:solidFill>
                <a:srgbClr val="2216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9" name="Google Shape;339;p22"/>
          <p:cNvSpPr/>
          <p:nvPr/>
        </p:nvSpPr>
        <p:spPr>
          <a:xfrm>
            <a:off x="449362" y="2925405"/>
            <a:ext cx="4844662" cy="2150576"/>
          </a:xfrm>
          <a:prstGeom prst="roundRect">
            <a:avLst>
              <a:gd name="adj" fmla="val 1135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16754" tIns="116754" rIns="116754" bIns="116754" anchor="ctr" anchorCtr="0">
            <a:noAutofit/>
          </a:bodyPr>
          <a:lstStyle/>
          <a:p>
            <a:pPr marL="12692">
              <a:spcBef>
                <a:spcPts val="595"/>
              </a:spcBef>
            </a:pPr>
            <a:endParaRPr sz="14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2"/>
          <p:cNvSpPr txBox="1"/>
          <p:nvPr/>
        </p:nvSpPr>
        <p:spPr>
          <a:xfrm>
            <a:off x="518634" y="3601316"/>
            <a:ext cx="2335596" cy="288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66" tIns="43751" rIns="87566" bIns="43751" anchor="t" anchorCtr="0">
            <a:spAutoFit/>
          </a:bodyPr>
          <a:lstStyle/>
          <a:p>
            <a:r>
              <a:rPr lang="ru-RU" sz="1300" b="1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ШКОЛЬНЫЕ </a:t>
            </a:r>
            <a:r>
              <a:rPr lang="ru-RU" sz="1300" b="1" dirty="0" smtClean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МУЗЕИ</a:t>
            </a:r>
            <a:endParaRPr sz="130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2"/>
          <p:cNvSpPr txBox="1"/>
          <p:nvPr/>
        </p:nvSpPr>
        <p:spPr>
          <a:xfrm>
            <a:off x="521370" y="3024122"/>
            <a:ext cx="4844662" cy="443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8" rIns="0" bIns="0" anchor="t" anchorCtr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СОВРЕМЕННЫЕ ФОРМЫ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ОРГАНИЗАЦИИ ОБРАЗОВАТЕЛЬНОГО ПРОЦЕССА</a:t>
            </a:r>
          </a:p>
        </p:txBody>
      </p:sp>
      <p:sp>
        <p:nvSpPr>
          <p:cNvPr id="342" name="Google Shape;342;p22"/>
          <p:cNvSpPr txBox="1"/>
          <p:nvPr/>
        </p:nvSpPr>
        <p:spPr>
          <a:xfrm>
            <a:off x="492859" y="3977325"/>
            <a:ext cx="3124855" cy="48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66" tIns="43751" rIns="87566" bIns="43751" anchor="t" anchorCtr="0">
            <a:spAutoFit/>
          </a:bodyPr>
          <a:lstStyle/>
          <a:p>
            <a:r>
              <a:rPr lang="ru-RU" sz="1300" b="1" dirty="0">
                <a:solidFill>
                  <a:srgbClr val="434343"/>
                </a:solidFill>
                <a:sym typeface="Arial"/>
              </a:rPr>
              <a:t>ТУРИСТСКИЕ ПОХОДЫ </a:t>
            </a:r>
          </a:p>
          <a:p>
            <a:r>
              <a:rPr lang="ru-RU" sz="1300" b="1" dirty="0">
                <a:solidFill>
                  <a:srgbClr val="434343"/>
                </a:solidFill>
                <a:sym typeface="Arial"/>
              </a:rPr>
              <a:t>И ОБРАЗОВАТЕЛЬНЫЕ ПУТЕШЕСТВИЯ </a:t>
            </a:r>
            <a:endParaRPr sz="1300" dirty="0">
              <a:solidFill>
                <a:srgbClr val="434343"/>
              </a:solidFill>
              <a:sym typeface="Arial"/>
            </a:endParaRPr>
          </a:p>
        </p:txBody>
      </p:sp>
      <p:sp>
        <p:nvSpPr>
          <p:cNvPr id="343" name="Google Shape;343;p22"/>
          <p:cNvSpPr txBox="1"/>
          <p:nvPr/>
        </p:nvSpPr>
        <p:spPr>
          <a:xfrm>
            <a:off x="530449" y="4571925"/>
            <a:ext cx="3087265" cy="288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66" tIns="43751" rIns="87566" bIns="43751" anchor="t" anchorCtr="0">
            <a:spAutoFit/>
          </a:bodyPr>
          <a:lstStyle/>
          <a:p>
            <a:r>
              <a:rPr lang="ru-RU" sz="1300" b="1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КРАЕВЕДЧЕСКИЕ </a:t>
            </a:r>
            <a:r>
              <a:rPr lang="ru-RU" sz="1300" b="1" dirty="0" smtClean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ЭКСПЕДИЦИИ</a:t>
            </a:r>
            <a:endParaRPr sz="130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2"/>
          <p:cNvSpPr txBox="1"/>
          <p:nvPr/>
        </p:nvSpPr>
        <p:spPr>
          <a:xfrm>
            <a:off x="2372881" y="3563813"/>
            <a:ext cx="3146939" cy="31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17" rIns="0" bIns="0" anchor="t" anchorCtr="0">
            <a:spAutoFit/>
          </a:bodyPr>
          <a:lstStyle/>
          <a:p>
            <a:pPr marL="231702" indent="-21901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434343"/>
                </a:solidFill>
              </a:rPr>
              <a:t>около</a:t>
            </a:r>
            <a:r>
              <a:rPr lang="ru-RU" sz="1100" dirty="0">
                <a:solidFill>
                  <a:srgbClr val="00A79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19 000</a:t>
            </a:r>
            <a:r>
              <a:rPr lang="ru-RU" b="0" i="0" u="none" strike="noStrike" cap="none" dirty="0">
                <a:solidFill>
                  <a:srgbClr val="002060"/>
                </a:solidFill>
                <a:latin typeface="+mn-lt"/>
                <a:ea typeface="Verdana"/>
                <a:cs typeface="Verdana"/>
                <a:sym typeface="Verdana"/>
              </a:rPr>
              <a:t> </a:t>
            </a:r>
            <a:r>
              <a:rPr lang="ru-RU" sz="1400" dirty="0">
                <a:solidFill>
                  <a:srgbClr val="434343"/>
                </a:solidFill>
              </a:rPr>
              <a:t>в Реестре музеев</a:t>
            </a:r>
            <a:endParaRPr sz="1400" dirty="0">
              <a:solidFill>
                <a:srgbClr val="434343"/>
              </a:solidFill>
            </a:endParaRPr>
          </a:p>
        </p:txBody>
      </p:sp>
      <p:sp>
        <p:nvSpPr>
          <p:cNvPr id="360" name="Google Shape;360;p22"/>
          <p:cNvSpPr txBox="1"/>
          <p:nvPr/>
        </p:nvSpPr>
        <p:spPr>
          <a:xfrm>
            <a:off x="5849963" y="933711"/>
            <a:ext cx="4708338" cy="1915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2989" rIns="0" bIns="0" anchor="t" anchorCtr="0">
            <a:spAutoFit/>
          </a:bodyPr>
          <a:lstStyle/>
          <a:p>
            <a:pPr marL="12694"/>
            <a:r>
              <a:rPr lang="ru-RU" sz="1400" b="1" dirty="0">
                <a:solidFill>
                  <a:srgbClr val="002060"/>
                </a:solidFill>
              </a:rPr>
              <a:t>Поручения Президента РФ</a:t>
            </a:r>
          </a:p>
          <a:p>
            <a:pPr marL="12694">
              <a:spcBef>
                <a:spcPts val="135"/>
              </a:spcBef>
            </a:pPr>
            <a:r>
              <a:rPr lang="ru-RU" sz="1500" dirty="0">
                <a:solidFill>
                  <a:schemeClr val="dk1"/>
                </a:solidFill>
              </a:rPr>
              <a:t>по итогам встречи со школьниками </a:t>
            </a:r>
            <a:endParaRPr lang="ru-RU" sz="1500" dirty="0" smtClean="0">
              <a:solidFill>
                <a:schemeClr val="dk1"/>
              </a:solidFill>
            </a:endParaRPr>
          </a:p>
          <a:p>
            <a:pPr marL="12694">
              <a:spcBef>
                <a:spcPts val="135"/>
              </a:spcBef>
            </a:pPr>
            <a:r>
              <a:rPr lang="ru-RU" sz="1500" dirty="0" smtClean="0">
                <a:solidFill>
                  <a:schemeClr val="dk1"/>
                </a:solidFill>
              </a:rPr>
              <a:t>во </a:t>
            </a:r>
            <a:r>
              <a:rPr lang="ru-RU" sz="1500" dirty="0">
                <a:solidFill>
                  <a:schemeClr val="dk1"/>
                </a:solidFill>
              </a:rPr>
              <a:t>Всероссийском детском центре «Океан» </a:t>
            </a:r>
            <a:endParaRPr lang="ru-RU" sz="1500" dirty="0" smtClean="0">
              <a:solidFill>
                <a:schemeClr val="dk1"/>
              </a:solidFill>
            </a:endParaRPr>
          </a:p>
          <a:p>
            <a:pPr marL="12694">
              <a:spcBef>
                <a:spcPts val="135"/>
              </a:spcBef>
            </a:pPr>
            <a:r>
              <a:rPr lang="ru-RU" sz="1500" dirty="0" smtClean="0">
                <a:solidFill>
                  <a:schemeClr val="dk1"/>
                </a:solidFill>
              </a:rPr>
              <a:t>от </a:t>
            </a:r>
            <a:r>
              <a:rPr lang="ru-RU" sz="1500" dirty="0">
                <a:solidFill>
                  <a:schemeClr val="dk1"/>
                </a:solidFill>
              </a:rPr>
              <a:t>24.09.2021 </a:t>
            </a:r>
            <a:r>
              <a:rPr lang="ru-RU" sz="1500" dirty="0" smtClean="0">
                <a:solidFill>
                  <a:schemeClr val="dk1"/>
                </a:solidFill>
              </a:rPr>
              <a:t>г. </a:t>
            </a:r>
            <a:r>
              <a:rPr lang="ru-RU" sz="1500" dirty="0" smtClean="0">
                <a:solidFill>
                  <a:schemeClr val="dk1"/>
                </a:solidFill>
              </a:rPr>
              <a:t>№ </a:t>
            </a:r>
            <a:r>
              <a:rPr lang="ru-RU" sz="1500" dirty="0">
                <a:solidFill>
                  <a:schemeClr val="dk1"/>
                </a:solidFill>
              </a:rPr>
              <a:t>ПP-1806 по вопросу  приобретения обучающимися </a:t>
            </a:r>
            <a:r>
              <a:rPr lang="ru-RU" sz="1500" dirty="0" smtClean="0">
                <a:solidFill>
                  <a:schemeClr val="dk1"/>
                </a:solidFill>
              </a:rPr>
              <a:t>навыков </a:t>
            </a:r>
            <a:r>
              <a:rPr lang="ru-RU" sz="1500" dirty="0" smtClean="0">
                <a:solidFill>
                  <a:schemeClr val="dk1"/>
                </a:solidFill>
              </a:rPr>
              <a:t> </a:t>
            </a:r>
            <a:r>
              <a:rPr lang="ru-RU" sz="1500" dirty="0" smtClean="0">
                <a:solidFill>
                  <a:schemeClr val="dk1"/>
                </a:solidFill>
              </a:rPr>
              <a:t>работы </a:t>
            </a:r>
            <a:r>
              <a:rPr lang="ru-RU" sz="1500" dirty="0">
                <a:solidFill>
                  <a:schemeClr val="dk1"/>
                </a:solidFill>
              </a:rPr>
              <a:t>с архивами и </a:t>
            </a:r>
            <a:r>
              <a:rPr lang="ru-RU" sz="1500" dirty="0" smtClean="0">
                <a:solidFill>
                  <a:schemeClr val="dk1"/>
                </a:solidFill>
              </a:rPr>
              <a:t>другими историческими </a:t>
            </a:r>
            <a:r>
              <a:rPr lang="ru-RU" sz="1500" dirty="0">
                <a:solidFill>
                  <a:schemeClr val="dk1"/>
                </a:solidFill>
              </a:rPr>
              <a:t>источниками, </a:t>
            </a:r>
            <a:r>
              <a:rPr lang="ru-RU" sz="1500" dirty="0" smtClean="0">
                <a:solidFill>
                  <a:schemeClr val="dk1"/>
                </a:solidFill>
              </a:rPr>
              <a:t>в </a:t>
            </a:r>
            <a:r>
              <a:rPr lang="ru-RU" sz="1500" dirty="0">
                <a:solidFill>
                  <a:schemeClr val="dk1"/>
                </a:solidFill>
              </a:rPr>
              <a:t>том числе путем </a:t>
            </a:r>
            <a:r>
              <a:rPr lang="ru-RU" sz="1500" dirty="0" smtClean="0">
                <a:solidFill>
                  <a:schemeClr val="dk1"/>
                </a:solidFill>
              </a:rPr>
              <a:t>их </a:t>
            </a:r>
            <a:r>
              <a:rPr lang="ru-RU" sz="1500" dirty="0">
                <a:solidFill>
                  <a:schemeClr val="dk1"/>
                </a:solidFill>
              </a:rPr>
              <a:t>привлечения к поисковой и исследовательской </a:t>
            </a:r>
            <a:endParaRPr lang="ru-RU" sz="1500" dirty="0" smtClean="0">
              <a:solidFill>
                <a:schemeClr val="dk1"/>
              </a:solidFill>
            </a:endParaRPr>
          </a:p>
          <a:p>
            <a:pPr marL="12694">
              <a:spcBef>
                <a:spcPts val="135"/>
              </a:spcBef>
            </a:pPr>
            <a:r>
              <a:rPr lang="ru-RU" sz="1500" dirty="0" smtClean="0">
                <a:solidFill>
                  <a:schemeClr val="dk1"/>
                </a:solidFill>
              </a:rPr>
              <a:t>деятельности</a:t>
            </a:r>
            <a:endParaRPr sz="15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1" name="Google Shape;361;p22"/>
          <p:cNvSpPr txBox="1"/>
          <p:nvPr/>
        </p:nvSpPr>
        <p:spPr>
          <a:xfrm>
            <a:off x="3322729" y="4080402"/>
            <a:ext cx="1807153" cy="41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t" anchorCtr="0">
            <a:spAutoFit/>
          </a:bodyPr>
          <a:lstStyle/>
          <a:p>
            <a:pPr marL="219010" indent="-219010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ru-RU" sz="1500" dirty="0">
                <a:solidFill>
                  <a:srgbClr val="434343"/>
                </a:solidFill>
              </a:rPr>
              <a:t>более</a:t>
            </a:r>
            <a:r>
              <a:rPr lang="ru-RU" sz="1500" b="1" dirty="0">
                <a:solidFill>
                  <a:srgbClr val="104864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23 500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62" name="Google Shape;362;p22"/>
          <p:cNvSpPr txBox="1"/>
          <p:nvPr/>
        </p:nvSpPr>
        <p:spPr>
          <a:xfrm>
            <a:off x="3329682" y="4477039"/>
            <a:ext cx="2021931" cy="41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t" anchorCtr="0">
            <a:spAutoFit/>
          </a:bodyPr>
          <a:lstStyle/>
          <a:p>
            <a:pPr marL="219010" indent="-219010">
              <a:buFont typeface="Wingdings" panose="05000000000000000000" pitchFamily="2" charset="2"/>
              <a:buChar char="v"/>
            </a:pPr>
            <a:r>
              <a:rPr lang="ru-RU" sz="1500" dirty="0">
                <a:solidFill>
                  <a:srgbClr val="434343"/>
                </a:solidFill>
              </a:rPr>
              <a:t>более</a:t>
            </a:r>
            <a:r>
              <a:rPr lang="ru-RU" sz="1500" dirty="0">
                <a:solidFill>
                  <a:srgbClr val="000000"/>
                </a:solidFill>
                <a:sym typeface="Arial"/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800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64" name="Google Shape;364;p22"/>
          <p:cNvSpPr txBox="1"/>
          <p:nvPr/>
        </p:nvSpPr>
        <p:spPr>
          <a:xfrm>
            <a:off x="98206" y="6804173"/>
            <a:ext cx="10493622" cy="66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r>
              <a:rPr lang="ru-RU" sz="1400" b="1" dirty="0">
                <a:solidFill>
                  <a:schemeClr val="dk1"/>
                </a:solidFill>
              </a:rPr>
              <a:t>Оператор</a:t>
            </a:r>
            <a:r>
              <a:rPr lang="ru-RU" sz="1400" dirty="0">
                <a:solidFill>
                  <a:schemeClr val="dk1"/>
                </a:solidFill>
              </a:rPr>
              <a:t> - Федеральное государственное бюджетное образовательное учреждение дополнительного образования </a:t>
            </a:r>
            <a:endParaRPr lang="ru-RU" sz="1400" dirty="0" smtClean="0">
              <a:solidFill>
                <a:schemeClr val="dk1"/>
              </a:solidFill>
            </a:endParaRPr>
          </a:p>
          <a:p>
            <a:r>
              <a:rPr lang="ru-RU" sz="1400" dirty="0" smtClean="0">
                <a:solidFill>
                  <a:schemeClr val="dk1"/>
                </a:solidFill>
              </a:rPr>
              <a:t>«</a:t>
            </a:r>
            <a:r>
              <a:rPr lang="ru-RU" sz="1400" dirty="0">
                <a:solidFill>
                  <a:schemeClr val="dk1"/>
                </a:solidFill>
              </a:rPr>
              <a:t>Федеральный центр дополнительного образования и организации отдыха и оздоровления детей» </a:t>
            </a:r>
            <a:r>
              <a:rPr lang="ru-RU" sz="1400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https://www.fedcdo.ru/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endParaRPr sz="1400" dirty="0">
              <a:solidFill>
                <a:schemeClr val="dk1"/>
              </a:solidFill>
            </a:endParaRPr>
          </a:p>
        </p:txBody>
      </p:sp>
      <p:pic>
        <p:nvPicPr>
          <p:cNvPr id="368" name="Google Shape;36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9954418" y="6804173"/>
            <a:ext cx="711522" cy="748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3338" y="4896554"/>
            <a:ext cx="1656184" cy="162240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46484" y="830842"/>
            <a:ext cx="5062839" cy="180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b="1" dirty="0"/>
              <a:t>Проблема:</a:t>
            </a:r>
            <a:r>
              <a:rPr lang="ru-RU" sz="1800" dirty="0"/>
              <a:t> показатель охвата детей программами туристско-краеведческой направленности является самым низким среди других направленностей. Прослеживается низкая активность в работе по организации походно-экскурсионной деятельности.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01030" y="3492533"/>
            <a:ext cx="4857270" cy="26986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b="1" dirty="0"/>
              <a:t>Решение: </a:t>
            </a:r>
            <a:r>
              <a:rPr lang="ru-RU" sz="1500" dirty="0"/>
              <a:t>разработка </a:t>
            </a:r>
            <a:r>
              <a:rPr lang="ru-RU" sz="1500" dirty="0" err="1"/>
              <a:t>практикоориентированных</a:t>
            </a:r>
            <a:r>
              <a:rPr lang="ru-RU" sz="1500" dirty="0"/>
              <a:t> дополнительных общеобразовательных программ туристско-краеведческой направленности, разработать перечень культурно-познавательных маршрутов, в том числе культурно-познавательных круизов для детей и молодежи (для субъектов Российской Федерации Волжского бассейна), включив в него не менее </a:t>
            </a:r>
            <a:r>
              <a:rPr lang="ru-RU" sz="1500" dirty="0" smtClean="0"/>
              <a:t>10 </a:t>
            </a:r>
            <a:r>
              <a:rPr lang="ru-RU" sz="1500" dirty="0"/>
              <a:t>маршрутов различных по тематике и содержанию.</a:t>
            </a:r>
          </a:p>
        </p:txBody>
      </p:sp>
    </p:spTree>
    <p:extLst>
      <p:ext uri="{BB962C8B-B14F-4D97-AF65-F5344CB8AC3E}">
        <p14:creationId xmlns:p14="http://schemas.microsoft.com/office/powerpoint/2010/main" val="1260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182" y="251445"/>
            <a:ext cx="10081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spc="79" dirty="0" smtClean="0">
                <a:solidFill>
                  <a:schemeClr val="tx2">
                    <a:lumMod val="75000"/>
                  </a:schemeClr>
                </a:solidFill>
              </a:rPr>
              <a:t>РОЛЬ ДОПОЛНИТЕЛЬНОГО ОБРАЗОВАНИЯ до 2030 года</a:t>
            </a:r>
            <a:endParaRPr lang="ru-RU" sz="2600" b="1" spc="79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1410" y="1356070"/>
            <a:ext cx="9354114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Разработка дополнительных общеобразовательных программ для разных категорий детей по шести направленностям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60441" y="2483693"/>
            <a:ext cx="9354114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Сетевое взаимодействие  и дистанционные  образовательные технологии для реализации дополнительных общеобразовательных программ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81410" y="3667205"/>
            <a:ext cx="9453752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Проведение каникулярных профориентационных школ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81410" y="4571925"/>
            <a:ext cx="9393876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Внедрение модели «Школы полного дня»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28044" y="5532534"/>
            <a:ext cx="9765943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Вовлечение  </a:t>
            </a:r>
            <a:r>
              <a:rPr lang="ru-RU" dirty="0" smtClean="0"/>
              <a:t>детей обучающихся </a:t>
            </a:r>
            <a:r>
              <a:rPr lang="ru-RU" dirty="0"/>
              <a:t>по основным общеобразовательным </a:t>
            </a:r>
            <a:r>
              <a:rPr lang="ru-RU" dirty="0" smtClean="0"/>
              <a:t>программам</a:t>
            </a:r>
          </a:p>
          <a:p>
            <a:r>
              <a:rPr lang="ru-RU" dirty="0" smtClean="0"/>
              <a:t>во всероссийские театральные, спортивные и технологические конкурсные мероприятия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0" y="1402726"/>
            <a:ext cx="302437" cy="3601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0" y="2627709"/>
            <a:ext cx="302437" cy="3601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73" y="3635821"/>
            <a:ext cx="302437" cy="36019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0" y="4571774"/>
            <a:ext cx="302437" cy="3601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0" y="5566448"/>
            <a:ext cx="302437" cy="3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4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183" y="251445"/>
            <a:ext cx="10081120" cy="892552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ctr"/>
            <a:r>
              <a:rPr lang="ru-RU" sz="2600" b="1" spc="79" dirty="0">
                <a:solidFill>
                  <a:schemeClr val="tx2">
                    <a:lumMod val="75000"/>
                  </a:schemeClr>
                </a:solidFill>
              </a:rPr>
              <a:t>РЕКОМЕНДАЦИИ ПО РАЗРАБОТКЕ РЕГИОНАЛЬНОГО </a:t>
            </a:r>
          </a:p>
          <a:p>
            <a:pPr algn="ctr"/>
            <a:r>
              <a:rPr lang="ru-RU" sz="2600" b="1" spc="79" dirty="0">
                <a:solidFill>
                  <a:schemeClr val="tx2">
                    <a:lumMod val="75000"/>
                  </a:schemeClr>
                </a:solidFill>
              </a:rPr>
              <a:t>ПЛАНА РАБОТЫ ПО РЕАЛИЗАЦИИ КОНЦЕПЦИИ</a:t>
            </a:r>
            <a:endParaRPr lang="ru-RU" sz="2600" b="1" spc="79" dirty="0">
              <a:solidFill>
                <a:srgbClr val="00B05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0971" y="1475581"/>
            <a:ext cx="9976277" cy="46805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8" tIns="45715" rIns="91428" bIns="45715" rtlCol="0" anchor="ctr"/>
          <a:lstStyle/>
          <a:p>
            <a:pPr marL="114283" lvl="1">
              <a:lnSpc>
                <a:spcPct val="80000"/>
              </a:lnSpc>
            </a:pPr>
            <a:endParaRPr lang="ru-RU" sz="1600" dirty="0">
              <a:solidFill>
                <a:srgbClr val="31356E"/>
              </a:solidFill>
              <a:latin typeface="Montserrat" panose="00000500000000000000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7474" y="1951800"/>
            <a:ext cx="8779774" cy="3545576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just"/>
            <a:r>
              <a:rPr lang="ru-RU" b="1" dirty="0"/>
              <a:t>          </a:t>
            </a:r>
            <a:endParaRPr lang="ru-RU" b="1" dirty="0" smtClean="0"/>
          </a:p>
          <a:p>
            <a:pPr algn="just"/>
            <a:r>
              <a:rPr lang="ru-RU" sz="2400" b="1" dirty="0" smtClean="0"/>
              <a:t>до </a:t>
            </a:r>
            <a:r>
              <a:rPr lang="ru-RU" sz="2400" b="1" dirty="0" smtClean="0"/>
              <a:t>13 </a:t>
            </a:r>
            <a:r>
              <a:rPr lang="ru-RU" sz="2400" b="1" dirty="0" smtClean="0"/>
              <a:t>мая 2022 года </a:t>
            </a:r>
            <a:r>
              <a:rPr lang="ru-RU" sz="2000" b="1" dirty="0" smtClean="0"/>
              <a:t>сформировать </a:t>
            </a:r>
            <a:r>
              <a:rPr lang="ru-RU" sz="2000" b="1" dirty="0"/>
              <a:t>межведомственную рабочую группу </a:t>
            </a:r>
          </a:p>
          <a:p>
            <a:pPr algn="just"/>
            <a:r>
              <a:rPr lang="ru-RU" b="1" dirty="0" smtClean="0"/>
              <a:t>с </a:t>
            </a:r>
            <a:r>
              <a:rPr lang="ru-RU" b="1" dirty="0"/>
              <a:t>участием органов исполнительной власти субъектов Российской </a:t>
            </a:r>
            <a:endParaRPr lang="ru-RU" b="1" dirty="0" smtClean="0"/>
          </a:p>
          <a:p>
            <a:pPr algn="just"/>
            <a:r>
              <a:rPr lang="ru-RU" b="1" dirty="0" smtClean="0"/>
              <a:t>Федерации</a:t>
            </a:r>
            <a:r>
              <a:rPr lang="ru-RU" b="1" dirty="0"/>
              <a:t>, осуществляющих управление в сфере образования, </a:t>
            </a:r>
            <a:endParaRPr lang="ru-RU" b="1" dirty="0" smtClean="0"/>
          </a:p>
          <a:p>
            <a:pPr algn="just"/>
            <a:r>
              <a:rPr lang="ru-RU" b="1" dirty="0" smtClean="0"/>
              <a:t>в области </a:t>
            </a:r>
            <a:r>
              <a:rPr lang="ru-RU" b="1" dirty="0"/>
              <a:t>культуры и в области физической культуры и </a:t>
            </a:r>
            <a:r>
              <a:rPr lang="ru-RU" b="1" dirty="0" smtClean="0"/>
              <a:t>спорта</a:t>
            </a:r>
            <a:r>
              <a:rPr lang="ru-RU" b="1" dirty="0"/>
              <a:t>.</a:t>
            </a:r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/>
          </a:p>
          <a:p>
            <a:pPr algn="just"/>
            <a:endParaRPr lang="ru-RU" b="1" dirty="0"/>
          </a:p>
          <a:p>
            <a:pPr algn="just"/>
            <a:r>
              <a:rPr lang="ru-RU" sz="2400" b="1" dirty="0"/>
              <a:t>д</a:t>
            </a:r>
            <a:r>
              <a:rPr lang="ru-RU" sz="2400" b="1" dirty="0" smtClean="0"/>
              <a:t>о 1 </a:t>
            </a:r>
            <a:r>
              <a:rPr lang="ru-RU" sz="2400" b="1" dirty="0" smtClean="0"/>
              <a:t>августа 2022 </a:t>
            </a:r>
            <a:r>
              <a:rPr lang="ru-RU" sz="2400" b="1" dirty="0" smtClean="0"/>
              <a:t>года </a:t>
            </a:r>
            <a:r>
              <a:rPr lang="ru-RU" b="1" dirty="0" smtClean="0"/>
              <a:t>утвердить </a:t>
            </a:r>
            <a:r>
              <a:rPr lang="ru-RU" b="1" dirty="0"/>
              <a:t>должностным лицом не </a:t>
            </a:r>
            <a:r>
              <a:rPr lang="ru-RU" b="1" dirty="0" smtClean="0"/>
              <a:t>ниже </a:t>
            </a:r>
          </a:p>
          <a:p>
            <a:pPr algn="just"/>
            <a:r>
              <a:rPr lang="ru-RU" b="1" dirty="0" smtClean="0"/>
              <a:t>заместителя </a:t>
            </a:r>
            <a:r>
              <a:rPr lang="ru-RU" b="1" dirty="0"/>
              <a:t>руководителя высшего органа государственной </a:t>
            </a:r>
            <a:endParaRPr lang="ru-RU" b="1" dirty="0" smtClean="0"/>
          </a:p>
          <a:p>
            <a:pPr algn="just"/>
            <a:r>
              <a:rPr lang="ru-RU" b="1" dirty="0" smtClean="0"/>
              <a:t>власти </a:t>
            </a:r>
            <a:r>
              <a:rPr lang="ru-RU" b="1" dirty="0"/>
              <a:t>субъекта Российской </a:t>
            </a:r>
            <a:r>
              <a:rPr lang="ru-RU" b="1" dirty="0" smtClean="0"/>
              <a:t>Федерации.</a:t>
            </a:r>
            <a:endParaRPr lang="ru-RU" b="1" dirty="0"/>
          </a:p>
        </p:txBody>
      </p:sp>
      <p:pic>
        <p:nvPicPr>
          <p:cNvPr id="22" name="Picture 10" descr="C:\Users\user.L427-1\Desktop\8a4d9e1b426cf261db0fe7905c16c97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10" y="2555701"/>
            <a:ext cx="486481" cy="49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user.L427-1\Desktop\8a4d9e1b426cf261db0fe7905c16c97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10" y="4571925"/>
            <a:ext cx="486481" cy="49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69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321009" y="323453"/>
            <a:ext cx="10092769" cy="720080"/>
          </a:xfrm>
          <a:prstGeom prst="rect">
            <a:avLst/>
          </a:prstGeom>
        </p:spPr>
        <p:txBody>
          <a:bodyPr vert="horz" lIns="98694" tIns="49347" rIns="98694" bIns="49347" rtlCol="0" anchor="t" anchorCtr="0">
            <a:normAutofit fontScale="85000" lnSpcReduction="20000"/>
          </a:bodyPr>
          <a:lstStyle/>
          <a:p>
            <a:pPr algn="ctr" defTabSz="986912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221668"/>
                </a:solidFill>
                <a:cs typeface="Arial" panose="020B0604020202020204" pitchFamily="34" charset="0"/>
              </a:rPr>
              <a:t>ПРОБЛЕМЫ, ВЫЯВЛЕННЫЕ В ХОДЕ ИСПОЛНЕНИЯ КОНЦЕПЦИИ РАЗВИТИЯ ДОПОЛНИТЕЛЬНОГО ОБРАЗОВАНИЯ ДЕТЕЙ 2015 – 2020 гг.</a:t>
            </a:r>
            <a:endParaRPr lang="ru-RU" sz="2800" b="1" dirty="0">
              <a:solidFill>
                <a:srgbClr val="1F377B"/>
              </a:solidFill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9" y="1214156"/>
            <a:ext cx="302437" cy="3601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6" y="3691323"/>
            <a:ext cx="302437" cy="3601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8" y="1868348"/>
            <a:ext cx="302437" cy="3601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9" y="2437967"/>
            <a:ext cx="302437" cy="3601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9" y="3142565"/>
            <a:ext cx="302437" cy="3601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53489" y="4230030"/>
            <a:ext cx="953129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Недостаточная эффективность межведомственного и межуровневого взаимодействия при формировании региональных систем развития ДОД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811" y="4819298"/>
            <a:ext cx="435727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Сокращение сети организаций ДОД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1765" y="5239308"/>
            <a:ext cx="930433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Ограниченная доступность инфраструктуры ДОД для различных категорий детей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3206" y="5634810"/>
            <a:ext cx="974043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Обособленность ДОД от общего и профессионального образования, низкий уровень вовлеченности профессиональных ОО и организаций высшего образования </a:t>
            </a:r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реализацию программ ДОД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1683" y="6319061"/>
            <a:ext cx="9536123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Недостаточное использование потенциала организаций негосударственного сектора для развития ДОД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6" y="4797659"/>
            <a:ext cx="302437" cy="36019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6" y="5239308"/>
            <a:ext cx="302437" cy="36019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58" y="5747100"/>
            <a:ext cx="302437" cy="36019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6" y="6268689"/>
            <a:ext cx="302437" cy="3601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8616" y="1629593"/>
            <a:ext cx="9476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Несоответствие </a:t>
            </a:r>
            <a:r>
              <a:rPr lang="ru-RU" sz="1600" dirty="0"/>
              <a:t>темпа обновления материально-технической базы, содержания и методов обучения дополнительного образования детей темпам развития науки, техники, культуры, спорта, экономики, технологий и социальной </a:t>
            </a:r>
            <a:r>
              <a:rPr lang="ru-RU" sz="1600" dirty="0" smtClean="0"/>
              <a:t>сферы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4325" y="1235795"/>
            <a:ext cx="930433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Недостаточное кадровое обеспечение системы ДОД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48887" y="3106550"/>
            <a:ext cx="927261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Неэффективное использование потенциала ДОД  </a:t>
            </a:r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в </a:t>
            </a:r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формировании у обучающихся функциональной грамотности и компетентностей эмоционального, физического, интеллектуального развития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64140" y="3779837"/>
            <a:ext cx="9610572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Недостаточный вклад ДОД в профилактику и преодоление школьной </a:t>
            </a:r>
            <a:r>
              <a:rPr lang="ru-RU" sz="1600" dirty="0" err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неуспешности</a:t>
            </a:r>
            <a:endParaRPr lang="ru-RU" sz="1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7" y="4238208"/>
            <a:ext cx="302437" cy="36019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948887" y="2595545"/>
            <a:ext cx="9579563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Неразвитость механизмов учета индивидуальных возможностей и потребностей ребенка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321009" y="179437"/>
            <a:ext cx="10092769" cy="854922"/>
          </a:xfrm>
          <a:prstGeom prst="rect">
            <a:avLst/>
          </a:prstGeom>
        </p:spPr>
        <p:txBody>
          <a:bodyPr vert="horz" lIns="98694" tIns="49347" rIns="98694" bIns="49347" rtlCol="0" anchor="t" anchorCtr="0">
            <a:normAutofit fontScale="92500" lnSpcReduction="10000"/>
          </a:bodyPr>
          <a:lstStyle/>
          <a:p>
            <a:pPr algn="ctr" defTabSz="986912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221668"/>
                </a:solidFill>
                <a:cs typeface="Arial" panose="020B0604020202020204" pitchFamily="34" charset="0"/>
              </a:rPr>
              <a:t>ЗАДАЧИ </a:t>
            </a:r>
            <a:r>
              <a:rPr lang="ru-RU" sz="2800" b="1" dirty="0">
                <a:solidFill>
                  <a:srgbClr val="221668"/>
                </a:solidFill>
                <a:cs typeface="Arial" panose="020B0604020202020204" pitchFamily="34" charset="0"/>
              </a:rPr>
              <a:t>РАЗВИТИЯ СИСТЕМЫ ДОПОЛНИТЕЛЬНОГО ОБРАЗОВАНИЯ ДЕТЕЙ НА ПЕРИОД ДО 2030 ГОДА</a:t>
            </a:r>
            <a:endParaRPr lang="ru-RU" sz="2800" b="1" dirty="0">
              <a:solidFill>
                <a:srgbClr val="1F377B"/>
              </a:solidFill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" y="1404965"/>
            <a:ext cx="581535" cy="576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5425" y="1334670"/>
            <a:ext cx="9361039" cy="646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800" b="1" dirty="0">
                <a:solidFill>
                  <a:srgbClr val="002060"/>
                </a:solidFill>
                <a:ea typeface="+mj-ea"/>
                <a:cs typeface="+mj-cs"/>
                <a:sym typeface="Calibri"/>
              </a:rPr>
              <a:t>Создание условий для самореализации и развития талантов детей, а </a:t>
            </a:r>
            <a:r>
              <a:rPr lang="ru-RU" sz="1800" b="1" dirty="0">
                <a:solidFill>
                  <a:srgbClr val="002060"/>
                </a:solidFill>
              </a:rPr>
              <a:t>также воспитание высоконравственной, гармонично развитой и социально ответственной личности</a:t>
            </a:r>
            <a:endParaRPr lang="ru-RU" sz="1800" b="1" dirty="0">
              <a:solidFill>
                <a:srgbClr val="002060"/>
              </a:solidFill>
              <a:ea typeface="+mj-ea"/>
              <a:cs typeface="+mj-cs"/>
              <a:sym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66" y="2324667"/>
            <a:ext cx="302437" cy="3601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2552" y="2330843"/>
            <a:ext cx="4400154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Увеличение охвата детей качественным  </a:t>
            </a:r>
          </a:p>
          <a:p>
            <a:pPr defTabSz="995506" hangingPunct="0"/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и востребованным дополнительным образованием </a:t>
            </a:r>
            <a:endParaRPr lang="ru-RU" sz="1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4934" y="3213139"/>
            <a:ext cx="4354948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Создание условий для доступного дополнительного образования детей</a:t>
            </a:r>
            <a:endParaRPr lang="ru-RU" sz="1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81" y="5562640"/>
            <a:ext cx="302437" cy="3601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40" y="3245753"/>
            <a:ext cx="302437" cy="3601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17" y="2386149"/>
            <a:ext cx="302437" cy="3601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8962" y="3915144"/>
            <a:ext cx="41348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Обновление материально-технической базы дополнительного образования детей</a:t>
            </a:r>
            <a:endParaRPr lang="ru-RU" sz="1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2193" y="4571925"/>
            <a:ext cx="4399697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В</a:t>
            </a:r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недрение целевой модели </a:t>
            </a:r>
          </a:p>
          <a:p>
            <a:pPr defTabSz="995506" hangingPunct="0"/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развития региональных систем  </a:t>
            </a:r>
          </a:p>
          <a:p>
            <a:pPr defTabSz="995506" hangingPunct="0"/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дополнительного образования детей</a:t>
            </a:r>
            <a:endParaRPr lang="ru-RU" sz="1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8378" y="5508029"/>
            <a:ext cx="42794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Обновление содержания и методов обучения в системе дополнительного образования детей </a:t>
            </a:r>
            <a:endParaRPr lang="ru-RU" sz="1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4764" y="2358803"/>
            <a:ext cx="467170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Обеспечение участия  организаций негосударственного сектора в реализации дополнительных общеобразовательных программ</a:t>
            </a:r>
            <a:endParaRPr lang="ru-RU" sz="1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4" y="3985461"/>
            <a:ext cx="302437" cy="3601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16" y="3419642"/>
            <a:ext cx="302437" cy="36019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14764" y="3274739"/>
            <a:ext cx="46717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Создание условий  для интеграции ресурсов общего и дополнительного образования </a:t>
            </a:r>
            <a:endParaRPr lang="ru-RU" sz="1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" y="4736337"/>
            <a:ext cx="302437" cy="36019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705944" y="3985461"/>
            <a:ext cx="468052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Создание условий для социально-культурной  реабилитации детей-инвалидов</a:t>
            </a:r>
            <a:endParaRPr lang="ru-RU" sz="1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17" y="4108825"/>
            <a:ext cx="302437" cy="36019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17" y="4787798"/>
            <a:ext cx="302437" cy="36019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714764" y="4736337"/>
            <a:ext cx="46717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Подготовка педагогических  кадров для системы дополнительного образования детей</a:t>
            </a:r>
            <a:endParaRPr lang="ru-RU" sz="1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49979" y="5385501"/>
            <a:ext cx="4636487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Меры социальной поддержки лучшим педагогам</a:t>
            </a:r>
            <a:endParaRPr lang="ru-RU" sz="1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906" y="5363862"/>
            <a:ext cx="302437" cy="360191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5403506" y="5901191"/>
            <a:ext cx="4910951" cy="133502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14297" lvl="1">
              <a:lnSpc>
                <a:spcPct val="80000"/>
              </a:lnSpc>
            </a:pPr>
            <a:endParaRPr lang="ru-RU" sz="1600" dirty="0">
              <a:solidFill>
                <a:srgbClr val="31356E"/>
              </a:solidFill>
              <a:latin typeface="Montserrat" panose="00000500000000000000" pitchFamily="50" charset="-52"/>
            </a:endParaRPr>
          </a:p>
        </p:txBody>
      </p:sp>
      <p:pic>
        <p:nvPicPr>
          <p:cNvPr id="36" name="Picture 10" descr="C:\Users\user.L427-1\Desktop\8a4d9e1b426cf261db0fe7905c16c97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34" y="6055924"/>
            <a:ext cx="486481" cy="49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54725" y="5959391"/>
            <a:ext cx="472449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/>
              <a:t>Концепция развития дополнительного </a:t>
            </a:r>
          </a:p>
          <a:p>
            <a:pPr algn="ctr"/>
            <a:r>
              <a:rPr lang="ru-RU" sz="1500" b="1" dirty="0" smtClean="0"/>
              <a:t>образования  детей до 2030 года </a:t>
            </a:r>
          </a:p>
          <a:p>
            <a:pPr algn="ctr"/>
            <a:r>
              <a:rPr lang="ru-RU" sz="1500" b="1" dirty="0" smtClean="0"/>
              <a:t>является преемственной по отношению </a:t>
            </a:r>
          </a:p>
          <a:p>
            <a:pPr algn="ctr"/>
            <a:r>
              <a:rPr lang="ru-RU" sz="1500" b="1" dirty="0" smtClean="0"/>
              <a:t>к Концепции развития  дополнительного образования 2015-2020 гг. </a:t>
            </a:r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val="140556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азвание 1"/>
          <p:cNvSpPr txBox="1">
            <a:spLocks/>
          </p:cNvSpPr>
          <p:nvPr/>
        </p:nvSpPr>
        <p:spPr>
          <a:xfrm>
            <a:off x="305346" y="179437"/>
            <a:ext cx="10092769" cy="854922"/>
          </a:xfrm>
          <a:prstGeom prst="rect">
            <a:avLst/>
          </a:prstGeom>
        </p:spPr>
        <p:txBody>
          <a:bodyPr vert="horz" lIns="98694" tIns="49347" rIns="98694" bIns="49347" rtlCol="0" anchor="t" anchorCtr="0">
            <a:normAutofit fontScale="92500" lnSpcReduction="10000"/>
          </a:bodyPr>
          <a:lstStyle/>
          <a:p>
            <a:pPr algn="ctr" defTabSz="986912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221668"/>
                </a:solidFill>
                <a:cs typeface="Arial" panose="020B0604020202020204" pitchFamily="34" charset="0"/>
              </a:rPr>
              <a:t>ВНЕДРЕНИЕ ЦЕЛЕВОЙ МОДЕЛИ РАЗВИТИЯ РЕГИОНАЛЬНЫХ СИСТЕМ ДОПОЛНИТЕЛЬНОГО ОБРАЗОВАНИЯ ДЕТЕЙ </a:t>
            </a:r>
            <a:endParaRPr lang="ru-RU" sz="2800" b="1" dirty="0">
              <a:solidFill>
                <a:srgbClr val="1F377B"/>
              </a:solidFill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305" y="1019245"/>
            <a:ext cx="10337976" cy="537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2641" tIns="52641" rIns="52641" bIns="52641" numCol="1" spcCol="43868" rtlCol="0" anchor="t">
            <a:spAutoFit/>
          </a:bodyPr>
          <a:lstStyle/>
          <a:p>
            <a:pPr marL="539750" indent="-539750"/>
            <a:r>
              <a:rPr lang="ru-RU" sz="1400" b="1" dirty="0" smtClean="0">
                <a:cs typeface="Arial" panose="020B0604020202020204" pitchFamily="34" charset="0"/>
              </a:rPr>
              <a:t>      ЦЕЛЬ</a:t>
            </a:r>
            <a:r>
              <a:rPr lang="ru-RU" sz="1400" b="1" dirty="0">
                <a:cs typeface="Arial" panose="020B0604020202020204" pitchFamily="34" charset="0"/>
              </a:rPr>
              <a:t>: </a:t>
            </a:r>
            <a:r>
              <a:rPr lang="ru-RU" sz="1400" dirty="0" smtClean="0">
                <a:cs typeface="Arial" panose="020B0604020202020204" pitchFamily="34" charset="0"/>
              </a:rPr>
              <a:t>Повышение </a:t>
            </a:r>
            <a:r>
              <a:rPr lang="ru-RU" sz="1400" dirty="0">
                <a:cs typeface="Arial" panose="020B0604020202020204" pitchFamily="34" charset="0"/>
              </a:rPr>
              <a:t>доступности </a:t>
            </a:r>
            <a:r>
              <a:rPr lang="ru-RU" sz="1400" dirty="0" smtClean="0">
                <a:cs typeface="Arial" panose="020B0604020202020204" pitchFamily="34" charset="0"/>
              </a:rPr>
              <a:t> дополнительных </a:t>
            </a:r>
            <a:r>
              <a:rPr lang="ru-RU" sz="1400" dirty="0">
                <a:cs typeface="Arial" panose="020B0604020202020204" pitchFamily="34" charset="0"/>
              </a:rPr>
              <a:t>общеобразовательных </a:t>
            </a:r>
            <a:r>
              <a:rPr lang="ru-RU" sz="1400" dirty="0" smtClean="0">
                <a:cs typeface="Arial" panose="020B0604020202020204" pitchFamily="34" charset="0"/>
              </a:rPr>
              <a:t>программ,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в том числе для детей с ОВЗ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     и детей-инвалидов,  </a:t>
            </a:r>
            <a:r>
              <a:rPr lang="ru-RU" sz="1400" dirty="0" smtClean="0">
                <a:cs typeface="Arial" panose="020B0604020202020204" pitchFamily="34" charset="0"/>
              </a:rPr>
              <a:t>посредством </a:t>
            </a:r>
            <a:r>
              <a:rPr lang="ru-RU" sz="1400" dirty="0">
                <a:cs typeface="Arial" panose="020B0604020202020204" pitchFamily="34" charset="0"/>
              </a:rPr>
              <a:t>изменения принципа бюджетного финансирования дополнительного образования детей</a:t>
            </a:r>
            <a:endParaRPr lang="ru-RU" sz="1400" dirty="0">
              <a:solidFill>
                <a:srgbClr val="000000"/>
              </a:solidFill>
              <a:cs typeface="Arial" panose="020B0604020202020204" pitchFamily="34" charset="0"/>
              <a:sym typeface="Calibri"/>
            </a:endParaRPr>
          </a:p>
        </p:txBody>
      </p:sp>
      <p:pic>
        <p:nvPicPr>
          <p:cNvPr id="15" name="Picture 3" descr="C:\Users\user.L427-1\Desktop\географ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715" y="2179838"/>
            <a:ext cx="637618" cy="60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663818" y="2125996"/>
            <a:ext cx="4764517" cy="6603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2641" tIns="52641" rIns="52641" bIns="52641" numCol="1" spcCol="43868" rtlCol="0" anchor="t">
            <a:spAutoFit/>
          </a:bodyPr>
          <a:lstStyle/>
          <a:p>
            <a:pPr marL="1343468" indent="-1343468" algn="ctr" defTabSz="1146226" hangingPunct="0"/>
            <a:r>
              <a:rPr lang="ru-RU" sz="1600" b="1" dirty="0" smtClean="0">
                <a:solidFill>
                  <a:srgbClr val="002060"/>
                </a:solidFill>
                <a:cs typeface="Arial" panose="020B0604020202020204" pitchFamily="34" charset="0"/>
                <a:sym typeface="Calibri"/>
              </a:rPr>
              <a:t>ЦЕЛЕВАЯ МОДЕЛЬ ВНЕДРЕНА В 72 СУБЪЕКТАХ РФ</a:t>
            </a:r>
          </a:p>
          <a:p>
            <a:pPr marL="1343468" indent="-1343468" algn="ctr" defTabSz="1146226" hangingPunct="0"/>
            <a:endParaRPr lang="ru-RU" sz="2000" b="1" dirty="0">
              <a:solidFill>
                <a:srgbClr val="002060"/>
              </a:solidFill>
              <a:cs typeface="Arial" panose="020B0604020202020204" pitchFamily="34" charset="0"/>
              <a:sym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90747" y="2613606"/>
            <a:ext cx="4807368" cy="5987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2641" tIns="52641" rIns="52641" bIns="52641" numCol="1" spcCol="43868" rtlCol="0" anchor="t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открыто  72 региональных </a:t>
            </a:r>
            <a:r>
              <a:rPr lang="ru-RU" sz="1600" b="1" dirty="0">
                <a:solidFill>
                  <a:srgbClr val="002060"/>
                </a:solidFill>
                <a:cs typeface="Arial" panose="020B0604020202020204" pitchFamily="34" charset="0"/>
              </a:rPr>
              <a:t>модельных </a:t>
            </a:r>
            <a:r>
              <a:rPr lang="ru-RU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центра  </a:t>
            </a:r>
            <a:br>
              <a:rPr lang="ru-RU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1 </a:t>
            </a:r>
            <a:r>
              <a:rPr lang="ru-RU" sz="1600" b="1" dirty="0">
                <a:solidFill>
                  <a:srgbClr val="002060"/>
                </a:solidFill>
                <a:cs typeface="Arial" panose="020B0604020202020204" pitchFamily="34" charset="0"/>
              </a:rPr>
              <a:t>762 муниципальных опорных центра</a:t>
            </a:r>
            <a:endParaRPr lang="ru-RU" sz="1600" i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1463" y="1588799"/>
            <a:ext cx="10105366" cy="537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2641" tIns="52641" rIns="52641" bIns="52641" numCol="1" spcCol="43868" rtlCol="0" anchor="t">
            <a:spAutoFit/>
          </a:bodyPr>
          <a:lstStyle/>
          <a:p>
            <a:pPr marL="809625" indent="-809625"/>
            <a:r>
              <a:rPr lang="ru-RU" sz="1400" b="1" dirty="0" smtClean="0">
                <a:cs typeface="Arial" panose="020B0604020202020204" pitchFamily="34" charset="0"/>
              </a:rPr>
              <a:t>ЗАДАЧА: </a:t>
            </a:r>
            <a:r>
              <a:rPr lang="ru-RU" sz="1400" dirty="0" smtClean="0">
                <a:cs typeface="Arial" panose="020B0604020202020204" pitchFamily="34" charset="0"/>
              </a:rPr>
              <a:t>К 1 </a:t>
            </a:r>
            <a:r>
              <a:rPr lang="ru-RU" sz="1400" dirty="0">
                <a:cs typeface="Arial" panose="020B0604020202020204" pitchFamily="34" charset="0"/>
              </a:rPr>
              <a:t>июня 2022 </a:t>
            </a:r>
            <a:r>
              <a:rPr lang="ru-RU" sz="1400" dirty="0" smtClean="0">
                <a:cs typeface="Arial" panose="020B0604020202020204" pitchFamily="34" charset="0"/>
              </a:rPr>
              <a:t>г.  Минпросвещения </a:t>
            </a:r>
            <a:r>
              <a:rPr lang="ru-RU" sz="1400" dirty="0">
                <a:cs typeface="Arial" panose="020B0604020202020204" pitchFamily="34" charset="0"/>
              </a:rPr>
              <a:t>России  </a:t>
            </a:r>
            <a:r>
              <a:rPr lang="ru-RU" sz="1400" dirty="0" smtClean="0">
                <a:cs typeface="Arial" panose="020B0604020202020204" pitchFamily="34" charset="0"/>
              </a:rPr>
              <a:t>доработает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ЕАИС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ДО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части сбора данных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детях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с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ОВЗ 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детях и инвалидах, охваченных дополнительным образованием детей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01063" y="3345281"/>
            <a:ext cx="4807368" cy="83992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14297" lvl="1">
              <a:lnSpc>
                <a:spcPct val="80000"/>
              </a:lnSpc>
            </a:pPr>
            <a:endParaRPr lang="ru-RU" sz="1600" dirty="0">
              <a:solidFill>
                <a:srgbClr val="31356E"/>
              </a:solidFill>
              <a:latin typeface="Montserrat" panose="00000500000000000000" pitchFamily="50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68827" y="3345281"/>
            <a:ext cx="4239604" cy="7526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2641" tIns="52641" rIns="52641" bIns="52641" numCol="1" spcCol="43868" rtlCol="0" anchor="t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К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концу 2023 года </a:t>
            </a:r>
            <a:r>
              <a:rPr lang="ru-RU" sz="1400" b="1" dirty="0" smtClean="0">
                <a:cs typeface="Arial" panose="020B0604020202020204" pitchFamily="34" charset="0"/>
              </a:rPr>
              <a:t>Целевая </a:t>
            </a:r>
            <a:r>
              <a:rPr lang="ru-RU" sz="1400" b="1" dirty="0">
                <a:cs typeface="Arial" panose="020B0604020202020204" pitchFamily="34" charset="0"/>
              </a:rPr>
              <a:t>модель </a:t>
            </a:r>
            <a:r>
              <a:rPr lang="ru-RU" sz="1400" dirty="0">
                <a:cs typeface="Arial" panose="020B0604020202020204" pitchFamily="34" charset="0"/>
              </a:rPr>
              <a:t>развития региональных систем дополнительного образования детей будет внедрена </a:t>
            </a:r>
            <a:r>
              <a:rPr lang="ru-RU" sz="1400" b="1" dirty="0" smtClean="0">
                <a:cs typeface="Arial" panose="020B0604020202020204" pitchFamily="34" charset="0"/>
              </a:rPr>
              <a:t>во </a:t>
            </a:r>
            <a:r>
              <a:rPr lang="ru-RU" sz="1400" b="1" dirty="0">
                <a:cs typeface="Arial" panose="020B0604020202020204" pitchFamily="34" charset="0"/>
              </a:rPr>
              <a:t>всех субъектах России</a:t>
            </a:r>
          </a:p>
        </p:txBody>
      </p:sp>
      <p:sp>
        <p:nvSpPr>
          <p:cNvPr id="22" name="Календарь"/>
          <p:cNvSpPr/>
          <p:nvPr/>
        </p:nvSpPr>
        <p:spPr>
          <a:xfrm>
            <a:off x="5684847" y="3459274"/>
            <a:ext cx="453047" cy="524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89" y="0"/>
                </a:moveTo>
                <a:cubicBezTo>
                  <a:pt x="4152" y="0"/>
                  <a:pt x="4034" y="103"/>
                  <a:pt x="4034" y="233"/>
                </a:cubicBezTo>
                <a:lnTo>
                  <a:pt x="4034" y="1151"/>
                </a:lnTo>
                <a:lnTo>
                  <a:pt x="4034" y="2953"/>
                </a:lnTo>
                <a:lnTo>
                  <a:pt x="6428" y="2953"/>
                </a:lnTo>
                <a:lnTo>
                  <a:pt x="6433" y="1151"/>
                </a:lnTo>
                <a:lnTo>
                  <a:pt x="6433" y="233"/>
                </a:lnTo>
                <a:cubicBezTo>
                  <a:pt x="6433" y="109"/>
                  <a:pt x="6321" y="0"/>
                  <a:pt x="6178" y="0"/>
                </a:cubicBezTo>
                <a:lnTo>
                  <a:pt x="4289" y="0"/>
                </a:lnTo>
                <a:close/>
                <a:moveTo>
                  <a:pt x="15422" y="0"/>
                </a:moveTo>
                <a:cubicBezTo>
                  <a:pt x="15279" y="0"/>
                  <a:pt x="15167" y="109"/>
                  <a:pt x="15167" y="233"/>
                </a:cubicBezTo>
                <a:lnTo>
                  <a:pt x="15167" y="1151"/>
                </a:lnTo>
                <a:lnTo>
                  <a:pt x="15172" y="2953"/>
                </a:lnTo>
                <a:lnTo>
                  <a:pt x="17566" y="2953"/>
                </a:lnTo>
                <a:lnTo>
                  <a:pt x="17566" y="1151"/>
                </a:lnTo>
                <a:lnTo>
                  <a:pt x="17566" y="233"/>
                </a:lnTo>
                <a:cubicBezTo>
                  <a:pt x="17566" y="103"/>
                  <a:pt x="17448" y="0"/>
                  <a:pt x="17311" y="0"/>
                </a:cubicBezTo>
                <a:lnTo>
                  <a:pt x="15422" y="0"/>
                </a:lnTo>
                <a:close/>
                <a:moveTo>
                  <a:pt x="1031" y="2150"/>
                </a:moveTo>
                <a:cubicBezTo>
                  <a:pt x="465" y="2150"/>
                  <a:pt x="0" y="2565"/>
                  <a:pt x="0" y="3083"/>
                </a:cubicBezTo>
                <a:lnTo>
                  <a:pt x="0" y="20665"/>
                </a:lnTo>
                <a:cubicBezTo>
                  <a:pt x="0" y="21178"/>
                  <a:pt x="459" y="21600"/>
                  <a:pt x="1031" y="21600"/>
                </a:cubicBezTo>
                <a:lnTo>
                  <a:pt x="20569" y="21600"/>
                </a:lnTo>
                <a:cubicBezTo>
                  <a:pt x="21135" y="21600"/>
                  <a:pt x="21600" y="21184"/>
                  <a:pt x="21600" y="20665"/>
                </a:cubicBezTo>
                <a:lnTo>
                  <a:pt x="21600" y="3083"/>
                </a:lnTo>
                <a:cubicBezTo>
                  <a:pt x="21600" y="2570"/>
                  <a:pt x="21135" y="2150"/>
                  <a:pt x="20569" y="2150"/>
                </a:cubicBezTo>
                <a:lnTo>
                  <a:pt x="18329" y="2150"/>
                </a:lnTo>
                <a:lnTo>
                  <a:pt x="18329" y="3088"/>
                </a:lnTo>
                <a:cubicBezTo>
                  <a:pt x="18329" y="3396"/>
                  <a:pt x="18049" y="3650"/>
                  <a:pt x="17710" y="3650"/>
                </a:cubicBezTo>
                <a:lnTo>
                  <a:pt x="15018" y="3650"/>
                </a:lnTo>
                <a:cubicBezTo>
                  <a:pt x="14678" y="3650"/>
                  <a:pt x="14398" y="3396"/>
                  <a:pt x="14398" y="3088"/>
                </a:cubicBezTo>
                <a:lnTo>
                  <a:pt x="14398" y="2150"/>
                </a:lnTo>
                <a:lnTo>
                  <a:pt x="7202" y="2150"/>
                </a:lnTo>
                <a:lnTo>
                  <a:pt x="7202" y="3088"/>
                </a:lnTo>
                <a:cubicBezTo>
                  <a:pt x="7202" y="3396"/>
                  <a:pt x="6922" y="3650"/>
                  <a:pt x="6582" y="3650"/>
                </a:cubicBezTo>
                <a:lnTo>
                  <a:pt x="3890" y="3650"/>
                </a:lnTo>
                <a:cubicBezTo>
                  <a:pt x="3551" y="3650"/>
                  <a:pt x="3271" y="3396"/>
                  <a:pt x="3271" y="3088"/>
                </a:cubicBezTo>
                <a:lnTo>
                  <a:pt x="3271" y="2150"/>
                </a:lnTo>
                <a:lnTo>
                  <a:pt x="1031" y="2150"/>
                </a:lnTo>
                <a:close/>
                <a:moveTo>
                  <a:pt x="1508" y="6389"/>
                </a:moveTo>
                <a:lnTo>
                  <a:pt x="20092" y="6389"/>
                </a:lnTo>
                <a:lnTo>
                  <a:pt x="20092" y="19565"/>
                </a:lnTo>
                <a:lnTo>
                  <a:pt x="1508" y="19565"/>
                </a:lnTo>
                <a:lnTo>
                  <a:pt x="1508" y="6389"/>
                </a:lnTo>
                <a:close/>
                <a:moveTo>
                  <a:pt x="3807" y="8451"/>
                </a:moveTo>
                <a:cubicBezTo>
                  <a:pt x="3777" y="8451"/>
                  <a:pt x="3747" y="8478"/>
                  <a:pt x="3747" y="8505"/>
                </a:cubicBezTo>
                <a:lnTo>
                  <a:pt x="3747" y="10493"/>
                </a:lnTo>
                <a:cubicBezTo>
                  <a:pt x="3747" y="10525"/>
                  <a:pt x="3777" y="10547"/>
                  <a:pt x="3807" y="10547"/>
                </a:cubicBezTo>
                <a:lnTo>
                  <a:pt x="5999" y="10547"/>
                </a:lnTo>
                <a:cubicBezTo>
                  <a:pt x="6029" y="10547"/>
                  <a:pt x="6059" y="10525"/>
                  <a:pt x="6059" y="10493"/>
                </a:cubicBezTo>
                <a:lnTo>
                  <a:pt x="6059" y="8505"/>
                </a:lnTo>
                <a:cubicBezTo>
                  <a:pt x="6059" y="8478"/>
                  <a:pt x="6029" y="8451"/>
                  <a:pt x="5999" y="8451"/>
                </a:cubicBezTo>
                <a:lnTo>
                  <a:pt x="3807" y="8451"/>
                </a:lnTo>
                <a:close/>
                <a:moveTo>
                  <a:pt x="7654" y="8451"/>
                </a:moveTo>
                <a:cubicBezTo>
                  <a:pt x="7618" y="8451"/>
                  <a:pt x="7595" y="8478"/>
                  <a:pt x="7595" y="8505"/>
                </a:cubicBezTo>
                <a:lnTo>
                  <a:pt x="7595" y="10493"/>
                </a:lnTo>
                <a:cubicBezTo>
                  <a:pt x="7595" y="10525"/>
                  <a:pt x="7618" y="10547"/>
                  <a:pt x="7654" y="10547"/>
                </a:cubicBezTo>
                <a:lnTo>
                  <a:pt x="9847" y="10547"/>
                </a:lnTo>
                <a:cubicBezTo>
                  <a:pt x="9877" y="10547"/>
                  <a:pt x="9907" y="10525"/>
                  <a:pt x="9907" y="10493"/>
                </a:cubicBezTo>
                <a:lnTo>
                  <a:pt x="9907" y="8505"/>
                </a:lnTo>
                <a:cubicBezTo>
                  <a:pt x="9907" y="8478"/>
                  <a:pt x="9877" y="8451"/>
                  <a:pt x="9847" y="8451"/>
                </a:cubicBezTo>
                <a:lnTo>
                  <a:pt x="7654" y="8451"/>
                </a:lnTo>
                <a:close/>
                <a:moveTo>
                  <a:pt x="11753" y="8451"/>
                </a:moveTo>
                <a:cubicBezTo>
                  <a:pt x="11723" y="8451"/>
                  <a:pt x="11693" y="8478"/>
                  <a:pt x="11693" y="8505"/>
                </a:cubicBezTo>
                <a:lnTo>
                  <a:pt x="11693" y="10493"/>
                </a:lnTo>
                <a:cubicBezTo>
                  <a:pt x="11693" y="10525"/>
                  <a:pt x="11723" y="10547"/>
                  <a:pt x="11753" y="10547"/>
                </a:cubicBezTo>
                <a:lnTo>
                  <a:pt x="13946" y="10547"/>
                </a:lnTo>
                <a:cubicBezTo>
                  <a:pt x="13976" y="10547"/>
                  <a:pt x="14005" y="10525"/>
                  <a:pt x="14005" y="10493"/>
                </a:cubicBezTo>
                <a:lnTo>
                  <a:pt x="14005" y="8505"/>
                </a:lnTo>
                <a:cubicBezTo>
                  <a:pt x="14005" y="8478"/>
                  <a:pt x="13976" y="8451"/>
                  <a:pt x="13946" y="8451"/>
                </a:cubicBezTo>
                <a:lnTo>
                  <a:pt x="11753" y="8451"/>
                </a:lnTo>
                <a:close/>
                <a:moveTo>
                  <a:pt x="15601" y="8451"/>
                </a:moveTo>
                <a:cubicBezTo>
                  <a:pt x="15565" y="8451"/>
                  <a:pt x="15541" y="8478"/>
                  <a:pt x="15541" y="8505"/>
                </a:cubicBezTo>
                <a:lnTo>
                  <a:pt x="15541" y="10493"/>
                </a:lnTo>
                <a:cubicBezTo>
                  <a:pt x="15541" y="10525"/>
                  <a:pt x="15565" y="10547"/>
                  <a:pt x="15601" y="10547"/>
                </a:cubicBezTo>
                <a:lnTo>
                  <a:pt x="17793" y="10547"/>
                </a:lnTo>
                <a:cubicBezTo>
                  <a:pt x="17829" y="10547"/>
                  <a:pt x="17853" y="10525"/>
                  <a:pt x="17853" y="10493"/>
                </a:cubicBezTo>
                <a:lnTo>
                  <a:pt x="17853" y="8505"/>
                </a:lnTo>
                <a:cubicBezTo>
                  <a:pt x="17853" y="8478"/>
                  <a:pt x="17829" y="8451"/>
                  <a:pt x="17793" y="8451"/>
                </a:cubicBezTo>
                <a:lnTo>
                  <a:pt x="15601" y="8451"/>
                </a:lnTo>
                <a:close/>
                <a:moveTo>
                  <a:pt x="3771" y="12086"/>
                </a:moveTo>
                <a:cubicBezTo>
                  <a:pt x="3736" y="12086"/>
                  <a:pt x="3712" y="12107"/>
                  <a:pt x="3712" y="12140"/>
                </a:cubicBezTo>
                <a:lnTo>
                  <a:pt x="3712" y="14126"/>
                </a:lnTo>
                <a:cubicBezTo>
                  <a:pt x="3712" y="14153"/>
                  <a:pt x="3736" y="14180"/>
                  <a:pt x="3771" y="14180"/>
                </a:cubicBezTo>
                <a:lnTo>
                  <a:pt x="5964" y="14180"/>
                </a:lnTo>
                <a:cubicBezTo>
                  <a:pt x="5994" y="14180"/>
                  <a:pt x="6024" y="14153"/>
                  <a:pt x="6024" y="14126"/>
                </a:cubicBezTo>
                <a:lnTo>
                  <a:pt x="6024" y="12140"/>
                </a:lnTo>
                <a:cubicBezTo>
                  <a:pt x="6024" y="12107"/>
                  <a:pt x="5994" y="12086"/>
                  <a:pt x="5964" y="12086"/>
                </a:cubicBezTo>
                <a:lnTo>
                  <a:pt x="3771" y="12086"/>
                </a:lnTo>
                <a:close/>
                <a:moveTo>
                  <a:pt x="7619" y="12086"/>
                </a:moveTo>
                <a:cubicBezTo>
                  <a:pt x="7583" y="12086"/>
                  <a:pt x="7559" y="12107"/>
                  <a:pt x="7559" y="12140"/>
                </a:cubicBezTo>
                <a:lnTo>
                  <a:pt x="7559" y="14126"/>
                </a:lnTo>
                <a:cubicBezTo>
                  <a:pt x="7559" y="14153"/>
                  <a:pt x="7583" y="14180"/>
                  <a:pt x="7619" y="14180"/>
                </a:cubicBezTo>
                <a:lnTo>
                  <a:pt x="9812" y="14180"/>
                </a:lnTo>
                <a:cubicBezTo>
                  <a:pt x="9841" y="14180"/>
                  <a:pt x="9871" y="14153"/>
                  <a:pt x="9871" y="14126"/>
                </a:cubicBezTo>
                <a:lnTo>
                  <a:pt x="9871" y="12140"/>
                </a:lnTo>
                <a:cubicBezTo>
                  <a:pt x="9871" y="12107"/>
                  <a:pt x="9841" y="12086"/>
                  <a:pt x="9812" y="12086"/>
                </a:cubicBezTo>
                <a:lnTo>
                  <a:pt x="7619" y="12086"/>
                </a:lnTo>
                <a:close/>
                <a:moveTo>
                  <a:pt x="11788" y="12086"/>
                </a:moveTo>
                <a:cubicBezTo>
                  <a:pt x="11759" y="12086"/>
                  <a:pt x="11729" y="12107"/>
                  <a:pt x="11729" y="12140"/>
                </a:cubicBezTo>
                <a:lnTo>
                  <a:pt x="11729" y="14126"/>
                </a:lnTo>
                <a:cubicBezTo>
                  <a:pt x="11729" y="14153"/>
                  <a:pt x="11759" y="14180"/>
                  <a:pt x="11788" y="14180"/>
                </a:cubicBezTo>
                <a:lnTo>
                  <a:pt x="13981" y="14180"/>
                </a:lnTo>
                <a:cubicBezTo>
                  <a:pt x="14011" y="14180"/>
                  <a:pt x="14041" y="14153"/>
                  <a:pt x="14041" y="14126"/>
                </a:cubicBezTo>
                <a:lnTo>
                  <a:pt x="14041" y="12140"/>
                </a:lnTo>
                <a:cubicBezTo>
                  <a:pt x="14041" y="12107"/>
                  <a:pt x="14011" y="12086"/>
                  <a:pt x="13981" y="12086"/>
                </a:cubicBezTo>
                <a:lnTo>
                  <a:pt x="11788" y="12086"/>
                </a:lnTo>
                <a:close/>
                <a:moveTo>
                  <a:pt x="15636" y="12086"/>
                </a:moveTo>
                <a:cubicBezTo>
                  <a:pt x="15600" y="12086"/>
                  <a:pt x="15576" y="12107"/>
                  <a:pt x="15576" y="12140"/>
                </a:cubicBezTo>
                <a:lnTo>
                  <a:pt x="15576" y="14126"/>
                </a:lnTo>
                <a:cubicBezTo>
                  <a:pt x="15576" y="14153"/>
                  <a:pt x="15600" y="14180"/>
                  <a:pt x="15636" y="14180"/>
                </a:cubicBezTo>
                <a:lnTo>
                  <a:pt x="17829" y="14180"/>
                </a:lnTo>
                <a:cubicBezTo>
                  <a:pt x="17864" y="14180"/>
                  <a:pt x="17888" y="14153"/>
                  <a:pt x="17888" y="14126"/>
                </a:cubicBezTo>
                <a:lnTo>
                  <a:pt x="17888" y="12140"/>
                </a:lnTo>
                <a:cubicBezTo>
                  <a:pt x="17888" y="12107"/>
                  <a:pt x="17864" y="12086"/>
                  <a:pt x="17829" y="12086"/>
                </a:cubicBezTo>
                <a:lnTo>
                  <a:pt x="15636" y="12086"/>
                </a:lnTo>
                <a:close/>
                <a:moveTo>
                  <a:pt x="3771" y="15866"/>
                </a:moveTo>
                <a:cubicBezTo>
                  <a:pt x="3736" y="15866"/>
                  <a:pt x="3712" y="15893"/>
                  <a:pt x="3712" y="15920"/>
                </a:cubicBezTo>
                <a:lnTo>
                  <a:pt x="3712" y="17906"/>
                </a:lnTo>
                <a:cubicBezTo>
                  <a:pt x="3712" y="17933"/>
                  <a:pt x="3736" y="17960"/>
                  <a:pt x="3771" y="17960"/>
                </a:cubicBezTo>
                <a:lnTo>
                  <a:pt x="5964" y="17960"/>
                </a:lnTo>
                <a:cubicBezTo>
                  <a:pt x="5994" y="17960"/>
                  <a:pt x="6024" y="17933"/>
                  <a:pt x="6024" y="17906"/>
                </a:cubicBezTo>
                <a:lnTo>
                  <a:pt x="6024" y="15920"/>
                </a:lnTo>
                <a:cubicBezTo>
                  <a:pt x="6024" y="15893"/>
                  <a:pt x="5994" y="15866"/>
                  <a:pt x="5964" y="15866"/>
                </a:cubicBezTo>
                <a:lnTo>
                  <a:pt x="3771" y="15866"/>
                </a:lnTo>
                <a:close/>
                <a:moveTo>
                  <a:pt x="7619" y="15866"/>
                </a:moveTo>
                <a:cubicBezTo>
                  <a:pt x="7583" y="15866"/>
                  <a:pt x="7559" y="15893"/>
                  <a:pt x="7559" y="15920"/>
                </a:cubicBezTo>
                <a:lnTo>
                  <a:pt x="7559" y="17906"/>
                </a:lnTo>
                <a:cubicBezTo>
                  <a:pt x="7559" y="17933"/>
                  <a:pt x="7583" y="17960"/>
                  <a:pt x="7619" y="17960"/>
                </a:cubicBezTo>
                <a:lnTo>
                  <a:pt x="9812" y="17960"/>
                </a:lnTo>
                <a:cubicBezTo>
                  <a:pt x="9841" y="17960"/>
                  <a:pt x="9871" y="17933"/>
                  <a:pt x="9871" y="17906"/>
                </a:cubicBezTo>
                <a:lnTo>
                  <a:pt x="9871" y="15920"/>
                </a:lnTo>
                <a:cubicBezTo>
                  <a:pt x="9871" y="15893"/>
                  <a:pt x="9841" y="15866"/>
                  <a:pt x="9812" y="15866"/>
                </a:cubicBezTo>
                <a:lnTo>
                  <a:pt x="7619" y="15866"/>
                </a:lnTo>
                <a:close/>
                <a:moveTo>
                  <a:pt x="11788" y="15866"/>
                </a:moveTo>
                <a:cubicBezTo>
                  <a:pt x="11759" y="15866"/>
                  <a:pt x="11729" y="15893"/>
                  <a:pt x="11729" y="15920"/>
                </a:cubicBezTo>
                <a:lnTo>
                  <a:pt x="11729" y="17906"/>
                </a:lnTo>
                <a:cubicBezTo>
                  <a:pt x="11729" y="17933"/>
                  <a:pt x="11759" y="17960"/>
                  <a:pt x="11788" y="17960"/>
                </a:cubicBezTo>
                <a:lnTo>
                  <a:pt x="13981" y="17960"/>
                </a:lnTo>
                <a:cubicBezTo>
                  <a:pt x="14011" y="17960"/>
                  <a:pt x="14041" y="17933"/>
                  <a:pt x="14041" y="17906"/>
                </a:cubicBezTo>
                <a:lnTo>
                  <a:pt x="14041" y="15920"/>
                </a:lnTo>
                <a:cubicBezTo>
                  <a:pt x="14041" y="15893"/>
                  <a:pt x="14011" y="15866"/>
                  <a:pt x="13981" y="15866"/>
                </a:cubicBezTo>
                <a:lnTo>
                  <a:pt x="11788" y="15866"/>
                </a:lnTo>
                <a:close/>
                <a:moveTo>
                  <a:pt x="15636" y="15866"/>
                </a:moveTo>
                <a:cubicBezTo>
                  <a:pt x="15600" y="15866"/>
                  <a:pt x="15576" y="15893"/>
                  <a:pt x="15576" y="15920"/>
                </a:cubicBezTo>
                <a:lnTo>
                  <a:pt x="15576" y="17906"/>
                </a:lnTo>
                <a:cubicBezTo>
                  <a:pt x="15576" y="17933"/>
                  <a:pt x="15600" y="17960"/>
                  <a:pt x="15636" y="17960"/>
                </a:cubicBezTo>
                <a:lnTo>
                  <a:pt x="17829" y="17960"/>
                </a:lnTo>
                <a:cubicBezTo>
                  <a:pt x="17864" y="17960"/>
                  <a:pt x="17888" y="17933"/>
                  <a:pt x="17888" y="17906"/>
                </a:cubicBezTo>
                <a:lnTo>
                  <a:pt x="17888" y="15920"/>
                </a:lnTo>
                <a:cubicBezTo>
                  <a:pt x="17888" y="15893"/>
                  <a:pt x="17864" y="15866"/>
                  <a:pt x="17829" y="15866"/>
                </a:cubicBezTo>
                <a:lnTo>
                  <a:pt x="15636" y="15866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25406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52641" tIns="52642" rIns="52641" bIns="52642" anchor="ctr"/>
          <a:lstStyle/>
          <a:p>
            <a:endParaRPr/>
          </a:p>
        </p:txBody>
      </p:sp>
      <p:grpSp>
        <p:nvGrpSpPr>
          <p:cNvPr id="24" name="Группа 23"/>
          <p:cNvGrpSpPr/>
          <p:nvPr/>
        </p:nvGrpSpPr>
        <p:grpSpPr>
          <a:xfrm>
            <a:off x="5243499" y="4258866"/>
            <a:ext cx="5093330" cy="1344836"/>
            <a:chOff x="2203678" y="1861808"/>
            <a:chExt cx="2209848" cy="972098"/>
          </a:xfrm>
        </p:grpSpPr>
        <p:sp>
          <p:nvSpPr>
            <p:cNvPr id="25" name="Стрелка вверх 24"/>
            <p:cNvSpPr/>
            <p:nvPr/>
          </p:nvSpPr>
          <p:spPr>
            <a:xfrm rot="5400000">
              <a:off x="2813461" y="1252025"/>
              <a:ext cx="972098" cy="2191663"/>
            </a:xfrm>
            <a:prstGeom prst="upArrow">
              <a:avLst>
                <a:gd name="adj1" fmla="val 50000"/>
                <a:gd name="adj2" fmla="val 63141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/>
              <a:r>
                <a:rPr lang="ru-RU" dirty="0" smtClean="0">
                  <a:solidFill>
                    <a:srgbClr val="00B0F0"/>
                  </a:solidFill>
                </a:rPr>
                <a:t>      </a:t>
              </a:r>
              <a:endPara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Стрелка вверх 4"/>
            <p:cNvSpPr/>
            <p:nvPr/>
          </p:nvSpPr>
          <p:spPr>
            <a:xfrm rot="5400000">
              <a:off x="3122789" y="1406785"/>
              <a:ext cx="648065" cy="19334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algn="ctr" defTabSz="61415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321571" y="4299665"/>
            <a:ext cx="4896543" cy="1256025"/>
            <a:chOff x="1831983" y="1902273"/>
            <a:chExt cx="2581543" cy="972098"/>
          </a:xfrm>
        </p:grpSpPr>
        <p:sp>
          <p:nvSpPr>
            <p:cNvPr id="28" name="Стрелка вверх 27"/>
            <p:cNvSpPr/>
            <p:nvPr/>
          </p:nvSpPr>
          <p:spPr>
            <a:xfrm rot="5400000">
              <a:off x="2312638" y="1421618"/>
              <a:ext cx="972098" cy="1933408"/>
            </a:xfrm>
            <a:prstGeom prst="upArrow">
              <a:avLst>
                <a:gd name="adj1" fmla="val 50000"/>
                <a:gd name="adj2" fmla="val 63141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/>
              <a:r>
                <a:rPr lang="ru-RU" dirty="0" smtClean="0">
                  <a:solidFill>
                    <a:srgbClr val="00B0F0"/>
                  </a:solidFill>
                </a:rPr>
                <a:t>      </a:t>
              </a:r>
              <a:endPara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Стрелка вверх 4"/>
            <p:cNvSpPr/>
            <p:nvPr/>
          </p:nvSpPr>
          <p:spPr>
            <a:xfrm rot="5400000">
              <a:off x="3122789" y="1406785"/>
              <a:ext cx="648065" cy="19334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algn="ctr" defTabSz="61415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15801" y="4290345"/>
            <a:ext cx="4238017" cy="1152905"/>
            <a:chOff x="2203679" y="1861806"/>
            <a:chExt cx="2209847" cy="972098"/>
          </a:xfrm>
        </p:grpSpPr>
        <p:sp>
          <p:nvSpPr>
            <p:cNvPr id="31" name="Стрелка вверх 30"/>
            <p:cNvSpPr/>
            <p:nvPr/>
          </p:nvSpPr>
          <p:spPr>
            <a:xfrm rot="5400000">
              <a:off x="2423012" y="1642473"/>
              <a:ext cx="972098" cy="1410764"/>
            </a:xfrm>
            <a:prstGeom prst="upArrow">
              <a:avLst>
                <a:gd name="adj1" fmla="val 50000"/>
                <a:gd name="adj2" fmla="val 63141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/>
              <a:r>
                <a:rPr lang="ru-RU" dirty="0" smtClean="0">
                  <a:solidFill>
                    <a:srgbClr val="00B0F0"/>
                  </a:solidFill>
                </a:rPr>
                <a:t>      </a:t>
              </a:r>
              <a:endPara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Стрелка вверх 4"/>
            <p:cNvSpPr/>
            <p:nvPr/>
          </p:nvSpPr>
          <p:spPr>
            <a:xfrm rot="5400000">
              <a:off x="3122789" y="1406785"/>
              <a:ext cx="648065" cy="19334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algn="ctr" defTabSz="61415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73384" y="4706115"/>
            <a:ext cx="2430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Региональный навигатор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60385" y="4713994"/>
            <a:ext cx="27665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cs typeface="Arial" panose="020B0604020202020204" pitchFamily="34" charset="0"/>
              </a:rPr>
              <a:t>Персонифицированный учет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22370" y="4631513"/>
            <a:ext cx="41727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cs typeface="Arial" panose="020B0604020202020204" pitchFamily="34" charset="0"/>
              </a:rPr>
              <a:t>Персонифицированное финансирование дополнительного образования  (</a:t>
            </a:r>
            <a:r>
              <a:rPr lang="ru-RU" sz="15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25% детей</a:t>
            </a:r>
            <a:r>
              <a:rPr lang="ru-RU" sz="1500" b="1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16120" y="5458542"/>
            <a:ext cx="4192311" cy="521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2641" tIns="52641" rIns="52641" bIns="52641" numCol="1" spcCol="43868" rtlCol="0" anchor="t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на 2022 год </a:t>
            </a:r>
            <a:r>
              <a:rPr lang="ru-RU" sz="12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</a:p>
          <a:p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выдать не менее 10 млн. сертификатов ПФДО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10" descr="C:\Users\user.L427-1\Desktop\8a4d9e1b426cf261db0fe7905c16c97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87" y="5965751"/>
            <a:ext cx="486481" cy="49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939867" y="5975934"/>
            <a:ext cx="9355050" cy="9387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ru-RU" sz="1100" b="1" dirty="0" smtClean="0">
                <a:cs typeface="Arial" panose="020B0604020202020204" pitchFamily="34" charset="0"/>
              </a:rPr>
              <a:t>Правительству РФ принять меры, направленные на увеличение количества детей, получивших дополнительное образование, и расширение возможностей для освоения ими современных междисциплинарных дополнительных общеобразовательных программ, включая повышение доступности организаций дополнительного образования для детей, в том числе находящихся в трудной жизненной ситуации, детей-инвалидов </a:t>
            </a:r>
          </a:p>
          <a:p>
            <a:pPr algn="just"/>
            <a:r>
              <a:rPr lang="ru-RU" sz="1100" b="1" dirty="0" smtClean="0">
                <a:cs typeface="Arial" panose="020B0604020202020204" pitchFamily="34" charset="0"/>
              </a:rPr>
              <a:t>и детей, находящихся на длительном лечении </a:t>
            </a:r>
            <a:r>
              <a:rPr lang="ru-RU" sz="1100" i="1" dirty="0" smtClean="0">
                <a:cs typeface="Arial" panose="020B0604020202020204" pitchFamily="34" charset="0"/>
              </a:rPr>
              <a:t>(подпункт «а» пункта 1 Перечня поручений Президента Российской Федерации по итогам заседания Совета по реализации государственной политики в сфере защиты семьи и детей 1 июня 2021 г. от 1 декабря 2021 г. № 2254)</a:t>
            </a:r>
            <a:endParaRPr lang="ru-RU" sz="1100" i="1" dirty="0">
              <a:cs typeface="Arial" panose="020B0604020202020204" pitchFamily="34" charset="0"/>
            </a:endParaRPr>
          </a:p>
        </p:txBody>
      </p:sp>
      <p:sp>
        <p:nvSpPr>
          <p:cNvPr id="63" name="Календарь"/>
          <p:cNvSpPr/>
          <p:nvPr/>
        </p:nvSpPr>
        <p:spPr>
          <a:xfrm>
            <a:off x="5617392" y="5392794"/>
            <a:ext cx="453047" cy="524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89" y="0"/>
                </a:moveTo>
                <a:cubicBezTo>
                  <a:pt x="4152" y="0"/>
                  <a:pt x="4034" y="103"/>
                  <a:pt x="4034" y="233"/>
                </a:cubicBezTo>
                <a:lnTo>
                  <a:pt x="4034" y="1151"/>
                </a:lnTo>
                <a:lnTo>
                  <a:pt x="4034" y="2953"/>
                </a:lnTo>
                <a:lnTo>
                  <a:pt x="6428" y="2953"/>
                </a:lnTo>
                <a:lnTo>
                  <a:pt x="6433" y="1151"/>
                </a:lnTo>
                <a:lnTo>
                  <a:pt x="6433" y="233"/>
                </a:lnTo>
                <a:cubicBezTo>
                  <a:pt x="6433" y="109"/>
                  <a:pt x="6321" y="0"/>
                  <a:pt x="6178" y="0"/>
                </a:cubicBezTo>
                <a:lnTo>
                  <a:pt x="4289" y="0"/>
                </a:lnTo>
                <a:close/>
                <a:moveTo>
                  <a:pt x="15422" y="0"/>
                </a:moveTo>
                <a:cubicBezTo>
                  <a:pt x="15279" y="0"/>
                  <a:pt x="15167" y="109"/>
                  <a:pt x="15167" y="233"/>
                </a:cubicBezTo>
                <a:lnTo>
                  <a:pt x="15167" y="1151"/>
                </a:lnTo>
                <a:lnTo>
                  <a:pt x="15172" y="2953"/>
                </a:lnTo>
                <a:lnTo>
                  <a:pt x="17566" y="2953"/>
                </a:lnTo>
                <a:lnTo>
                  <a:pt x="17566" y="1151"/>
                </a:lnTo>
                <a:lnTo>
                  <a:pt x="17566" y="233"/>
                </a:lnTo>
                <a:cubicBezTo>
                  <a:pt x="17566" y="103"/>
                  <a:pt x="17448" y="0"/>
                  <a:pt x="17311" y="0"/>
                </a:cubicBezTo>
                <a:lnTo>
                  <a:pt x="15422" y="0"/>
                </a:lnTo>
                <a:close/>
                <a:moveTo>
                  <a:pt x="1031" y="2150"/>
                </a:moveTo>
                <a:cubicBezTo>
                  <a:pt x="465" y="2150"/>
                  <a:pt x="0" y="2565"/>
                  <a:pt x="0" y="3083"/>
                </a:cubicBezTo>
                <a:lnTo>
                  <a:pt x="0" y="20665"/>
                </a:lnTo>
                <a:cubicBezTo>
                  <a:pt x="0" y="21178"/>
                  <a:pt x="459" y="21600"/>
                  <a:pt x="1031" y="21600"/>
                </a:cubicBezTo>
                <a:lnTo>
                  <a:pt x="20569" y="21600"/>
                </a:lnTo>
                <a:cubicBezTo>
                  <a:pt x="21135" y="21600"/>
                  <a:pt x="21600" y="21184"/>
                  <a:pt x="21600" y="20665"/>
                </a:cubicBezTo>
                <a:lnTo>
                  <a:pt x="21600" y="3083"/>
                </a:lnTo>
                <a:cubicBezTo>
                  <a:pt x="21600" y="2570"/>
                  <a:pt x="21135" y="2150"/>
                  <a:pt x="20569" y="2150"/>
                </a:cubicBezTo>
                <a:lnTo>
                  <a:pt x="18329" y="2150"/>
                </a:lnTo>
                <a:lnTo>
                  <a:pt x="18329" y="3088"/>
                </a:lnTo>
                <a:cubicBezTo>
                  <a:pt x="18329" y="3396"/>
                  <a:pt x="18049" y="3650"/>
                  <a:pt x="17710" y="3650"/>
                </a:cubicBezTo>
                <a:lnTo>
                  <a:pt x="15018" y="3650"/>
                </a:lnTo>
                <a:cubicBezTo>
                  <a:pt x="14678" y="3650"/>
                  <a:pt x="14398" y="3396"/>
                  <a:pt x="14398" y="3088"/>
                </a:cubicBezTo>
                <a:lnTo>
                  <a:pt x="14398" y="2150"/>
                </a:lnTo>
                <a:lnTo>
                  <a:pt x="7202" y="2150"/>
                </a:lnTo>
                <a:lnTo>
                  <a:pt x="7202" y="3088"/>
                </a:lnTo>
                <a:cubicBezTo>
                  <a:pt x="7202" y="3396"/>
                  <a:pt x="6922" y="3650"/>
                  <a:pt x="6582" y="3650"/>
                </a:cubicBezTo>
                <a:lnTo>
                  <a:pt x="3890" y="3650"/>
                </a:lnTo>
                <a:cubicBezTo>
                  <a:pt x="3551" y="3650"/>
                  <a:pt x="3271" y="3396"/>
                  <a:pt x="3271" y="3088"/>
                </a:cubicBezTo>
                <a:lnTo>
                  <a:pt x="3271" y="2150"/>
                </a:lnTo>
                <a:lnTo>
                  <a:pt x="1031" y="2150"/>
                </a:lnTo>
                <a:close/>
                <a:moveTo>
                  <a:pt x="1508" y="6389"/>
                </a:moveTo>
                <a:lnTo>
                  <a:pt x="20092" y="6389"/>
                </a:lnTo>
                <a:lnTo>
                  <a:pt x="20092" y="19565"/>
                </a:lnTo>
                <a:lnTo>
                  <a:pt x="1508" y="19565"/>
                </a:lnTo>
                <a:lnTo>
                  <a:pt x="1508" y="6389"/>
                </a:lnTo>
                <a:close/>
                <a:moveTo>
                  <a:pt x="3807" y="8451"/>
                </a:moveTo>
                <a:cubicBezTo>
                  <a:pt x="3777" y="8451"/>
                  <a:pt x="3747" y="8478"/>
                  <a:pt x="3747" y="8505"/>
                </a:cubicBezTo>
                <a:lnTo>
                  <a:pt x="3747" y="10493"/>
                </a:lnTo>
                <a:cubicBezTo>
                  <a:pt x="3747" y="10525"/>
                  <a:pt x="3777" y="10547"/>
                  <a:pt x="3807" y="10547"/>
                </a:cubicBezTo>
                <a:lnTo>
                  <a:pt x="5999" y="10547"/>
                </a:lnTo>
                <a:cubicBezTo>
                  <a:pt x="6029" y="10547"/>
                  <a:pt x="6059" y="10525"/>
                  <a:pt x="6059" y="10493"/>
                </a:cubicBezTo>
                <a:lnTo>
                  <a:pt x="6059" y="8505"/>
                </a:lnTo>
                <a:cubicBezTo>
                  <a:pt x="6059" y="8478"/>
                  <a:pt x="6029" y="8451"/>
                  <a:pt x="5999" y="8451"/>
                </a:cubicBezTo>
                <a:lnTo>
                  <a:pt x="3807" y="8451"/>
                </a:lnTo>
                <a:close/>
                <a:moveTo>
                  <a:pt x="7654" y="8451"/>
                </a:moveTo>
                <a:cubicBezTo>
                  <a:pt x="7618" y="8451"/>
                  <a:pt x="7595" y="8478"/>
                  <a:pt x="7595" y="8505"/>
                </a:cubicBezTo>
                <a:lnTo>
                  <a:pt x="7595" y="10493"/>
                </a:lnTo>
                <a:cubicBezTo>
                  <a:pt x="7595" y="10525"/>
                  <a:pt x="7618" y="10547"/>
                  <a:pt x="7654" y="10547"/>
                </a:cubicBezTo>
                <a:lnTo>
                  <a:pt x="9847" y="10547"/>
                </a:lnTo>
                <a:cubicBezTo>
                  <a:pt x="9877" y="10547"/>
                  <a:pt x="9907" y="10525"/>
                  <a:pt x="9907" y="10493"/>
                </a:cubicBezTo>
                <a:lnTo>
                  <a:pt x="9907" y="8505"/>
                </a:lnTo>
                <a:cubicBezTo>
                  <a:pt x="9907" y="8478"/>
                  <a:pt x="9877" y="8451"/>
                  <a:pt x="9847" y="8451"/>
                </a:cubicBezTo>
                <a:lnTo>
                  <a:pt x="7654" y="8451"/>
                </a:lnTo>
                <a:close/>
                <a:moveTo>
                  <a:pt x="11753" y="8451"/>
                </a:moveTo>
                <a:cubicBezTo>
                  <a:pt x="11723" y="8451"/>
                  <a:pt x="11693" y="8478"/>
                  <a:pt x="11693" y="8505"/>
                </a:cubicBezTo>
                <a:lnTo>
                  <a:pt x="11693" y="10493"/>
                </a:lnTo>
                <a:cubicBezTo>
                  <a:pt x="11693" y="10525"/>
                  <a:pt x="11723" y="10547"/>
                  <a:pt x="11753" y="10547"/>
                </a:cubicBezTo>
                <a:lnTo>
                  <a:pt x="13946" y="10547"/>
                </a:lnTo>
                <a:cubicBezTo>
                  <a:pt x="13976" y="10547"/>
                  <a:pt x="14005" y="10525"/>
                  <a:pt x="14005" y="10493"/>
                </a:cubicBezTo>
                <a:lnTo>
                  <a:pt x="14005" y="8505"/>
                </a:lnTo>
                <a:cubicBezTo>
                  <a:pt x="14005" y="8478"/>
                  <a:pt x="13976" y="8451"/>
                  <a:pt x="13946" y="8451"/>
                </a:cubicBezTo>
                <a:lnTo>
                  <a:pt x="11753" y="8451"/>
                </a:lnTo>
                <a:close/>
                <a:moveTo>
                  <a:pt x="15601" y="8451"/>
                </a:moveTo>
                <a:cubicBezTo>
                  <a:pt x="15565" y="8451"/>
                  <a:pt x="15541" y="8478"/>
                  <a:pt x="15541" y="8505"/>
                </a:cubicBezTo>
                <a:lnTo>
                  <a:pt x="15541" y="10493"/>
                </a:lnTo>
                <a:cubicBezTo>
                  <a:pt x="15541" y="10525"/>
                  <a:pt x="15565" y="10547"/>
                  <a:pt x="15601" y="10547"/>
                </a:cubicBezTo>
                <a:lnTo>
                  <a:pt x="17793" y="10547"/>
                </a:lnTo>
                <a:cubicBezTo>
                  <a:pt x="17829" y="10547"/>
                  <a:pt x="17853" y="10525"/>
                  <a:pt x="17853" y="10493"/>
                </a:cubicBezTo>
                <a:lnTo>
                  <a:pt x="17853" y="8505"/>
                </a:lnTo>
                <a:cubicBezTo>
                  <a:pt x="17853" y="8478"/>
                  <a:pt x="17829" y="8451"/>
                  <a:pt x="17793" y="8451"/>
                </a:cubicBezTo>
                <a:lnTo>
                  <a:pt x="15601" y="8451"/>
                </a:lnTo>
                <a:close/>
                <a:moveTo>
                  <a:pt x="3771" y="12086"/>
                </a:moveTo>
                <a:cubicBezTo>
                  <a:pt x="3736" y="12086"/>
                  <a:pt x="3712" y="12107"/>
                  <a:pt x="3712" y="12140"/>
                </a:cubicBezTo>
                <a:lnTo>
                  <a:pt x="3712" y="14126"/>
                </a:lnTo>
                <a:cubicBezTo>
                  <a:pt x="3712" y="14153"/>
                  <a:pt x="3736" y="14180"/>
                  <a:pt x="3771" y="14180"/>
                </a:cubicBezTo>
                <a:lnTo>
                  <a:pt x="5964" y="14180"/>
                </a:lnTo>
                <a:cubicBezTo>
                  <a:pt x="5994" y="14180"/>
                  <a:pt x="6024" y="14153"/>
                  <a:pt x="6024" y="14126"/>
                </a:cubicBezTo>
                <a:lnTo>
                  <a:pt x="6024" y="12140"/>
                </a:lnTo>
                <a:cubicBezTo>
                  <a:pt x="6024" y="12107"/>
                  <a:pt x="5994" y="12086"/>
                  <a:pt x="5964" y="12086"/>
                </a:cubicBezTo>
                <a:lnTo>
                  <a:pt x="3771" y="12086"/>
                </a:lnTo>
                <a:close/>
                <a:moveTo>
                  <a:pt x="7619" y="12086"/>
                </a:moveTo>
                <a:cubicBezTo>
                  <a:pt x="7583" y="12086"/>
                  <a:pt x="7559" y="12107"/>
                  <a:pt x="7559" y="12140"/>
                </a:cubicBezTo>
                <a:lnTo>
                  <a:pt x="7559" y="14126"/>
                </a:lnTo>
                <a:cubicBezTo>
                  <a:pt x="7559" y="14153"/>
                  <a:pt x="7583" y="14180"/>
                  <a:pt x="7619" y="14180"/>
                </a:cubicBezTo>
                <a:lnTo>
                  <a:pt x="9812" y="14180"/>
                </a:lnTo>
                <a:cubicBezTo>
                  <a:pt x="9841" y="14180"/>
                  <a:pt x="9871" y="14153"/>
                  <a:pt x="9871" y="14126"/>
                </a:cubicBezTo>
                <a:lnTo>
                  <a:pt x="9871" y="12140"/>
                </a:lnTo>
                <a:cubicBezTo>
                  <a:pt x="9871" y="12107"/>
                  <a:pt x="9841" y="12086"/>
                  <a:pt x="9812" y="12086"/>
                </a:cubicBezTo>
                <a:lnTo>
                  <a:pt x="7619" y="12086"/>
                </a:lnTo>
                <a:close/>
                <a:moveTo>
                  <a:pt x="11788" y="12086"/>
                </a:moveTo>
                <a:cubicBezTo>
                  <a:pt x="11759" y="12086"/>
                  <a:pt x="11729" y="12107"/>
                  <a:pt x="11729" y="12140"/>
                </a:cubicBezTo>
                <a:lnTo>
                  <a:pt x="11729" y="14126"/>
                </a:lnTo>
                <a:cubicBezTo>
                  <a:pt x="11729" y="14153"/>
                  <a:pt x="11759" y="14180"/>
                  <a:pt x="11788" y="14180"/>
                </a:cubicBezTo>
                <a:lnTo>
                  <a:pt x="13981" y="14180"/>
                </a:lnTo>
                <a:cubicBezTo>
                  <a:pt x="14011" y="14180"/>
                  <a:pt x="14041" y="14153"/>
                  <a:pt x="14041" y="14126"/>
                </a:cubicBezTo>
                <a:lnTo>
                  <a:pt x="14041" y="12140"/>
                </a:lnTo>
                <a:cubicBezTo>
                  <a:pt x="14041" y="12107"/>
                  <a:pt x="14011" y="12086"/>
                  <a:pt x="13981" y="12086"/>
                </a:cubicBezTo>
                <a:lnTo>
                  <a:pt x="11788" y="12086"/>
                </a:lnTo>
                <a:close/>
                <a:moveTo>
                  <a:pt x="15636" y="12086"/>
                </a:moveTo>
                <a:cubicBezTo>
                  <a:pt x="15600" y="12086"/>
                  <a:pt x="15576" y="12107"/>
                  <a:pt x="15576" y="12140"/>
                </a:cubicBezTo>
                <a:lnTo>
                  <a:pt x="15576" y="14126"/>
                </a:lnTo>
                <a:cubicBezTo>
                  <a:pt x="15576" y="14153"/>
                  <a:pt x="15600" y="14180"/>
                  <a:pt x="15636" y="14180"/>
                </a:cubicBezTo>
                <a:lnTo>
                  <a:pt x="17829" y="14180"/>
                </a:lnTo>
                <a:cubicBezTo>
                  <a:pt x="17864" y="14180"/>
                  <a:pt x="17888" y="14153"/>
                  <a:pt x="17888" y="14126"/>
                </a:cubicBezTo>
                <a:lnTo>
                  <a:pt x="17888" y="12140"/>
                </a:lnTo>
                <a:cubicBezTo>
                  <a:pt x="17888" y="12107"/>
                  <a:pt x="17864" y="12086"/>
                  <a:pt x="17829" y="12086"/>
                </a:cubicBezTo>
                <a:lnTo>
                  <a:pt x="15636" y="12086"/>
                </a:lnTo>
                <a:close/>
                <a:moveTo>
                  <a:pt x="3771" y="15866"/>
                </a:moveTo>
                <a:cubicBezTo>
                  <a:pt x="3736" y="15866"/>
                  <a:pt x="3712" y="15893"/>
                  <a:pt x="3712" y="15920"/>
                </a:cubicBezTo>
                <a:lnTo>
                  <a:pt x="3712" y="17906"/>
                </a:lnTo>
                <a:cubicBezTo>
                  <a:pt x="3712" y="17933"/>
                  <a:pt x="3736" y="17960"/>
                  <a:pt x="3771" y="17960"/>
                </a:cubicBezTo>
                <a:lnTo>
                  <a:pt x="5964" y="17960"/>
                </a:lnTo>
                <a:cubicBezTo>
                  <a:pt x="5994" y="17960"/>
                  <a:pt x="6024" y="17933"/>
                  <a:pt x="6024" y="17906"/>
                </a:cubicBezTo>
                <a:lnTo>
                  <a:pt x="6024" y="15920"/>
                </a:lnTo>
                <a:cubicBezTo>
                  <a:pt x="6024" y="15893"/>
                  <a:pt x="5994" y="15866"/>
                  <a:pt x="5964" y="15866"/>
                </a:cubicBezTo>
                <a:lnTo>
                  <a:pt x="3771" y="15866"/>
                </a:lnTo>
                <a:close/>
                <a:moveTo>
                  <a:pt x="7619" y="15866"/>
                </a:moveTo>
                <a:cubicBezTo>
                  <a:pt x="7583" y="15866"/>
                  <a:pt x="7559" y="15893"/>
                  <a:pt x="7559" y="15920"/>
                </a:cubicBezTo>
                <a:lnTo>
                  <a:pt x="7559" y="17906"/>
                </a:lnTo>
                <a:cubicBezTo>
                  <a:pt x="7559" y="17933"/>
                  <a:pt x="7583" y="17960"/>
                  <a:pt x="7619" y="17960"/>
                </a:cubicBezTo>
                <a:lnTo>
                  <a:pt x="9812" y="17960"/>
                </a:lnTo>
                <a:cubicBezTo>
                  <a:pt x="9841" y="17960"/>
                  <a:pt x="9871" y="17933"/>
                  <a:pt x="9871" y="17906"/>
                </a:cubicBezTo>
                <a:lnTo>
                  <a:pt x="9871" y="15920"/>
                </a:lnTo>
                <a:cubicBezTo>
                  <a:pt x="9871" y="15893"/>
                  <a:pt x="9841" y="15866"/>
                  <a:pt x="9812" y="15866"/>
                </a:cubicBezTo>
                <a:lnTo>
                  <a:pt x="7619" y="15866"/>
                </a:lnTo>
                <a:close/>
                <a:moveTo>
                  <a:pt x="11788" y="15866"/>
                </a:moveTo>
                <a:cubicBezTo>
                  <a:pt x="11759" y="15866"/>
                  <a:pt x="11729" y="15893"/>
                  <a:pt x="11729" y="15920"/>
                </a:cubicBezTo>
                <a:lnTo>
                  <a:pt x="11729" y="17906"/>
                </a:lnTo>
                <a:cubicBezTo>
                  <a:pt x="11729" y="17933"/>
                  <a:pt x="11759" y="17960"/>
                  <a:pt x="11788" y="17960"/>
                </a:cubicBezTo>
                <a:lnTo>
                  <a:pt x="13981" y="17960"/>
                </a:lnTo>
                <a:cubicBezTo>
                  <a:pt x="14011" y="17960"/>
                  <a:pt x="14041" y="17933"/>
                  <a:pt x="14041" y="17906"/>
                </a:cubicBezTo>
                <a:lnTo>
                  <a:pt x="14041" y="15920"/>
                </a:lnTo>
                <a:cubicBezTo>
                  <a:pt x="14041" y="15893"/>
                  <a:pt x="14011" y="15866"/>
                  <a:pt x="13981" y="15866"/>
                </a:cubicBezTo>
                <a:lnTo>
                  <a:pt x="11788" y="15866"/>
                </a:lnTo>
                <a:close/>
                <a:moveTo>
                  <a:pt x="15636" y="15866"/>
                </a:moveTo>
                <a:cubicBezTo>
                  <a:pt x="15600" y="15866"/>
                  <a:pt x="15576" y="15893"/>
                  <a:pt x="15576" y="15920"/>
                </a:cubicBezTo>
                <a:lnTo>
                  <a:pt x="15576" y="17906"/>
                </a:lnTo>
                <a:cubicBezTo>
                  <a:pt x="15576" y="17933"/>
                  <a:pt x="15600" y="17960"/>
                  <a:pt x="15636" y="17960"/>
                </a:cubicBezTo>
                <a:lnTo>
                  <a:pt x="17829" y="17960"/>
                </a:lnTo>
                <a:cubicBezTo>
                  <a:pt x="17864" y="17960"/>
                  <a:pt x="17888" y="17933"/>
                  <a:pt x="17888" y="17906"/>
                </a:cubicBezTo>
                <a:lnTo>
                  <a:pt x="17888" y="15920"/>
                </a:lnTo>
                <a:cubicBezTo>
                  <a:pt x="17888" y="15893"/>
                  <a:pt x="17864" y="15866"/>
                  <a:pt x="17829" y="15866"/>
                </a:cubicBezTo>
                <a:lnTo>
                  <a:pt x="15636" y="15866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25406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52641" tIns="52642" rIns="52641" bIns="52642" anchor="ctr"/>
          <a:lstStyle/>
          <a:p>
            <a:endParaRPr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44448" y="2240251"/>
            <a:ext cx="4481485" cy="19442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400" b="1" dirty="0">
              <a:solidFill>
                <a:srgbClr val="FF0000"/>
              </a:solidFill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608" y="2316753"/>
            <a:ext cx="44447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ea typeface="Calibri"/>
                <a:cs typeface="Times New Roman" panose="02020603050405020304" pitchFamily="18" charset="0"/>
                <a:sym typeface="Calibri"/>
              </a:rPr>
              <a:t>ЕАИС ДО по состоянию на 31.12.2021 г.</a:t>
            </a:r>
          </a:p>
          <a:p>
            <a:pPr lvl="0" algn="ctr"/>
            <a:r>
              <a:rPr lang="ru-RU" sz="1400" dirty="0">
                <a:solidFill>
                  <a:srgbClr val="002060"/>
                </a:solidFill>
                <a:ea typeface="Calibri"/>
                <a:cs typeface="Times New Roman" panose="02020603050405020304" pitchFamily="18" charset="0"/>
                <a:sym typeface="Calibri"/>
              </a:rPr>
              <a:t>охват детей в возрасте </a:t>
            </a:r>
            <a:r>
              <a:rPr lang="ru-RU" sz="1400" dirty="0" smtClean="0">
                <a:solidFill>
                  <a:srgbClr val="002060"/>
                </a:solidFill>
                <a:ea typeface="Calibri"/>
                <a:cs typeface="Times New Roman" panose="02020603050405020304" pitchFamily="18" charset="0"/>
                <a:sym typeface="Calibri"/>
              </a:rPr>
              <a:t>от </a:t>
            </a:r>
            <a:r>
              <a:rPr lang="ru-RU" sz="1400" dirty="0">
                <a:solidFill>
                  <a:srgbClr val="002060"/>
                </a:solidFill>
                <a:ea typeface="Calibri"/>
                <a:cs typeface="Times New Roman" panose="02020603050405020304" pitchFamily="18" charset="0"/>
                <a:sym typeface="Calibri"/>
              </a:rPr>
              <a:t>5 до 18 лет дополнительным образованием </a:t>
            </a:r>
            <a:r>
              <a:rPr lang="ru-RU" sz="1400" b="1" dirty="0" smtClean="0">
                <a:solidFill>
                  <a:srgbClr val="002060"/>
                </a:solidFill>
                <a:ea typeface="Calibri"/>
                <a:cs typeface="Times New Roman" panose="02020603050405020304" pitchFamily="18" charset="0"/>
                <a:sym typeface="Calibri"/>
              </a:rPr>
              <a:t> -  </a:t>
            </a:r>
            <a:r>
              <a:rPr lang="ru-RU" sz="1600" b="1" dirty="0" smtClean="0">
                <a:solidFill>
                  <a:srgbClr val="002060"/>
                </a:solidFill>
                <a:ea typeface="Calibri"/>
                <a:cs typeface="Times New Roman" panose="02020603050405020304" pitchFamily="18" charset="0"/>
                <a:sym typeface="Calibri"/>
              </a:rPr>
              <a:t>81,8</a:t>
            </a:r>
            <a:r>
              <a:rPr lang="ru-RU" sz="1600" b="1" dirty="0">
                <a:solidFill>
                  <a:srgbClr val="002060"/>
                </a:solidFill>
                <a:ea typeface="Calibri"/>
                <a:cs typeface="Times New Roman" panose="02020603050405020304" pitchFamily="18" charset="0"/>
                <a:sym typeface="Calibri"/>
              </a:rPr>
              <a:t>% </a:t>
            </a:r>
            <a:r>
              <a:rPr lang="ru-RU" sz="1600" b="1" dirty="0" smtClean="0">
                <a:solidFill>
                  <a:srgbClr val="002060"/>
                </a:solidFill>
                <a:ea typeface="Calibri"/>
                <a:cs typeface="Times New Roman" panose="02020603050405020304" pitchFamily="18" charset="0"/>
                <a:sym typeface="Calibri"/>
              </a:rPr>
              <a:t>(</a:t>
            </a:r>
            <a:r>
              <a:rPr lang="ru-RU" sz="1600" b="1" dirty="0">
                <a:solidFill>
                  <a:srgbClr val="002060"/>
                </a:solidFill>
                <a:ea typeface="Calibri"/>
                <a:cs typeface="Times New Roman" panose="02020603050405020304" pitchFamily="18" charset="0"/>
                <a:sym typeface="Calibri"/>
              </a:rPr>
              <a:t>более 18 млн. детей)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2729" y="3171379"/>
            <a:ext cx="4443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РОССТАТ – 77,9 % (2021 год)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806" y="3415769"/>
            <a:ext cx="42663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/>
              <a:t>Задача</a:t>
            </a:r>
            <a:endParaRPr lang="ru-RU" sz="1600" u="sng" dirty="0" smtClean="0"/>
          </a:p>
          <a:p>
            <a:pPr algn="ctr"/>
            <a:r>
              <a:rPr lang="ru-RU" sz="1400" b="1" dirty="0" smtClean="0"/>
              <a:t>Исключить </a:t>
            </a:r>
            <a:r>
              <a:rPr lang="ru-RU" sz="1400" b="1" dirty="0" err="1" smtClean="0"/>
              <a:t>задвоенный</a:t>
            </a:r>
            <a:r>
              <a:rPr lang="ru-RU" sz="1400" b="1" dirty="0" smtClean="0"/>
              <a:t> учет детей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>
            <a:extLst>
              <a:ext uri="{FF2B5EF4-FFF2-40B4-BE49-F238E27FC236}">
                <a16:creationId xmlns="" xmlns:a16="http://schemas.microsoft.com/office/drawing/2014/main" id="{FFEDCAD4-ECF5-443D-9D61-C41E4E41BD07}"/>
              </a:ext>
            </a:extLst>
          </p:cNvPr>
          <p:cNvSpPr txBox="1">
            <a:spLocks/>
          </p:cNvSpPr>
          <p:nvPr/>
        </p:nvSpPr>
        <p:spPr>
          <a:xfrm>
            <a:off x="305346" y="179437"/>
            <a:ext cx="10081120" cy="648072"/>
          </a:xfrm>
          <a:prstGeom prst="rect">
            <a:avLst/>
          </a:prstGeom>
        </p:spPr>
        <p:txBody>
          <a:bodyPr vert="horz" lIns="98694" tIns="49347" rIns="98694" bIns="49347" rtlCol="0" anchor="t" anchorCtr="0">
            <a:noAutofit/>
          </a:bodyPr>
          <a:lstStyle/>
          <a:p>
            <a:pPr algn="ctr" defTabSz="986912">
              <a:spcBef>
                <a:spcPct val="0"/>
              </a:spcBef>
              <a:defRPr/>
            </a:pPr>
            <a:r>
              <a:rPr lang="ru-RU" sz="2600" b="1" dirty="0" smtClean="0">
                <a:solidFill>
                  <a:srgbClr val="1F377B"/>
                </a:solidFill>
                <a:ea typeface="Verdana" pitchFamily="34" charset="0"/>
                <a:cs typeface="Verdana" pitchFamily="34" charset="0"/>
              </a:rPr>
              <a:t>СОЗДАНИЕ СОВРЕМЕННОЙ ИНФРАСТРУКТУРЫ</a:t>
            </a:r>
          </a:p>
          <a:p>
            <a:pPr algn="ctr" defTabSz="986912">
              <a:spcBef>
                <a:spcPct val="0"/>
              </a:spcBef>
              <a:defRPr/>
            </a:pPr>
            <a:r>
              <a:rPr lang="ru-RU" sz="2600" b="1" dirty="0" smtClean="0">
                <a:solidFill>
                  <a:srgbClr val="1F377B"/>
                </a:solidFill>
                <a:ea typeface="Verdana" pitchFamily="34" charset="0"/>
                <a:cs typeface="Verdana" pitchFamily="34" charset="0"/>
              </a:rPr>
              <a:t> ДОПОЛНИТЕЛЬНОГО ОБРАЗОВАНИЯ ДЕТЕЙ </a:t>
            </a:r>
            <a:endParaRPr lang="ru-RU" sz="2600" b="1" dirty="0">
              <a:solidFill>
                <a:srgbClr val="1F377B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Google Shape;174;p19"/>
          <p:cNvSpPr txBox="1"/>
          <p:nvPr/>
        </p:nvSpPr>
        <p:spPr>
          <a:xfrm>
            <a:off x="2214525" y="1176256"/>
            <a:ext cx="2223044" cy="73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>
                <a:solidFill>
                  <a:srgbClr val="17375E"/>
                </a:solidFill>
              </a:rPr>
              <a:t>135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dirty="0">
                <a:solidFill>
                  <a:schemeClr val="dk1"/>
                </a:solidFill>
              </a:rPr>
              <a:t>детских </a:t>
            </a:r>
            <a:r>
              <a:rPr lang="ru-RU" sz="1400" dirty="0" smtClean="0">
                <a:solidFill>
                  <a:schemeClr val="dk1"/>
                </a:solidFill>
              </a:rPr>
              <a:t>технопарков </a:t>
            </a:r>
          </a:p>
          <a:p>
            <a:pPr>
              <a:lnSpc>
                <a:spcPct val="115000"/>
              </a:lnSpc>
            </a:pPr>
            <a:r>
              <a:rPr lang="ru-RU" sz="1400" dirty="0" smtClean="0">
                <a:solidFill>
                  <a:schemeClr val="dk1"/>
                </a:solidFill>
              </a:rPr>
              <a:t>«</a:t>
            </a:r>
            <a:r>
              <a:rPr lang="ru-RU" sz="1400" dirty="0">
                <a:solidFill>
                  <a:schemeClr val="dk1"/>
                </a:solidFill>
              </a:rPr>
              <a:t>Кванториум»</a:t>
            </a:r>
            <a:endParaRPr sz="1400" dirty="0">
              <a:solidFill>
                <a:schemeClr val="dk1"/>
              </a:solidFill>
            </a:endParaRPr>
          </a:p>
        </p:txBody>
      </p:sp>
      <p:pic>
        <p:nvPicPr>
          <p:cNvPr id="13" name="Google Shape;18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09913" y="1173682"/>
            <a:ext cx="704612" cy="73325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76;p19"/>
          <p:cNvSpPr txBox="1"/>
          <p:nvPr/>
        </p:nvSpPr>
        <p:spPr>
          <a:xfrm>
            <a:off x="1097434" y="1825682"/>
            <a:ext cx="9361040" cy="766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500" dirty="0" smtClean="0">
                <a:solidFill>
                  <a:schemeClr val="dk1"/>
                </a:solidFill>
              </a:rPr>
              <a:t>Новые места дополнительного образования в образовательных организациях различного типа </a:t>
            </a:r>
          </a:p>
          <a:p>
            <a:pPr>
              <a:lnSpc>
                <a:spcPct val="115000"/>
              </a:lnSpc>
            </a:pPr>
            <a:r>
              <a:rPr lang="ru-RU" sz="1500" b="1" dirty="0" smtClean="0">
                <a:solidFill>
                  <a:srgbClr val="002060"/>
                </a:solidFill>
              </a:rPr>
              <a:t>(2021 г. – 902 203 новых места; в 2022 г. 150 000 новых мест;  к 2024 году –  1 352 203 новых места)</a:t>
            </a:r>
            <a:endParaRPr sz="1500" b="1" dirty="0">
              <a:solidFill>
                <a:srgbClr val="002060"/>
              </a:solidFill>
            </a:endParaRPr>
          </a:p>
        </p:txBody>
      </p:sp>
      <p:pic>
        <p:nvPicPr>
          <p:cNvPr id="15" name="Google Shape;1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566" y="1887029"/>
            <a:ext cx="593586" cy="6263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77;p19"/>
          <p:cNvSpPr txBox="1"/>
          <p:nvPr/>
        </p:nvSpPr>
        <p:spPr>
          <a:xfrm>
            <a:off x="1058114" y="2557055"/>
            <a:ext cx="9400360" cy="766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500" dirty="0" smtClean="0">
                <a:solidFill>
                  <a:schemeClr val="dk1"/>
                </a:solidFill>
              </a:rPr>
              <a:t>Региональные центры </a:t>
            </a:r>
            <a:r>
              <a:rPr lang="ru-RU" sz="1500" dirty="0">
                <a:solidFill>
                  <a:schemeClr val="dk1"/>
                </a:solidFill>
              </a:rPr>
              <a:t>выявления, </a:t>
            </a:r>
            <a:r>
              <a:rPr lang="ru-RU" sz="1500" dirty="0" smtClean="0">
                <a:solidFill>
                  <a:schemeClr val="dk1"/>
                </a:solidFill>
              </a:rPr>
              <a:t>поддержки </a:t>
            </a:r>
            <a:r>
              <a:rPr lang="ru-RU" sz="1500" dirty="0">
                <a:solidFill>
                  <a:schemeClr val="dk1"/>
                </a:solidFill>
              </a:rPr>
              <a:t>и развития способностей </a:t>
            </a:r>
            <a:r>
              <a:rPr lang="ru-RU" sz="1500" dirty="0" smtClean="0">
                <a:solidFill>
                  <a:schemeClr val="dk1"/>
                </a:solidFill>
              </a:rPr>
              <a:t>и </a:t>
            </a:r>
            <a:r>
              <a:rPr lang="ru-RU" sz="1500" dirty="0">
                <a:solidFill>
                  <a:schemeClr val="dk1"/>
                </a:solidFill>
              </a:rPr>
              <a:t>талантов </a:t>
            </a:r>
            <a:r>
              <a:rPr lang="ru-RU" sz="1500" dirty="0" smtClean="0">
                <a:solidFill>
                  <a:schemeClr val="dk1"/>
                </a:solidFill>
              </a:rPr>
              <a:t>у </a:t>
            </a:r>
            <a:r>
              <a:rPr lang="ru-RU" sz="1500" dirty="0">
                <a:solidFill>
                  <a:schemeClr val="dk1"/>
                </a:solidFill>
              </a:rPr>
              <a:t>детей и молодежи </a:t>
            </a:r>
            <a:endParaRPr lang="ru-RU" sz="1500" dirty="0" smtClean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1500" b="1" dirty="0" smtClean="0">
                <a:solidFill>
                  <a:srgbClr val="17375E"/>
                </a:solidFill>
              </a:rPr>
              <a:t>(2021 г. – 44 центра;  в 2022 г. – 17 центров; к 2024 </a:t>
            </a:r>
            <a:r>
              <a:rPr lang="ru-RU" sz="1500" b="1" dirty="0">
                <a:solidFill>
                  <a:srgbClr val="17375E"/>
                </a:solidFill>
              </a:rPr>
              <a:t>году – </a:t>
            </a:r>
            <a:r>
              <a:rPr lang="ru-RU" sz="1500" b="1" dirty="0" smtClean="0">
                <a:solidFill>
                  <a:srgbClr val="17375E"/>
                </a:solidFill>
              </a:rPr>
              <a:t>во всех субъектах Российской Федерации)</a:t>
            </a:r>
            <a:endParaRPr sz="1500" b="1" dirty="0">
              <a:solidFill>
                <a:srgbClr val="17375E"/>
              </a:solidFill>
            </a:endParaRPr>
          </a:p>
        </p:txBody>
      </p:sp>
      <p:pic>
        <p:nvPicPr>
          <p:cNvPr id="17" name="Google Shape;18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737" y="2540171"/>
            <a:ext cx="593586" cy="54832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1;p19"/>
          <p:cNvSpPr txBox="1"/>
          <p:nvPr/>
        </p:nvSpPr>
        <p:spPr>
          <a:xfrm>
            <a:off x="1097434" y="5280712"/>
            <a:ext cx="8097149" cy="749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dirty="0" smtClean="0"/>
              <a:t>Создание ц</a:t>
            </a:r>
            <a:r>
              <a:rPr lang="ru-RU" sz="1400" dirty="0" smtClean="0">
                <a:solidFill>
                  <a:schemeClr val="dk1"/>
                </a:solidFill>
              </a:rPr>
              <a:t>ентров </a:t>
            </a:r>
            <a:r>
              <a:rPr lang="ru-RU" sz="1400" dirty="0">
                <a:solidFill>
                  <a:schemeClr val="dk1"/>
                </a:solidFill>
              </a:rPr>
              <a:t>цифровой образовательной среды </a:t>
            </a:r>
            <a:r>
              <a:rPr lang="ru-RU" sz="1400" b="1" dirty="0">
                <a:solidFill>
                  <a:srgbClr val="002060"/>
                </a:solidFill>
              </a:rPr>
              <a:t>(IT-Куб</a:t>
            </a:r>
            <a:r>
              <a:rPr lang="ru-RU" sz="1400" b="1" dirty="0" smtClean="0">
                <a:solidFill>
                  <a:srgbClr val="002060"/>
                </a:solidFill>
              </a:rPr>
              <a:t>)</a:t>
            </a:r>
          </a:p>
          <a:p>
            <a:pPr>
              <a:lnSpc>
                <a:spcPct val="115000"/>
              </a:lnSpc>
            </a:pPr>
            <a:r>
              <a:rPr lang="ru-RU" sz="1500" b="1" dirty="0">
                <a:solidFill>
                  <a:srgbClr val="17375E"/>
                </a:solidFill>
              </a:rPr>
              <a:t>(2021 г. – </a:t>
            </a:r>
            <a:r>
              <a:rPr lang="ru-RU" sz="1500" b="1" dirty="0" smtClean="0">
                <a:solidFill>
                  <a:srgbClr val="17375E"/>
                </a:solidFill>
              </a:rPr>
              <a:t>126  центров </a:t>
            </a:r>
            <a:r>
              <a:rPr lang="en-US" sz="1500" b="1" dirty="0" smtClean="0">
                <a:solidFill>
                  <a:srgbClr val="17375E"/>
                </a:solidFill>
              </a:rPr>
              <a:t>IT-</a:t>
            </a:r>
            <a:r>
              <a:rPr lang="ru-RU" sz="1500" b="1" dirty="0" smtClean="0">
                <a:solidFill>
                  <a:srgbClr val="17375E"/>
                </a:solidFill>
              </a:rPr>
              <a:t>куб; </a:t>
            </a:r>
            <a:r>
              <a:rPr lang="ru-RU" sz="1500" b="1" dirty="0">
                <a:solidFill>
                  <a:srgbClr val="17375E"/>
                </a:solidFill>
              </a:rPr>
              <a:t>в 2022 г. – </a:t>
            </a:r>
            <a:r>
              <a:rPr lang="ru-RU" sz="1500" b="1" dirty="0" smtClean="0">
                <a:solidFill>
                  <a:srgbClr val="17375E"/>
                </a:solidFill>
              </a:rPr>
              <a:t>72 центра </a:t>
            </a:r>
            <a:r>
              <a:rPr lang="en-US" sz="1500" b="1" dirty="0" smtClean="0">
                <a:solidFill>
                  <a:srgbClr val="17375E"/>
                </a:solidFill>
              </a:rPr>
              <a:t>IT-</a:t>
            </a:r>
            <a:r>
              <a:rPr lang="ru-RU" sz="1500" b="1" dirty="0" smtClean="0">
                <a:solidFill>
                  <a:srgbClr val="17375E"/>
                </a:solidFill>
              </a:rPr>
              <a:t>куб; </a:t>
            </a:r>
            <a:r>
              <a:rPr lang="ru-RU" sz="1500" b="1" dirty="0">
                <a:solidFill>
                  <a:srgbClr val="17375E"/>
                </a:solidFill>
              </a:rPr>
              <a:t>к 2024 году – </a:t>
            </a:r>
            <a:r>
              <a:rPr lang="ru-RU" sz="1500" b="1" dirty="0" smtClean="0">
                <a:solidFill>
                  <a:srgbClr val="17375E"/>
                </a:solidFill>
              </a:rPr>
              <a:t>341 центр </a:t>
            </a:r>
            <a:r>
              <a:rPr lang="en-US" sz="1500" b="1" dirty="0" smtClean="0">
                <a:solidFill>
                  <a:srgbClr val="17375E"/>
                </a:solidFill>
              </a:rPr>
              <a:t>IT-</a:t>
            </a:r>
            <a:r>
              <a:rPr lang="ru-RU" sz="1500" b="1" dirty="0" smtClean="0">
                <a:solidFill>
                  <a:srgbClr val="17375E"/>
                </a:solidFill>
              </a:rPr>
              <a:t>куб)</a:t>
            </a:r>
            <a:endParaRPr lang="ru-RU" sz="1500" b="1" dirty="0">
              <a:solidFill>
                <a:srgbClr val="17375E"/>
              </a:solidFill>
            </a:endParaRPr>
          </a:p>
        </p:txBody>
      </p:sp>
      <p:pic>
        <p:nvPicPr>
          <p:cNvPr id="19" name="Google Shape;18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864" y="5409939"/>
            <a:ext cx="462989" cy="4729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80;p19"/>
          <p:cNvSpPr txBox="1"/>
          <p:nvPr/>
        </p:nvSpPr>
        <p:spPr>
          <a:xfrm>
            <a:off x="4973265" y="1164017"/>
            <a:ext cx="1428012" cy="73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>
                <a:solidFill>
                  <a:srgbClr val="17375E"/>
                </a:solidFill>
              </a:rPr>
              <a:t>85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dirty="0">
                <a:solidFill>
                  <a:schemeClr val="dk1"/>
                </a:solidFill>
              </a:rPr>
              <a:t>мобильных </a:t>
            </a:r>
            <a:endParaRPr lang="ru-RU" sz="1400" dirty="0" smtClean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1400" dirty="0" smtClean="0">
                <a:solidFill>
                  <a:schemeClr val="dk1"/>
                </a:solidFill>
              </a:rPr>
              <a:t>Кванториумов</a:t>
            </a:r>
            <a:endParaRPr sz="1400" dirty="0">
              <a:solidFill>
                <a:schemeClr val="dk1"/>
              </a:solidFill>
            </a:endParaRPr>
          </a:p>
        </p:txBody>
      </p:sp>
      <p:pic>
        <p:nvPicPr>
          <p:cNvPr id="21" name="Google Shape;18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01145" y="1197666"/>
            <a:ext cx="531401" cy="49438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75;p19"/>
          <p:cNvSpPr txBox="1"/>
          <p:nvPr/>
        </p:nvSpPr>
        <p:spPr>
          <a:xfrm>
            <a:off x="6930082" y="1149514"/>
            <a:ext cx="2088232" cy="73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>
                <a:solidFill>
                  <a:srgbClr val="17375E"/>
                </a:solidFill>
              </a:rPr>
              <a:t>30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dirty="0">
                <a:solidFill>
                  <a:schemeClr val="dk1"/>
                </a:solidFill>
              </a:rPr>
              <a:t>домов научной коллаборации </a:t>
            </a:r>
            <a:r>
              <a:rPr lang="ru-RU" sz="1400" b="1" dirty="0">
                <a:solidFill>
                  <a:srgbClr val="17375E"/>
                </a:solidFill>
              </a:rPr>
              <a:t>(ДНК)</a:t>
            </a:r>
            <a:endParaRPr sz="1400" b="1" dirty="0">
              <a:solidFill>
                <a:srgbClr val="17375E"/>
              </a:solidFill>
            </a:endParaRPr>
          </a:p>
        </p:txBody>
      </p:sp>
      <p:pic>
        <p:nvPicPr>
          <p:cNvPr id="23" name="Google Shape;18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55849" y="1152240"/>
            <a:ext cx="574233" cy="58524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78;p19"/>
          <p:cNvSpPr txBox="1"/>
          <p:nvPr/>
        </p:nvSpPr>
        <p:spPr>
          <a:xfrm>
            <a:off x="1100963" y="3311249"/>
            <a:ext cx="9357511" cy="103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500" dirty="0" smtClean="0">
                <a:solidFill>
                  <a:schemeClr val="dk1"/>
                </a:solidFill>
              </a:rPr>
              <a:t>Внедрена </a:t>
            </a:r>
            <a:r>
              <a:rPr lang="ru-RU" sz="1500" dirty="0">
                <a:solidFill>
                  <a:schemeClr val="dk1"/>
                </a:solidFill>
              </a:rPr>
              <a:t>целевая модель развития региональных систем дополнительного образования детей </a:t>
            </a:r>
            <a:r>
              <a:rPr lang="ru-RU" sz="1500" dirty="0" smtClean="0">
                <a:solidFill>
                  <a:schemeClr val="dk1"/>
                </a:solidFill>
              </a:rPr>
              <a:t/>
            </a:r>
            <a:br>
              <a:rPr lang="ru-RU" sz="1500" dirty="0" smtClean="0">
                <a:solidFill>
                  <a:schemeClr val="dk1"/>
                </a:solidFill>
              </a:rPr>
            </a:br>
            <a:r>
              <a:rPr lang="ru-RU" sz="1500" dirty="0" smtClean="0">
                <a:solidFill>
                  <a:schemeClr val="dk1"/>
                </a:solidFill>
              </a:rPr>
              <a:t>в</a:t>
            </a:r>
            <a:r>
              <a:rPr lang="ru-RU" sz="1500" b="1" dirty="0" smtClean="0">
                <a:solidFill>
                  <a:schemeClr val="dk1"/>
                </a:solidFill>
              </a:rPr>
              <a:t> </a:t>
            </a:r>
            <a:r>
              <a:rPr lang="ru-RU" sz="1500" dirty="0" smtClean="0">
                <a:solidFill>
                  <a:schemeClr val="dk1"/>
                </a:solidFill>
              </a:rPr>
              <a:t>субъектах </a:t>
            </a:r>
            <a:r>
              <a:rPr lang="ru-RU" sz="1500" dirty="0">
                <a:solidFill>
                  <a:schemeClr val="dk1"/>
                </a:solidFill>
              </a:rPr>
              <a:t>Российской </a:t>
            </a:r>
            <a:r>
              <a:rPr lang="ru-RU" sz="1500" dirty="0" smtClean="0">
                <a:solidFill>
                  <a:schemeClr val="dk1"/>
                </a:solidFill>
              </a:rPr>
              <a:t>Федерации </a:t>
            </a:r>
          </a:p>
          <a:p>
            <a:pPr>
              <a:lnSpc>
                <a:spcPct val="115000"/>
              </a:lnSpc>
            </a:pPr>
            <a:r>
              <a:rPr lang="ru-RU" sz="1500" b="1" dirty="0" smtClean="0">
                <a:solidFill>
                  <a:srgbClr val="17375E"/>
                </a:solidFill>
              </a:rPr>
              <a:t>(2021 г. – 72 субъекта РФ; в 2022 г. – 5 субъектов РФ; к 2024 </a:t>
            </a:r>
            <a:r>
              <a:rPr lang="ru-RU" sz="1500" b="1" dirty="0">
                <a:solidFill>
                  <a:srgbClr val="17375E"/>
                </a:solidFill>
              </a:rPr>
              <a:t>году – </a:t>
            </a:r>
            <a:r>
              <a:rPr lang="ru-RU" sz="1500" b="1" dirty="0" smtClean="0">
                <a:solidFill>
                  <a:srgbClr val="17375E"/>
                </a:solidFill>
              </a:rPr>
              <a:t>во всех субъектах РФ)</a:t>
            </a:r>
            <a:endParaRPr sz="1500" b="1" dirty="0">
              <a:solidFill>
                <a:srgbClr val="17375E"/>
              </a:solidFill>
            </a:endParaRPr>
          </a:p>
        </p:txBody>
      </p:sp>
      <p:pic>
        <p:nvPicPr>
          <p:cNvPr id="25" name="Google Shape;186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5491" y="3383435"/>
            <a:ext cx="679736" cy="65134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79;p19"/>
          <p:cNvSpPr txBox="1"/>
          <p:nvPr/>
        </p:nvSpPr>
        <p:spPr>
          <a:xfrm>
            <a:off x="1063981" y="4321845"/>
            <a:ext cx="9348844" cy="961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300" dirty="0" smtClean="0">
                <a:solidFill>
                  <a:schemeClr val="dk1"/>
                </a:solidFill>
              </a:rPr>
              <a:t>Обновлена </a:t>
            </a:r>
            <a:r>
              <a:rPr lang="ru-RU" sz="1300" dirty="0">
                <a:solidFill>
                  <a:schemeClr val="dk1"/>
                </a:solidFill>
              </a:rPr>
              <a:t>материально-техническая база </a:t>
            </a:r>
            <a:r>
              <a:rPr lang="ru-RU" sz="1300" dirty="0" smtClean="0">
                <a:solidFill>
                  <a:schemeClr val="dk1"/>
                </a:solidFill>
              </a:rPr>
              <a:t>для </a:t>
            </a:r>
            <a:r>
              <a:rPr lang="ru-RU" sz="1300" dirty="0">
                <a:solidFill>
                  <a:schemeClr val="dk1"/>
                </a:solidFill>
              </a:rPr>
              <a:t>занятия физической культурой </a:t>
            </a:r>
            <a:r>
              <a:rPr lang="ru-RU" sz="1300" dirty="0" smtClean="0">
                <a:solidFill>
                  <a:schemeClr val="dk1"/>
                </a:solidFill>
              </a:rPr>
              <a:t>и </a:t>
            </a:r>
            <a:r>
              <a:rPr lang="ru-RU" sz="1300" dirty="0">
                <a:solidFill>
                  <a:schemeClr val="dk1"/>
                </a:solidFill>
              </a:rPr>
              <a:t>спортом </a:t>
            </a:r>
            <a:r>
              <a:rPr lang="ru-RU" sz="1300" dirty="0" smtClean="0">
                <a:solidFill>
                  <a:schemeClr val="dk1"/>
                </a:solidFill>
              </a:rPr>
              <a:t>в</a:t>
            </a:r>
            <a:r>
              <a:rPr lang="ru-RU" sz="1300" b="1" dirty="0" smtClean="0">
                <a:solidFill>
                  <a:schemeClr val="dk1"/>
                </a:solidFill>
              </a:rPr>
              <a:t> </a:t>
            </a:r>
            <a:r>
              <a:rPr lang="ru-RU" sz="1300" dirty="0" smtClean="0">
                <a:solidFill>
                  <a:schemeClr val="dk1"/>
                </a:solidFill>
              </a:rPr>
              <a:t>организациях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smtClean="0">
                <a:solidFill>
                  <a:schemeClr val="dk1"/>
                </a:solidFill>
              </a:rPr>
              <a:t>расположенных</a:t>
            </a:r>
          </a:p>
          <a:p>
            <a:pPr>
              <a:lnSpc>
                <a:spcPct val="115000"/>
              </a:lnSpc>
            </a:pPr>
            <a:r>
              <a:rPr lang="ru-RU" sz="1300" dirty="0" smtClean="0">
                <a:solidFill>
                  <a:schemeClr val="dk1"/>
                </a:solidFill>
              </a:rPr>
              <a:t>в </a:t>
            </a:r>
            <a:r>
              <a:rPr lang="ru-RU" sz="1300" dirty="0">
                <a:solidFill>
                  <a:schemeClr val="dk1"/>
                </a:solidFill>
              </a:rPr>
              <a:t>сельской местности и малых </a:t>
            </a:r>
            <a:r>
              <a:rPr lang="ru-RU" sz="1300" dirty="0" smtClean="0">
                <a:solidFill>
                  <a:schemeClr val="dk1"/>
                </a:solidFill>
              </a:rPr>
              <a:t>городах </a:t>
            </a:r>
          </a:p>
          <a:p>
            <a:pPr>
              <a:lnSpc>
                <a:spcPct val="115000"/>
              </a:lnSpc>
            </a:pPr>
            <a:r>
              <a:rPr lang="ru-RU" sz="1500" b="1" dirty="0" smtClean="0">
                <a:solidFill>
                  <a:srgbClr val="002060"/>
                </a:solidFill>
              </a:rPr>
              <a:t>(2021 г. – 3360 школ; в 2022 г. – 845 школ; к 2024 году -  в 5700 школ в  82 субъектах  РФ)</a:t>
            </a:r>
            <a:endParaRPr sz="1500" b="1" dirty="0">
              <a:solidFill>
                <a:srgbClr val="002060"/>
              </a:solidFill>
            </a:endParaRPr>
          </a:p>
        </p:txBody>
      </p:sp>
      <p:pic>
        <p:nvPicPr>
          <p:cNvPr id="27" name="Google Shape;187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6737" y="4358667"/>
            <a:ext cx="577244" cy="561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91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58868" y="6089159"/>
            <a:ext cx="661384" cy="66844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93;p19"/>
          <p:cNvSpPr txBox="1"/>
          <p:nvPr/>
        </p:nvSpPr>
        <p:spPr>
          <a:xfrm>
            <a:off x="3215042" y="6500520"/>
            <a:ext cx="2408235" cy="69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300" b="1" dirty="0">
                <a:solidFill>
                  <a:srgbClr val="17375E"/>
                </a:solidFill>
              </a:rPr>
              <a:t>7 073 </a:t>
            </a:r>
            <a:r>
              <a:rPr lang="ru-RU" sz="1300" dirty="0">
                <a:solidFill>
                  <a:schemeClr val="dk1"/>
                </a:solidFill>
              </a:rPr>
              <a:t>школьных </a:t>
            </a:r>
            <a:r>
              <a:rPr lang="ru-RU" sz="1300" dirty="0" smtClean="0">
                <a:solidFill>
                  <a:schemeClr val="dk1"/>
                </a:solidFill>
              </a:rPr>
              <a:t>театров*</a:t>
            </a:r>
          </a:p>
          <a:p>
            <a:pPr>
              <a:lnSpc>
                <a:spcPct val="115000"/>
              </a:lnSpc>
            </a:pPr>
            <a:r>
              <a:rPr lang="ru-RU" sz="1300" dirty="0" smtClean="0">
                <a:solidFill>
                  <a:schemeClr val="dk1"/>
                </a:solidFill>
              </a:rPr>
              <a:t>(в 2022 г. – 5000 театров)</a:t>
            </a:r>
            <a:endParaRPr lang="ru-RU" sz="1300" dirty="0">
              <a:solidFill>
                <a:schemeClr val="dk1"/>
              </a:solidFill>
            </a:endParaRPr>
          </a:p>
        </p:txBody>
      </p:sp>
      <p:pic>
        <p:nvPicPr>
          <p:cNvPr id="30" name="Google Shape;192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721546" y="6140036"/>
            <a:ext cx="757774" cy="55016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196;p19"/>
          <p:cNvSpPr txBox="1"/>
          <p:nvPr/>
        </p:nvSpPr>
        <p:spPr>
          <a:xfrm>
            <a:off x="8138632" y="6517557"/>
            <a:ext cx="2290683" cy="69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300" b="1" dirty="0">
                <a:solidFill>
                  <a:srgbClr val="17375E"/>
                </a:solidFill>
              </a:rPr>
              <a:t>18 893 </a:t>
            </a:r>
            <a:r>
              <a:rPr lang="ru-RU" sz="1300" dirty="0" smtClean="0">
                <a:solidFill>
                  <a:schemeClr val="dk1"/>
                </a:solidFill>
              </a:rPr>
              <a:t>школьных музея*</a:t>
            </a:r>
          </a:p>
          <a:p>
            <a:pPr>
              <a:lnSpc>
                <a:spcPct val="115000"/>
              </a:lnSpc>
            </a:pPr>
            <a:r>
              <a:rPr lang="ru-RU" sz="1300" dirty="0" smtClean="0">
                <a:solidFill>
                  <a:schemeClr val="dk1"/>
                </a:solidFill>
              </a:rPr>
              <a:t>(в 2022 г. – 5000 музеев)</a:t>
            </a:r>
            <a:endParaRPr sz="1300" dirty="0">
              <a:solidFill>
                <a:srgbClr val="002060"/>
              </a:solidFill>
            </a:endParaRPr>
          </a:p>
        </p:txBody>
      </p:sp>
      <p:pic>
        <p:nvPicPr>
          <p:cNvPr id="32" name="Google Shape;194;p19"/>
          <p:cNvPicPr preferRelativeResize="0"/>
          <p:nvPr/>
        </p:nvPicPr>
        <p:blipFill rotWithShape="1">
          <a:blip r:embed="rId12">
            <a:alphaModFix/>
          </a:blip>
          <a:srcRect l="20249" t="25958" r="21850" b="24727"/>
          <a:stretch/>
        </p:blipFill>
        <p:spPr>
          <a:xfrm>
            <a:off x="6291125" y="6058131"/>
            <a:ext cx="651532" cy="71396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95;p19"/>
          <p:cNvSpPr txBox="1"/>
          <p:nvPr/>
        </p:nvSpPr>
        <p:spPr>
          <a:xfrm>
            <a:off x="5210567" y="6500520"/>
            <a:ext cx="2928065" cy="926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300" b="1" dirty="0">
                <a:solidFill>
                  <a:srgbClr val="17375E"/>
                </a:solidFill>
              </a:rPr>
              <a:t>23 700 </a:t>
            </a:r>
            <a:r>
              <a:rPr lang="ru-RU" sz="1300" dirty="0">
                <a:solidFill>
                  <a:schemeClr val="dk1"/>
                </a:solidFill>
              </a:rPr>
              <a:t>школьных </a:t>
            </a:r>
            <a:r>
              <a:rPr lang="ru-RU" sz="1300" dirty="0" smtClean="0">
                <a:solidFill>
                  <a:schemeClr val="dk1"/>
                </a:solidFill>
              </a:rPr>
              <a:t>спортивных клубов*</a:t>
            </a:r>
          </a:p>
          <a:p>
            <a:pPr algn="ctr">
              <a:lnSpc>
                <a:spcPct val="115000"/>
              </a:lnSpc>
            </a:pPr>
            <a:r>
              <a:rPr lang="ru-RU" sz="1300" dirty="0" smtClean="0">
                <a:solidFill>
                  <a:schemeClr val="dk1"/>
                </a:solidFill>
              </a:rPr>
              <a:t>(в 2022 г. – 5000 ШСК) </a:t>
            </a:r>
          </a:p>
          <a:p>
            <a:pPr>
              <a:lnSpc>
                <a:spcPct val="115000"/>
              </a:lnSpc>
            </a:pPr>
            <a:endParaRPr sz="13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75892" y="7162262"/>
            <a:ext cx="6062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* к 2024 г. - во всех школах Российской Федерации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02fba0b61a_0_389"/>
          <p:cNvSpPr/>
          <p:nvPr/>
        </p:nvSpPr>
        <p:spPr>
          <a:xfrm>
            <a:off x="3318889" y="2626382"/>
            <a:ext cx="3611193" cy="4393815"/>
          </a:xfrm>
          <a:prstGeom prst="roundRect">
            <a:avLst>
              <a:gd name="adj" fmla="val 1135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16786" tIns="116786" rIns="116786" bIns="116786" anchor="ctr" anchorCtr="0">
            <a:noAutofit/>
          </a:bodyPr>
          <a:lstStyle/>
          <a:p>
            <a:pPr marL="12692">
              <a:spcBef>
                <a:spcPts val="595"/>
              </a:spcBef>
            </a:pPr>
            <a:endParaRPr sz="1100">
              <a:solidFill>
                <a:srgbClr val="292D63"/>
              </a:solidFill>
            </a:endParaRPr>
          </a:p>
        </p:txBody>
      </p:sp>
      <p:sp>
        <p:nvSpPr>
          <p:cNvPr id="423" name="Google Shape;423;g102fba0b61a_0_389"/>
          <p:cNvSpPr/>
          <p:nvPr/>
        </p:nvSpPr>
        <p:spPr>
          <a:xfrm>
            <a:off x="296059" y="768092"/>
            <a:ext cx="2901081" cy="3794172"/>
          </a:xfrm>
          <a:prstGeom prst="roundRect">
            <a:avLst>
              <a:gd name="adj" fmla="val 1135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16786" tIns="116786" rIns="116786" bIns="116786" anchor="ctr" anchorCtr="0">
            <a:noAutofit/>
          </a:bodyPr>
          <a:lstStyle/>
          <a:p>
            <a:pPr algn="ctr"/>
            <a:endParaRPr sz="14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g102fba0b61a_0_389"/>
          <p:cNvSpPr txBox="1">
            <a:spLocks noGrp="1"/>
          </p:cNvSpPr>
          <p:nvPr>
            <p:ph type="title"/>
          </p:nvPr>
        </p:nvSpPr>
        <p:spPr>
          <a:xfrm>
            <a:off x="480840" y="0"/>
            <a:ext cx="10691811" cy="65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54" tIns="58345" rIns="116754" bIns="58345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ru-RU" sz="2000" spc="79" dirty="0">
                <a:solidFill>
                  <a:schemeClr val="tx2">
                    <a:lumMod val="75000"/>
                  </a:schemeClr>
                </a:solidFill>
                <a:latin typeface="Calibri (Основной текст)"/>
              </a:rPr>
              <a:t>ТЕХНИЧЕСКАЯ И ЕСТЕСТВЕННОНАУЧНАЯ НАПРАВЛЕННОСТЬ</a:t>
            </a:r>
            <a:endParaRPr sz="1900" dirty="0">
              <a:solidFill>
                <a:srgbClr val="2216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5" name="Google Shape;425;g102fba0b61a_0_389"/>
          <p:cNvSpPr txBox="1"/>
          <p:nvPr/>
        </p:nvSpPr>
        <p:spPr>
          <a:xfrm>
            <a:off x="1410438" y="3737850"/>
            <a:ext cx="5813147" cy="28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8" rIns="0" bIns="0" anchor="t" anchorCtr="0">
            <a:spAutoFit/>
          </a:bodyPr>
          <a:lstStyle/>
          <a:p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g102fba0b61a_0_389"/>
          <p:cNvSpPr txBox="1"/>
          <p:nvPr/>
        </p:nvSpPr>
        <p:spPr>
          <a:xfrm>
            <a:off x="3225832" y="2803701"/>
            <a:ext cx="3704250" cy="1810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t" anchorCtr="0">
            <a:spAutoFit/>
          </a:bodyPr>
          <a:lstStyle/>
          <a:p>
            <a:pPr algn="ctr"/>
            <a:r>
              <a:rPr lang="ru-RU" sz="1100" dirty="0">
                <a:solidFill>
                  <a:srgbClr val="292D63"/>
                </a:solidFill>
              </a:rPr>
              <a:t>Перечень поручений Президента PФ от 24.09.2021 </a:t>
            </a:r>
            <a:br>
              <a:rPr lang="ru-RU" sz="1100" dirty="0">
                <a:solidFill>
                  <a:srgbClr val="292D63"/>
                </a:solidFill>
              </a:rPr>
            </a:br>
            <a:r>
              <a:rPr lang="ru-RU" sz="1100" dirty="0">
                <a:solidFill>
                  <a:srgbClr val="292D63"/>
                </a:solidFill>
              </a:rPr>
              <a:t>№ ПP-1806 по итогам встречи со школьниками </a:t>
            </a:r>
          </a:p>
          <a:p>
            <a:pPr algn="ctr"/>
            <a:r>
              <a:rPr lang="ru-RU" sz="1100" dirty="0">
                <a:solidFill>
                  <a:srgbClr val="292D63"/>
                </a:solidFill>
              </a:rPr>
              <a:t>в ВДЦ «Океан» 1 сентября 2021 г.</a:t>
            </a:r>
            <a:endParaRPr sz="1100" dirty="0">
              <a:solidFill>
                <a:srgbClr val="292D63"/>
              </a:solidFill>
            </a:endParaRPr>
          </a:p>
          <a:p>
            <a:pPr algn="ctr"/>
            <a:endParaRPr sz="1100" dirty="0">
              <a:solidFill>
                <a:srgbClr val="292D63"/>
              </a:solidFill>
            </a:endParaRPr>
          </a:p>
          <a:p>
            <a:pPr algn="ctr"/>
            <a:r>
              <a:rPr lang="ru-RU" sz="1100" dirty="0">
                <a:solidFill>
                  <a:srgbClr val="292D63"/>
                </a:solidFill>
              </a:rPr>
              <a:t>обеспечить массовое вовлечение обучающихся </a:t>
            </a:r>
            <a:br>
              <a:rPr lang="ru-RU" sz="1100" dirty="0">
                <a:solidFill>
                  <a:srgbClr val="292D63"/>
                </a:solidFill>
              </a:rPr>
            </a:br>
            <a:r>
              <a:rPr lang="ru-RU" sz="1100" dirty="0">
                <a:solidFill>
                  <a:srgbClr val="292D63"/>
                </a:solidFill>
              </a:rPr>
              <a:t>в общеобразовательных организациях </a:t>
            </a:r>
            <a:br>
              <a:rPr lang="ru-RU" sz="1100" dirty="0">
                <a:solidFill>
                  <a:srgbClr val="292D63"/>
                </a:solidFill>
              </a:rPr>
            </a:br>
            <a:r>
              <a:rPr lang="ru-RU" sz="1100" dirty="0">
                <a:solidFill>
                  <a:srgbClr val="292D63"/>
                </a:solidFill>
              </a:rPr>
              <a:t>в научно-техническое творчество под научным руководством образовательных организаций высшего образования, научных организаций </a:t>
            </a:r>
            <a:br>
              <a:rPr lang="ru-RU" sz="1100" dirty="0">
                <a:solidFill>
                  <a:srgbClr val="292D63"/>
                </a:solidFill>
              </a:rPr>
            </a:br>
            <a:r>
              <a:rPr lang="ru-RU" sz="1100" dirty="0">
                <a:solidFill>
                  <a:srgbClr val="292D63"/>
                </a:solidFill>
              </a:rPr>
              <a:t>и высокотехнологичных компаний</a:t>
            </a:r>
            <a:endParaRPr sz="1100" dirty="0">
              <a:solidFill>
                <a:srgbClr val="292D63"/>
              </a:solidFill>
            </a:endParaRPr>
          </a:p>
        </p:txBody>
      </p:sp>
      <p:sp>
        <p:nvSpPr>
          <p:cNvPr id="428" name="Google Shape;428;g102fba0b61a_0_389"/>
          <p:cNvSpPr txBox="1"/>
          <p:nvPr/>
        </p:nvSpPr>
        <p:spPr>
          <a:xfrm>
            <a:off x="264510" y="848594"/>
            <a:ext cx="2932630" cy="333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t" anchorCtr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Более </a:t>
            </a:r>
            <a:r>
              <a:rPr lang="ru-RU" sz="1400" b="1" dirty="0">
                <a:solidFill>
                  <a:srgbClr val="002060"/>
                </a:solidFill>
              </a:rPr>
              <a:t>1,5 млн</a:t>
            </a:r>
            <a:r>
              <a:rPr lang="ru-RU" sz="1400" dirty="0">
                <a:solidFill>
                  <a:srgbClr val="002060"/>
                </a:solidFill>
              </a:rPr>
              <a:t> охват детей</a:t>
            </a:r>
            <a:endParaRPr sz="1400" dirty="0">
              <a:solidFill>
                <a:srgbClr val="002060"/>
              </a:solidFill>
            </a:endParaRPr>
          </a:p>
        </p:txBody>
      </p:sp>
      <p:sp>
        <p:nvSpPr>
          <p:cNvPr id="429" name="Google Shape;429;g102fba0b61a_0_389"/>
          <p:cNvSpPr txBox="1"/>
          <p:nvPr/>
        </p:nvSpPr>
        <p:spPr>
          <a:xfrm>
            <a:off x="367742" y="4731194"/>
            <a:ext cx="2745916" cy="985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23" rIns="0" bIns="0" anchor="t" anchorCtr="0">
            <a:spAutoFit/>
          </a:bodyPr>
          <a:lstStyle/>
          <a:p>
            <a:pPr algn="ctr"/>
            <a:r>
              <a:rPr lang="ru-RU" sz="1300" b="1" dirty="0">
                <a:solidFill>
                  <a:srgbClr val="002060"/>
                </a:solidFill>
              </a:rPr>
              <a:t>БЕСПЛАТНЫЕ ПРОГРАММЫ</a:t>
            </a:r>
            <a:endParaRPr sz="1300" b="1" dirty="0">
              <a:solidFill>
                <a:srgbClr val="002060"/>
              </a:solidFill>
            </a:endParaRPr>
          </a:p>
          <a:p>
            <a:r>
              <a:rPr lang="ru-RU" sz="1000" dirty="0">
                <a:solidFill>
                  <a:srgbClr val="292D63"/>
                </a:solidFill>
              </a:rPr>
              <a:t>Промышленная робототехника, </a:t>
            </a:r>
            <a:endParaRPr sz="1000" dirty="0">
              <a:solidFill>
                <a:srgbClr val="292D63"/>
              </a:solidFill>
            </a:endParaRPr>
          </a:p>
          <a:p>
            <a:r>
              <a:rPr lang="ru-RU" sz="1000" dirty="0">
                <a:solidFill>
                  <a:srgbClr val="292D63"/>
                </a:solidFill>
              </a:rPr>
              <a:t>3D-моделирование,</a:t>
            </a:r>
            <a:endParaRPr sz="1000" dirty="0">
              <a:solidFill>
                <a:srgbClr val="292D63"/>
              </a:solidFill>
            </a:endParaRPr>
          </a:p>
          <a:p>
            <a:r>
              <a:rPr lang="ru-RU" sz="1000" dirty="0">
                <a:solidFill>
                  <a:srgbClr val="292D63"/>
                </a:solidFill>
              </a:rPr>
              <a:t>программирование на перспективных языках, </a:t>
            </a:r>
            <a:endParaRPr sz="1000" dirty="0">
              <a:solidFill>
                <a:srgbClr val="292D63"/>
              </a:solidFill>
            </a:endParaRPr>
          </a:p>
          <a:p>
            <a:r>
              <a:rPr lang="ru-RU" sz="1000" dirty="0">
                <a:solidFill>
                  <a:srgbClr val="292D63"/>
                </a:solidFill>
              </a:rPr>
              <a:t>аэрокосмические технологии, </a:t>
            </a:r>
            <a:endParaRPr sz="1000" dirty="0">
              <a:solidFill>
                <a:srgbClr val="292D63"/>
              </a:solidFill>
            </a:endParaRPr>
          </a:p>
          <a:p>
            <a:r>
              <a:rPr lang="ru-RU" sz="1000" dirty="0">
                <a:solidFill>
                  <a:srgbClr val="292D63"/>
                </a:solidFill>
              </a:rPr>
              <a:t>зеленая энергетика и </a:t>
            </a:r>
            <a:r>
              <a:rPr lang="ru-RU" sz="1000" dirty="0" err="1">
                <a:solidFill>
                  <a:srgbClr val="292D63"/>
                </a:solidFill>
              </a:rPr>
              <a:t>нанотехнологии</a:t>
            </a:r>
            <a:r>
              <a:rPr lang="ru-RU" sz="1000" dirty="0">
                <a:solidFill>
                  <a:srgbClr val="292D63"/>
                </a:solidFill>
              </a:rPr>
              <a:t> и др.</a:t>
            </a:r>
            <a:endParaRPr sz="1000" dirty="0">
              <a:solidFill>
                <a:srgbClr val="292D63"/>
              </a:solidFill>
            </a:endParaRPr>
          </a:p>
        </p:txBody>
      </p:sp>
      <p:sp>
        <p:nvSpPr>
          <p:cNvPr id="430" name="Google Shape;430;g102fba0b61a_0_389"/>
          <p:cNvSpPr txBox="1"/>
          <p:nvPr/>
        </p:nvSpPr>
        <p:spPr>
          <a:xfrm>
            <a:off x="3257674" y="5940078"/>
            <a:ext cx="3845173" cy="339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23" rIns="0" bIns="0" anchor="t" anchorCtr="0">
            <a:spAutoFit/>
          </a:bodyPr>
          <a:lstStyle/>
          <a:p>
            <a:pPr algn="ctr"/>
            <a:r>
              <a:rPr lang="ru-RU" sz="1100" b="1" dirty="0">
                <a:solidFill>
                  <a:srgbClr val="434343"/>
                </a:solidFill>
              </a:rPr>
              <a:t>9 ВУЗОВ - ПИЛОТНЫХ ПЛОЩАДОК - 6 СУБЪЕКТОВ РФ</a:t>
            </a:r>
            <a:endParaRPr sz="1100" b="1" dirty="0">
              <a:solidFill>
                <a:srgbClr val="434343"/>
              </a:solidFill>
            </a:endParaRPr>
          </a:p>
          <a:p>
            <a:endParaRPr sz="1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g102fba0b61a_0_389"/>
          <p:cNvSpPr txBox="1"/>
          <p:nvPr/>
        </p:nvSpPr>
        <p:spPr>
          <a:xfrm>
            <a:off x="3401690" y="4820310"/>
            <a:ext cx="3561482" cy="862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23" rIns="0" bIns="0" anchor="t" anchorCtr="0">
            <a:spAutoFit/>
          </a:bodyPr>
          <a:lstStyle/>
          <a:p>
            <a:r>
              <a:rPr lang="ru-RU" sz="1100" dirty="0" err="1">
                <a:solidFill>
                  <a:srgbClr val="292D63"/>
                </a:solidFill>
              </a:rPr>
              <a:t>Минобрнауки</a:t>
            </a:r>
            <a:r>
              <a:rPr lang="ru-RU" sz="1100" dirty="0">
                <a:solidFill>
                  <a:srgbClr val="292D63"/>
                </a:solidFill>
              </a:rPr>
              <a:t> России, </a:t>
            </a:r>
            <a:r>
              <a:rPr lang="ru-RU" sz="1100" dirty="0" err="1">
                <a:solidFill>
                  <a:srgbClr val="292D63"/>
                </a:solidFill>
              </a:rPr>
              <a:t>Минпросвещения</a:t>
            </a:r>
            <a:r>
              <a:rPr lang="ru-RU" sz="1100" dirty="0">
                <a:solidFill>
                  <a:srgbClr val="292D63"/>
                </a:solidFill>
              </a:rPr>
              <a:t> России, РДШ, ФГБОУ ДО ФЦДО и Фондом содействия инновациям подписан ПЛАН мероприятий по реализации проекта массового вовлечения школьников в научно-техническое творчество</a:t>
            </a:r>
            <a:endParaRPr sz="1100" dirty="0">
              <a:solidFill>
                <a:srgbClr val="292D63"/>
              </a:solidFill>
            </a:endParaRPr>
          </a:p>
        </p:txBody>
      </p:sp>
      <p:grpSp>
        <p:nvGrpSpPr>
          <p:cNvPr id="432" name="Google Shape;432;g102fba0b61a_0_389"/>
          <p:cNvGrpSpPr/>
          <p:nvPr/>
        </p:nvGrpSpPr>
        <p:grpSpPr>
          <a:xfrm>
            <a:off x="398428" y="1187550"/>
            <a:ext cx="2637479" cy="1759570"/>
            <a:chOff x="289264" y="-152611"/>
            <a:chExt cx="2255661" cy="1197187"/>
          </a:xfrm>
        </p:grpSpPr>
        <p:sp>
          <p:nvSpPr>
            <p:cNvPr id="433" name="Google Shape;433;g102fba0b61a_0_389"/>
            <p:cNvSpPr/>
            <p:nvPr/>
          </p:nvSpPr>
          <p:spPr>
            <a:xfrm>
              <a:off x="293186" y="-152611"/>
              <a:ext cx="1059578" cy="5879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100" b="1" dirty="0">
                  <a:solidFill>
                    <a:srgbClr val="292D63"/>
                  </a:solidFill>
                </a:rPr>
                <a:t>135 </a:t>
              </a:r>
              <a:r>
                <a:rPr lang="ru-RU" sz="1100" dirty="0">
                  <a:solidFill>
                    <a:srgbClr val="292D63"/>
                  </a:solidFill>
                </a:rPr>
                <a:t>детских технопарков «Кванториум»</a:t>
              </a:r>
              <a:endParaRPr sz="1100" dirty="0">
                <a:solidFill>
                  <a:srgbClr val="292D63"/>
                </a:solidFill>
              </a:endParaRPr>
            </a:p>
            <a:p>
              <a:pPr algn="ctr">
                <a:lnSpc>
                  <a:spcPct val="90000"/>
                </a:lnSpc>
              </a:pPr>
              <a:r>
                <a:rPr lang="ru-RU" sz="1100" dirty="0">
                  <a:solidFill>
                    <a:srgbClr val="292D63"/>
                  </a:solidFill>
                </a:rPr>
                <a:t>в 80 субъектах</a:t>
              </a:r>
              <a:endParaRPr sz="1100" dirty="0">
                <a:solidFill>
                  <a:srgbClr val="292D63"/>
                </a:solidFill>
              </a:endParaRPr>
            </a:p>
          </p:txBody>
        </p:sp>
        <p:sp>
          <p:nvSpPr>
            <p:cNvPr id="434" name="Google Shape;434;g102fba0b61a_0_389"/>
            <p:cNvSpPr/>
            <p:nvPr/>
          </p:nvSpPr>
          <p:spPr>
            <a:xfrm>
              <a:off x="1505427" y="-152611"/>
              <a:ext cx="1033047" cy="5879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100" b="1" dirty="0">
                  <a:solidFill>
                    <a:srgbClr val="292D63"/>
                  </a:solidFill>
                </a:rPr>
                <a:t>85</a:t>
              </a:r>
              <a:r>
                <a:rPr lang="ru-RU" sz="1100" dirty="0">
                  <a:solidFill>
                    <a:srgbClr val="292D63"/>
                  </a:solidFill>
                </a:rPr>
                <a:t> мобильных технопарков в 70 субъектах</a:t>
              </a:r>
              <a:endParaRPr sz="1100" dirty="0">
                <a:solidFill>
                  <a:srgbClr val="292D63"/>
                </a:solidFill>
              </a:endParaRPr>
            </a:p>
          </p:txBody>
        </p:sp>
        <p:sp>
          <p:nvSpPr>
            <p:cNvPr id="435" name="Google Shape;435;g102fba0b61a_0_389"/>
            <p:cNvSpPr/>
            <p:nvPr/>
          </p:nvSpPr>
          <p:spPr>
            <a:xfrm>
              <a:off x="289264" y="476034"/>
              <a:ext cx="1063500" cy="56854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</a:pPr>
              <a:r>
                <a:rPr lang="ru-RU" sz="1100" b="1" dirty="0">
                  <a:solidFill>
                    <a:srgbClr val="292D63"/>
                  </a:solidFill>
                </a:rPr>
                <a:t>126 </a:t>
              </a:r>
              <a:r>
                <a:rPr lang="ru-RU" sz="1100" dirty="0">
                  <a:solidFill>
                    <a:srgbClr val="292D63"/>
                  </a:solidFill>
                </a:rPr>
                <a:t>центров «IT-куб»</a:t>
              </a:r>
              <a:endParaRPr sz="1100" dirty="0">
                <a:solidFill>
                  <a:srgbClr val="292D63"/>
                </a:solidFill>
              </a:endParaRPr>
            </a:p>
            <a:p>
              <a:pPr algn="ctr">
                <a:lnSpc>
                  <a:spcPct val="90000"/>
                </a:lnSpc>
                <a:buClr>
                  <a:schemeClr val="dk1"/>
                </a:buClr>
              </a:pPr>
              <a:r>
                <a:rPr lang="ru-RU" sz="1100" dirty="0">
                  <a:solidFill>
                    <a:srgbClr val="292D63"/>
                  </a:solidFill>
                </a:rPr>
                <a:t>в 72 субъектах</a:t>
              </a:r>
              <a:endParaRPr sz="1100" dirty="0">
                <a:solidFill>
                  <a:srgbClr val="292D63"/>
                </a:solidFill>
              </a:endParaRPr>
            </a:p>
          </p:txBody>
        </p:sp>
        <p:sp>
          <p:nvSpPr>
            <p:cNvPr id="436" name="Google Shape;436;g102fba0b61a_0_389"/>
            <p:cNvSpPr/>
            <p:nvPr/>
          </p:nvSpPr>
          <p:spPr>
            <a:xfrm>
              <a:off x="1498976" y="498243"/>
              <a:ext cx="1045949" cy="52412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100" b="1">
                  <a:solidFill>
                    <a:srgbClr val="292D63"/>
                  </a:solidFill>
                </a:rPr>
                <a:t>30</a:t>
              </a:r>
              <a:r>
                <a:rPr lang="ru-RU" sz="1100">
                  <a:solidFill>
                    <a:srgbClr val="292D63"/>
                  </a:solidFill>
                </a:rPr>
                <a:t> центров «ДНК» в 27 субъектах</a:t>
              </a:r>
              <a:endParaRPr sz="1100">
                <a:solidFill>
                  <a:srgbClr val="292D63"/>
                </a:solidFill>
              </a:endParaRPr>
            </a:p>
          </p:txBody>
        </p:sp>
      </p:grpSp>
      <p:sp>
        <p:nvSpPr>
          <p:cNvPr id="437" name="Google Shape;437;g102fba0b61a_0_389"/>
          <p:cNvSpPr/>
          <p:nvPr/>
        </p:nvSpPr>
        <p:spPr>
          <a:xfrm rot="5400000">
            <a:off x="4940450" y="5643401"/>
            <a:ext cx="312176" cy="221343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221668"/>
          </a:solidFill>
          <a:ln>
            <a:noFill/>
          </a:ln>
        </p:spPr>
        <p:txBody>
          <a:bodyPr spcFirstLastPara="1" wrap="square" lIns="87598" tIns="43783" rIns="87598" bIns="43783" anchor="ctr" anchorCtr="0">
            <a:noAutofit/>
          </a:bodyPr>
          <a:lstStyle/>
          <a:p>
            <a:pPr algn="ctr"/>
            <a:endParaRPr sz="1100">
              <a:solidFill>
                <a:srgbClr val="292D63"/>
              </a:solidFill>
            </a:endParaRPr>
          </a:p>
        </p:txBody>
      </p:sp>
      <p:grpSp>
        <p:nvGrpSpPr>
          <p:cNvPr id="438" name="Google Shape;438;g102fba0b61a_0_389"/>
          <p:cNvGrpSpPr/>
          <p:nvPr/>
        </p:nvGrpSpPr>
        <p:grpSpPr>
          <a:xfrm>
            <a:off x="430668" y="3042764"/>
            <a:ext cx="2610982" cy="820600"/>
            <a:chOff x="-2070697" y="-440341"/>
            <a:chExt cx="2233000" cy="731100"/>
          </a:xfrm>
        </p:grpSpPr>
        <p:sp>
          <p:nvSpPr>
            <p:cNvPr id="439" name="Google Shape;439;g102fba0b61a_0_389"/>
            <p:cNvSpPr/>
            <p:nvPr/>
          </p:nvSpPr>
          <p:spPr>
            <a:xfrm>
              <a:off x="-2070697" y="-440341"/>
              <a:ext cx="1063500" cy="731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100" b="1" dirty="0">
                  <a:solidFill>
                    <a:srgbClr val="292D63"/>
                  </a:solidFill>
                </a:rPr>
                <a:t>48 </a:t>
              </a:r>
              <a:r>
                <a:rPr lang="ru-RU" sz="1100" dirty="0">
                  <a:solidFill>
                    <a:srgbClr val="292D63"/>
                  </a:solidFill>
                </a:rPr>
                <a:t>школьных</a:t>
              </a:r>
              <a:r>
                <a:rPr lang="ru-RU" sz="1100" b="1" dirty="0">
                  <a:solidFill>
                    <a:srgbClr val="292D63"/>
                  </a:solidFill>
                </a:rPr>
                <a:t> </a:t>
              </a:r>
              <a:r>
                <a:rPr lang="ru-RU" sz="1100" dirty="0">
                  <a:solidFill>
                    <a:srgbClr val="292D63"/>
                  </a:solidFill>
                </a:rPr>
                <a:t>технопарков «Кванториум»</a:t>
              </a:r>
              <a:endParaRPr sz="1100" dirty="0">
                <a:solidFill>
                  <a:srgbClr val="292D63"/>
                </a:solidFill>
              </a:endParaRPr>
            </a:p>
            <a:p>
              <a:pPr algn="ctr">
                <a:lnSpc>
                  <a:spcPct val="90000"/>
                </a:lnSpc>
              </a:pPr>
              <a:r>
                <a:rPr lang="ru-RU" sz="1100" dirty="0">
                  <a:solidFill>
                    <a:srgbClr val="292D63"/>
                  </a:solidFill>
                </a:rPr>
                <a:t>в 48 субъектах</a:t>
              </a:r>
              <a:endParaRPr sz="1100" dirty="0">
                <a:solidFill>
                  <a:srgbClr val="292D63"/>
                </a:solidFill>
              </a:endParaRPr>
            </a:p>
          </p:txBody>
        </p:sp>
        <p:sp>
          <p:nvSpPr>
            <p:cNvPr id="440" name="Google Shape;440;g102fba0b61a_0_389"/>
            <p:cNvSpPr/>
            <p:nvPr/>
          </p:nvSpPr>
          <p:spPr>
            <a:xfrm>
              <a:off x="-901197" y="-440341"/>
              <a:ext cx="1063500" cy="731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1100"/>
              </a:pPr>
              <a:r>
                <a:rPr lang="ru-RU" sz="1000" dirty="0">
                  <a:solidFill>
                    <a:srgbClr val="292D63"/>
                  </a:solidFill>
                </a:rPr>
                <a:t>Стационарный </a:t>
              </a:r>
            </a:p>
            <a:p>
              <a:pPr algn="ctr">
                <a:lnSpc>
                  <a:spcPct val="90000"/>
                </a:lnSpc>
                <a:buClr>
                  <a:schemeClr val="dk1"/>
                </a:buClr>
                <a:buSzPts val="1100"/>
              </a:pPr>
              <a:r>
                <a:rPr lang="ru-RU" sz="1000" dirty="0">
                  <a:solidFill>
                    <a:srgbClr val="292D63"/>
                  </a:solidFill>
                </a:rPr>
                <a:t>и мобильный </a:t>
              </a:r>
              <a:r>
                <a:rPr lang="ru-RU" sz="1000" dirty="0" err="1">
                  <a:solidFill>
                    <a:srgbClr val="292D63"/>
                  </a:solidFill>
                </a:rPr>
                <a:t>Кванториумы</a:t>
              </a:r>
              <a:r>
                <a:rPr lang="ru-RU" sz="1000" dirty="0">
                  <a:solidFill>
                    <a:srgbClr val="292D63"/>
                  </a:solidFill>
                </a:rPr>
                <a:t> </a:t>
              </a:r>
              <a:endParaRPr sz="1000" dirty="0">
                <a:solidFill>
                  <a:srgbClr val="292D63"/>
                </a:solidFill>
              </a:endParaRPr>
            </a:p>
            <a:p>
              <a:pPr algn="ctr">
                <a:lnSpc>
                  <a:spcPct val="90000"/>
                </a:lnSpc>
                <a:buClr>
                  <a:schemeClr val="dk1"/>
                </a:buClr>
                <a:buSzPts val="1100"/>
              </a:pPr>
              <a:r>
                <a:rPr lang="ru-RU" sz="1000" dirty="0">
                  <a:solidFill>
                    <a:srgbClr val="292D63"/>
                  </a:solidFill>
                </a:rPr>
                <a:t>на базе ФГБОУ ДО ФЦДО</a:t>
              </a:r>
              <a:endParaRPr sz="1000" b="1" dirty="0">
                <a:solidFill>
                  <a:srgbClr val="292D63"/>
                </a:solidFill>
              </a:endParaRPr>
            </a:p>
          </p:txBody>
        </p:sp>
      </p:grpSp>
      <p:sp>
        <p:nvSpPr>
          <p:cNvPr id="441" name="Google Shape;441;g102fba0b61a_0_389"/>
          <p:cNvSpPr txBox="1"/>
          <p:nvPr/>
        </p:nvSpPr>
        <p:spPr>
          <a:xfrm>
            <a:off x="3257674" y="6660158"/>
            <a:ext cx="3760438" cy="31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t" anchorCtr="0">
            <a:spAutoFit/>
          </a:bodyPr>
          <a:lstStyle/>
          <a:p>
            <a:pPr algn="ctr"/>
            <a:r>
              <a:rPr lang="ru-RU" sz="1300" b="1" dirty="0">
                <a:solidFill>
                  <a:srgbClr val="434343"/>
                </a:solidFill>
              </a:rPr>
              <a:t>Модель «Школа – ВУЗ – работодатель»</a:t>
            </a:r>
            <a:endParaRPr sz="1300" b="1" dirty="0">
              <a:solidFill>
                <a:srgbClr val="434343"/>
              </a:solidFill>
            </a:endParaRPr>
          </a:p>
        </p:txBody>
      </p:sp>
      <p:sp>
        <p:nvSpPr>
          <p:cNvPr id="442" name="Google Shape;442;g102fba0b61a_0_389"/>
          <p:cNvSpPr txBox="1"/>
          <p:nvPr/>
        </p:nvSpPr>
        <p:spPr>
          <a:xfrm>
            <a:off x="0" y="7231279"/>
            <a:ext cx="10867912" cy="328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r>
              <a:rPr lang="ru-RU" sz="600" b="1" dirty="0">
                <a:solidFill>
                  <a:srgbClr val="292D63"/>
                </a:solidFill>
              </a:rPr>
              <a:t>Оператор</a:t>
            </a:r>
            <a:r>
              <a:rPr lang="ru-RU" sz="600" dirty="0">
                <a:solidFill>
                  <a:srgbClr val="292D63"/>
                </a:solidFill>
              </a:rPr>
              <a:t> - ФЕДЕРАЛЬНОЕ ГОСУДАРСТВЕННОЕ БЮДЖЕТНОЕ ОБРАЗОВАТЕЛЬНОЕ УЧРЕЖДЕНИЕ ДОПОЛНИТЕЛЬНОГО ОБРАЗОВАНИЯ «ФЕДЕРАЛЬНЫЙ ЦЕНТР ДОПОЛНИТЕЛЬНОГО ОБРАЗОВАНИЯ И ОРГАНИЗАЦИИ ОТДЫХА И ОЗДОРОВЛЕНИЯ ДЕТЕЙ</a:t>
            </a:r>
            <a:r>
              <a:rPr lang="ru-RU" sz="400" dirty="0">
                <a:solidFill>
                  <a:srgbClr val="292D63"/>
                </a:solidFill>
              </a:rPr>
              <a:t>» </a:t>
            </a:r>
            <a:r>
              <a:rPr lang="ru-RU" sz="400" dirty="0">
                <a:solidFill>
                  <a:srgbClr val="292D63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HTTPS://WWW.FEDCDO.RU</a:t>
            </a:r>
            <a:r>
              <a:rPr lang="ru-RU" sz="600" dirty="0">
                <a:solidFill>
                  <a:srgbClr val="292D63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/</a:t>
            </a:r>
            <a:r>
              <a:rPr lang="ru-RU" sz="600" dirty="0">
                <a:solidFill>
                  <a:srgbClr val="292D63"/>
                </a:solidFill>
              </a:rPr>
              <a:t> </a:t>
            </a:r>
          </a:p>
        </p:txBody>
      </p:sp>
      <p:sp>
        <p:nvSpPr>
          <p:cNvPr id="443" name="Google Shape;443;g102fba0b61a_0_389"/>
          <p:cNvSpPr/>
          <p:nvPr/>
        </p:nvSpPr>
        <p:spPr>
          <a:xfrm>
            <a:off x="9559354" y="342826"/>
            <a:ext cx="841875" cy="1042790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754" tIns="58345" rIns="116754" bIns="58345" anchor="ctr" anchorCtr="0">
            <a:noAutofit/>
          </a:bodyPr>
          <a:lstStyle/>
          <a:p>
            <a:pPr algn="ctr"/>
            <a:endParaRPr sz="2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g102fba0b61a_0_389"/>
          <p:cNvSpPr/>
          <p:nvPr/>
        </p:nvSpPr>
        <p:spPr>
          <a:xfrm>
            <a:off x="54604" y="5796061"/>
            <a:ext cx="3561482" cy="954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t" anchorCtr="0">
            <a:noAutofit/>
          </a:bodyPr>
          <a:lstStyle/>
          <a:p>
            <a:pPr algn="ctr"/>
            <a:r>
              <a:rPr lang="ru-RU" sz="1300" b="1" dirty="0">
                <a:solidFill>
                  <a:srgbClr val="292D63"/>
                </a:solidFill>
              </a:rPr>
              <a:t>БОЛЕЕ 3 МЛН. ШКОЛЬНИКОВ</a:t>
            </a:r>
            <a:endParaRPr sz="2000" dirty="0"/>
          </a:p>
          <a:p>
            <a:pPr algn="ctr"/>
            <a:r>
              <a:rPr lang="ru-RU" sz="1100" dirty="0">
                <a:solidFill>
                  <a:srgbClr val="292D63"/>
                </a:solidFill>
              </a:rPr>
              <a:t>вовлечены в программы и мероприятия технической направленности в 2021 году </a:t>
            </a:r>
            <a:endParaRPr sz="1100" dirty="0"/>
          </a:p>
          <a:p>
            <a:pPr algn="ctr"/>
            <a:endParaRPr sz="1400" dirty="0">
              <a:solidFill>
                <a:srgbClr val="292D63"/>
              </a:solidFill>
            </a:endParaRPr>
          </a:p>
        </p:txBody>
      </p:sp>
      <p:sp>
        <p:nvSpPr>
          <p:cNvPr id="446" name="Google Shape;446;g102fba0b61a_0_389"/>
          <p:cNvSpPr txBox="1"/>
          <p:nvPr/>
        </p:nvSpPr>
        <p:spPr>
          <a:xfrm>
            <a:off x="161330" y="6516141"/>
            <a:ext cx="3043964" cy="68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23" rIns="0" bIns="0" anchor="t" anchorCtr="0">
            <a:sp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1100" dirty="0" err="1">
                <a:solidFill>
                  <a:srgbClr val="292D63"/>
                </a:solidFill>
              </a:rPr>
              <a:t>детивнауке.рф</a:t>
            </a:r>
            <a:endParaRPr sz="1100" dirty="0">
              <a:solidFill>
                <a:srgbClr val="292D63"/>
              </a:solidFill>
            </a:endParaRPr>
          </a:p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endParaRPr sz="500" dirty="0">
              <a:solidFill>
                <a:srgbClr val="292D63"/>
              </a:solidFill>
            </a:endParaRPr>
          </a:p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1100" dirty="0">
                <a:solidFill>
                  <a:srgbClr val="292D63"/>
                </a:solidFill>
              </a:rPr>
              <a:t>Единый национальный портал ДОД</a:t>
            </a:r>
            <a:endParaRPr sz="1100" dirty="0">
              <a:solidFill>
                <a:srgbClr val="292D63"/>
              </a:solidFill>
            </a:endParaRPr>
          </a:p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1100" dirty="0">
                <a:solidFill>
                  <a:srgbClr val="292D63"/>
                </a:solidFill>
              </a:rPr>
              <a:t>http://dop.edu.ru</a:t>
            </a:r>
            <a:endParaRPr sz="1100" b="1" dirty="0">
              <a:solidFill>
                <a:srgbClr val="292D63"/>
              </a:solidFill>
            </a:endParaRPr>
          </a:p>
        </p:txBody>
      </p:sp>
      <p:sp>
        <p:nvSpPr>
          <p:cNvPr id="447" name="Google Shape;447;g102fba0b61a_0_389"/>
          <p:cNvSpPr/>
          <p:nvPr/>
        </p:nvSpPr>
        <p:spPr>
          <a:xfrm rot="5400000">
            <a:off x="4940450" y="4443410"/>
            <a:ext cx="312176" cy="221343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221668"/>
          </a:solidFill>
          <a:ln>
            <a:noFill/>
          </a:ln>
        </p:spPr>
        <p:txBody>
          <a:bodyPr spcFirstLastPara="1" wrap="square" lIns="87598" tIns="43783" rIns="87598" bIns="43783" anchor="ctr" anchorCtr="0">
            <a:noAutofit/>
          </a:bodyPr>
          <a:lstStyle/>
          <a:p>
            <a:pPr algn="ctr"/>
            <a:endParaRPr sz="1100">
              <a:solidFill>
                <a:srgbClr val="292D63"/>
              </a:solidFill>
            </a:endParaRPr>
          </a:p>
        </p:txBody>
      </p:sp>
      <p:sp>
        <p:nvSpPr>
          <p:cNvPr id="448" name="Google Shape;448;g102fba0b61a_0_389"/>
          <p:cNvSpPr/>
          <p:nvPr/>
        </p:nvSpPr>
        <p:spPr>
          <a:xfrm>
            <a:off x="7002090" y="3059757"/>
            <a:ext cx="3589645" cy="3901217"/>
          </a:xfrm>
          <a:prstGeom prst="roundRect">
            <a:avLst>
              <a:gd name="adj" fmla="val 1135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16786" tIns="116786" rIns="116786" bIns="116786" anchor="ctr" anchorCtr="0">
            <a:noAutofit/>
          </a:bodyPr>
          <a:lstStyle/>
          <a:p>
            <a:pPr algn="ctr"/>
            <a:endParaRPr sz="14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g102fba0b61a_0_389"/>
          <p:cNvSpPr/>
          <p:nvPr/>
        </p:nvSpPr>
        <p:spPr>
          <a:xfrm rot="5400000">
            <a:off x="4940450" y="6387626"/>
            <a:ext cx="312176" cy="221343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221668"/>
          </a:solidFill>
          <a:ln>
            <a:noFill/>
          </a:ln>
        </p:spPr>
        <p:txBody>
          <a:bodyPr spcFirstLastPara="1" wrap="square" lIns="87598" tIns="43783" rIns="87598" bIns="43783" anchor="ctr" anchorCtr="0">
            <a:noAutofit/>
          </a:bodyPr>
          <a:lstStyle/>
          <a:p>
            <a:pPr algn="ctr"/>
            <a:endParaRPr sz="1100">
              <a:solidFill>
                <a:srgbClr val="292D63"/>
              </a:solidFill>
            </a:endParaRPr>
          </a:p>
        </p:txBody>
      </p:sp>
      <p:sp>
        <p:nvSpPr>
          <p:cNvPr id="450" name="Google Shape;450;g102fba0b61a_0_389"/>
          <p:cNvSpPr/>
          <p:nvPr/>
        </p:nvSpPr>
        <p:spPr>
          <a:xfrm>
            <a:off x="413821" y="3947904"/>
            <a:ext cx="2634007" cy="5132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786" tIns="116786" rIns="116786" bIns="116786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 sz="1100" b="1" dirty="0">
              <a:solidFill>
                <a:srgbClr val="292D63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1100" b="1" dirty="0">
                <a:solidFill>
                  <a:srgbClr val="292D63"/>
                </a:solidFill>
              </a:rPr>
              <a:t>22 429 </a:t>
            </a:r>
            <a:r>
              <a:rPr lang="ru-RU" sz="1100" dirty="0">
                <a:solidFill>
                  <a:srgbClr val="292D63"/>
                </a:solidFill>
              </a:rPr>
              <a:t>организаций ДО, реализующих программы</a:t>
            </a:r>
            <a:endParaRPr sz="1100" b="1" dirty="0">
              <a:solidFill>
                <a:srgbClr val="292D63"/>
              </a:solidFill>
            </a:endParaRPr>
          </a:p>
          <a:p>
            <a:pPr algn="ctr">
              <a:lnSpc>
                <a:spcPct val="90000"/>
              </a:lnSpc>
            </a:pPr>
            <a:endParaRPr sz="1100" dirty="0">
              <a:solidFill>
                <a:srgbClr val="292D63"/>
              </a:solidFill>
            </a:endParaRPr>
          </a:p>
        </p:txBody>
      </p:sp>
      <p:sp>
        <p:nvSpPr>
          <p:cNvPr id="452" name="Google Shape;452;g102fba0b61a_0_389"/>
          <p:cNvSpPr txBox="1"/>
          <p:nvPr/>
        </p:nvSpPr>
        <p:spPr>
          <a:xfrm>
            <a:off x="7207564" y="3724959"/>
            <a:ext cx="3286056" cy="335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000" dirty="0">
                <a:solidFill>
                  <a:schemeClr val="dk1"/>
                </a:solidFill>
              </a:rPr>
              <a:t>Формирование единой экосистемы технической направленности, объединяющей школы, организации ДО, вузы и технологических </a:t>
            </a:r>
            <a:r>
              <a:rPr lang="ru-RU" sz="1000" dirty="0" smtClean="0">
                <a:solidFill>
                  <a:schemeClr val="dk1"/>
                </a:solidFill>
              </a:rPr>
              <a:t>партнеров</a:t>
            </a:r>
          </a:p>
          <a:p>
            <a:pPr algn="just">
              <a:lnSpc>
                <a:spcPct val="115000"/>
              </a:lnSpc>
            </a:pPr>
            <a:endParaRPr sz="500" dirty="0">
              <a:solidFill>
                <a:schemeClr val="dk1"/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ru-RU" sz="1000" dirty="0">
                <a:solidFill>
                  <a:schemeClr val="dk1"/>
                </a:solidFill>
              </a:rPr>
              <a:t>Создание непрерывной системы повышения квалификации педагогов и иных сотрудников образовательных </a:t>
            </a:r>
            <a:r>
              <a:rPr lang="ru-RU" sz="1000" dirty="0" smtClean="0">
                <a:solidFill>
                  <a:schemeClr val="dk1"/>
                </a:solidFill>
              </a:rPr>
              <a:t>организаций</a:t>
            </a:r>
            <a:endParaRPr sz="1000" dirty="0">
              <a:solidFill>
                <a:schemeClr val="dk1"/>
              </a:solidFill>
            </a:endParaRPr>
          </a:p>
          <a:p>
            <a:pPr algn="just">
              <a:lnSpc>
                <a:spcPct val="115000"/>
              </a:lnSpc>
            </a:pPr>
            <a:endParaRPr sz="500" dirty="0">
              <a:solidFill>
                <a:schemeClr val="dk1"/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ru-RU" sz="1000" dirty="0">
                <a:solidFill>
                  <a:schemeClr val="dk1"/>
                </a:solidFill>
              </a:rPr>
              <a:t>Создание системы ранней профориентации и самоопределения обучающихся, в том числе одаренных детей </a:t>
            </a:r>
            <a:endParaRPr lang="ru-RU" sz="1000" dirty="0" smtClean="0">
              <a:solidFill>
                <a:schemeClr val="dk1"/>
              </a:solidFill>
            </a:endParaRPr>
          </a:p>
          <a:p>
            <a:pPr algn="just">
              <a:lnSpc>
                <a:spcPct val="115000"/>
              </a:lnSpc>
            </a:pPr>
            <a:endParaRPr sz="400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1000" dirty="0">
                <a:solidFill>
                  <a:schemeClr val="dk1"/>
                </a:solidFill>
              </a:rPr>
              <a:t>Наполнение и активное </a:t>
            </a:r>
            <a:r>
              <a:rPr lang="ru-RU" sz="1000" dirty="0" smtClean="0">
                <a:solidFill>
                  <a:schemeClr val="dk1"/>
                </a:solidFill>
              </a:rPr>
              <a:t>использование ресурса </a:t>
            </a:r>
            <a:r>
              <a:rPr lang="ru-RU" sz="1000" dirty="0" err="1">
                <a:solidFill>
                  <a:schemeClr val="dk1"/>
                </a:solidFill>
              </a:rPr>
              <a:t>детивнауке.рф</a:t>
            </a:r>
            <a:r>
              <a:rPr lang="ru-RU" sz="1000" dirty="0">
                <a:solidFill>
                  <a:schemeClr val="dk1"/>
                </a:solidFill>
              </a:rPr>
              <a:t> </a:t>
            </a:r>
          </a:p>
          <a:p>
            <a:pPr>
              <a:lnSpc>
                <a:spcPct val="115000"/>
              </a:lnSpc>
            </a:pPr>
            <a:endParaRPr sz="1000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endParaRPr sz="300"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</a:pPr>
            <a:r>
              <a:rPr lang="ru-RU" sz="1000" dirty="0">
                <a:solidFill>
                  <a:schemeClr val="dk1"/>
                </a:solidFill>
              </a:rPr>
              <a:t>Запуск партнерских программ  (НИЦ “Курчатовский</a:t>
            </a:r>
            <a:r>
              <a:rPr lang="ru-RU" sz="1000" dirty="0" smtClean="0">
                <a:solidFill>
                  <a:schemeClr val="dk1"/>
                </a:solidFill>
              </a:rPr>
              <a:t>”)</a:t>
            </a:r>
          </a:p>
          <a:p>
            <a:pPr>
              <a:buClr>
                <a:schemeClr val="dk1"/>
              </a:buClr>
            </a:pPr>
            <a:endParaRPr sz="1000"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</a:pPr>
            <a:endParaRPr sz="500"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</a:pPr>
            <a:r>
              <a:rPr lang="ru-RU" sz="1000" dirty="0">
                <a:solidFill>
                  <a:schemeClr val="dk1"/>
                </a:solidFill>
              </a:rPr>
              <a:t>Проведение масштабного технологического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диктанта с охватом не менее 3 млн. чел.</a:t>
            </a:r>
            <a:endParaRPr sz="1000" dirty="0">
              <a:solidFill>
                <a:schemeClr val="dk1"/>
              </a:solidFill>
            </a:endParaRPr>
          </a:p>
        </p:txBody>
      </p:sp>
      <p:pic>
        <p:nvPicPr>
          <p:cNvPr id="41" name="Google Shape;18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8112" y="3821922"/>
            <a:ext cx="259663" cy="317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8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8112" y="4469994"/>
            <a:ext cx="274226" cy="317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8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2675" y="5046058"/>
            <a:ext cx="259663" cy="317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8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7165" y="5550114"/>
            <a:ext cx="259663" cy="317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8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7807" y="6054170"/>
            <a:ext cx="259663" cy="317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18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0258" y="6630234"/>
            <a:ext cx="259663" cy="3179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444699" y="3466674"/>
            <a:ext cx="3048921" cy="333390"/>
          </a:xfrm>
          <a:prstGeom prst="rect">
            <a:avLst/>
          </a:prstGeom>
        </p:spPr>
        <p:txBody>
          <a:bodyPr wrap="square" lIns="116805" tIns="58403" rIns="116805" bIns="58403">
            <a:spAutoFit/>
          </a:bodyPr>
          <a:lstStyle/>
          <a:p>
            <a:pPr lvl="0" algn="ctr"/>
            <a:r>
              <a:rPr lang="ru-RU" sz="1400" b="1" dirty="0">
                <a:solidFill>
                  <a:srgbClr val="002060"/>
                </a:solidFill>
              </a:rPr>
              <a:t>КЛЮЧЕВЫЕ ЗАДАЧИ 2022 г.</a:t>
            </a:r>
          </a:p>
        </p:txBody>
      </p:sp>
      <p:sp>
        <p:nvSpPr>
          <p:cNvPr id="47" name="Google Shape;448;g102fba0b61a_0_389"/>
          <p:cNvSpPr/>
          <p:nvPr/>
        </p:nvSpPr>
        <p:spPr>
          <a:xfrm>
            <a:off x="3489806" y="768092"/>
            <a:ext cx="6880551" cy="1512169"/>
          </a:xfrm>
          <a:prstGeom prst="roundRect">
            <a:avLst>
              <a:gd name="adj" fmla="val 1135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16786" tIns="116786" rIns="116786" bIns="116786" anchor="ctr" anchorCtr="0">
            <a:noAutofit/>
          </a:bodyPr>
          <a:lstStyle/>
          <a:p>
            <a:pPr algn="ctr"/>
            <a:r>
              <a:rPr lang="ru-RU" sz="1400" b="1" dirty="0"/>
              <a:t>Проблема:</a:t>
            </a:r>
            <a:r>
              <a:rPr lang="ru-RU" sz="1400" dirty="0"/>
              <a:t> каждая пятая программа в стране – базовая робототехника с опорой на зарубежные конструкторы и начальное техническое моделирование. Дефицит широкого спектра программ, связанных с приоритетными направлениями Стратегии научно-технологического и социально-экономического развития страны. </a:t>
            </a:r>
            <a:r>
              <a:rPr lang="ru-RU" sz="1400" b="1" dirty="0"/>
              <a:t>Менее 1 % программ разрабатывается и реализуется с привлечением реального сектора экономики и экспертов вузов</a:t>
            </a:r>
            <a:r>
              <a:rPr lang="ru-RU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9651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g102fba0b7c2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814" y="-18"/>
            <a:ext cx="10681923" cy="755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object 6"/>
          <p:cNvPicPr/>
          <p:nvPr/>
        </p:nvPicPr>
        <p:blipFill rotWithShape="1">
          <a:blip r:embed="rId4" cstate="print"/>
          <a:srcRect r="5987"/>
          <a:stretch/>
        </p:blipFill>
        <p:spPr>
          <a:xfrm>
            <a:off x="8370242" y="5804"/>
            <a:ext cx="2304867" cy="2337295"/>
          </a:xfrm>
          <a:prstGeom prst="rect">
            <a:avLst/>
          </a:prstGeom>
        </p:spPr>
      </p:pic>
      <p:sp>
        <p:nvSpPr>
          <p:cNvPr id="266" name="Google Shape;266;g102fba0b7c2_0_2"/>
          <p:cNvSpPr txBox="1"/>
          <p:nvPr/>
        </p:nvSpPr>
        <p:spPr>
          <a:xfrm>
            <a:off x="-162115" y="145920"/>
            <a:ext cx="10691813" cy="543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 algn="ctr"/>
            <a:r>
              <a:rPr lang="ru-RU" sz="2000" b="1" spc="79" dirty="0">
                <a:solidFill>
                  <a:schemeClr val="tx2">
                    <a:lumMod val="75000"/>
                  </a:schemeClr>
                </a:solidFill>
              </a:rPr>
              <a:t>ХУДОЖЕСТВЕННАЯ НАПРАВЛЕННОСТЬ</a:t>
            </a:r>
            <a:endParaRPr lang="ru-RU" sz="2000" b="1" spc="79" dirty="0">
              <a:solidFill>
                <a:srgbClr val="00B050"/>
              </a:solidFill>
            </a:endParaRPr>
          </a:p>
        </p:txBody>
      </p:sp>
      <p:sp>
        <p:nvSpPr>
          <p:cNvPr id="268" name="Google Shape;268;g102fba0b7c2_0_2"/>
          <p:cNvSpPr txBox="1"/>
          <p:nvPr/>
        </p:nvSpPr>
        <p:spPr>
          <a:xfrm>
            <a:off x="166956" y="2419141"/>
            <a:ext cx="5396694" cy="430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00" b="1" dirty="0">
                <a:solidFill>
                  <a:srgbClr val="002060"/>
                </a:solidFill>
              </a:rPr>
              <a:t>РЕЙТИНГ ВОСТРЕБОВАННОСТИ ПРОГРАММ ПО ВИДАМ ИСКУССТВ</a:t>
            </a:r>
            <a:endParaRPr sz="1100" b="1" dirty="0">
              <a:solidFill>
                <a:srgbClr val="002060"/>
              </a:solidFill>
            </a:endParaRPr>
          </a:p>
        </p:txBody>
      </p:sp>
      <p:sp>
        <p:nvSpPr>
          <p:cNvPr id="269" name="Google Shape;269;g102fba0b7c2_0_2"/>
          <p:cNvSpPr txBox="1"/>
          <p:nvPr/>
        </p:nvSpPr>
        <p:spPr>
          <a:xfrm>
            <a:off x="236342" y="2814616"/>
            <a:ext cx="4291458" cy="1209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00" dirty="0">
                <a:solidFill>
                  <a:schemeClr val="dk1"/>
                </a:solidFill>
              </a:rPr>
              <a:t>1. Декоративное-прикладное искусство</a:t>
            </a:r>
            <a:r>
              <a:rPr lang="ru-RU" sz="1100" dirty="0">
                <a:solidFill>
                  <a:srgbClr val="002060"/>
                </a:solidFill>
              </a:rPr>
              <a:t>: </a:t>
            </a:r>
            <a:r>
              <a:rPr lang="ru-RU" sz="1100" b="1" dirty="0">
                <a:solidFill>
                  <a:srgbClr val="002060"/>
                </a:solidFill>
              </a:rPr>
              <a:t>891 500 детей</a:t>
            </a:r>
            <a:endParaRPr sz="1100" b="1" dirty="0">
              <a:solidFill>
                <a:srgbClr val="002060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1100" dirty="0">
                <a:solidFill>
                  <a:schemeClr val="dk1"/>
                </a:solidFill>
              </a:rPr>
              <a:t>2. Хореография: </a:t>
            </a:r>
            <a:r>
              <a:rPr lang="ru-RU" sz="1100" b="1" dirty="0">
                <a:solidFill>
                  <a:srgbClr val="002060"/>
                </a:solidFill>
              </a:rPr>
              <a:t>840 458 детей</a:t>
            </a:r>
            <a:endParaRPr sz="1100" b="1" dirty="0">
              <a:solidFill>
                <a:srgbClr val="002060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1100" dirty="0">
                <a:solidFill>
                  <a:schemeClr val="dk1"/>
                </a:solidFill>
              </a:rPr>
              <a:t>3. Изобразительное искусство</a:t>
            </a:r>
            <a:r>
              <a:rPr lang="ru-RU" sz="1100" dirty="0">
                <a:solidFill>
                  <a:srgbClr val="002060"/>
                </a:solidFill>
              </a:rPr>
              <a:t>: </a:t>
            </a:r>
            <a:r>
              <a:rPr lang="ru-RU" sz="1100" b="1" dirty="0">
                <a:solidFill>
                  <a:srgbClr val="002060"/>
                </a:solidFill>
              </a:rPr>
              <a:t>777 989 детей</a:t>
            </a:r>
            <a:endParaRPr sz="1100" b="1" dirty="0">
              <a:solidFill>
                <a:srgbClr val="002060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1100" dirty="0">
                <a:solidFill>
                  <a:schemeClr val="dk1"/>
                </a:solidFill>
              </a:rPr>
              <a:t>4. Вокал: </a:t>
            </a:r>
            <a:r>
              <a:rPr lang="ru-RU" sz="1100" b="1" dirty="0">
                <a:solidFill>
                  <a:srgbClr val="002060"/>
                </a:solidFill>
              </a:rPr>
              <a:t>435 736 детей</a:t>
            </a:r>
            <a:endParaRPr sz="1100" b="1" dirty="0">
              <a:solidFill>
                <a:srgbClr val="002060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1100" dirty="0">
                <a:solidFill>
                  <a:schemeClr val="dk1"/>
                </a:solidFill>
              </a:rPr>
              <a:t>5. Театр: </a:t>
            </a:r>
            <a:r>
              <a:rPr lang="ru-RU" sz="1100" b="1" dirty="0">
                <a:solidFill>
                  <a:srgbClr val="002060"/>
                </a:solidFill>
              </a:rPr>
              <a:t>339 477 детей</a:t>
            </a:r>
            <a:endParaRPr sz="1100" b="1" dirty="0">
              <a:solidFill>
                <a:srgbClr val="002060"/>
              </a:solidFill>
            </a:endParaRPr>
          </a:p>
        </p:txBody>
      </p:sp>
      <p:sp>
        <p:nvSpPr>
          <p:cNvPr id="270" name="Google Shape;270;g102fba0b7c2_0_2"/>
          <p:cNvSpPr txBox="1"/>
          <p:nvPr/>
        </p:nvSpPr>
        <p:spPr>
          <a:xfrm>
            <a:off x="124247" y="3967595"/>
            <a:ext cx="5301012" cy="625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00" b="1" dirty="0">
                <a:solidFill>
                  <a:srgbClr val="002060"/>
                </a:solidFill>
              </a:rPr>
              <a:t>ОБРАЗЦОВЫЕ ДЕТСКИЕ КОЛЛЕКТИВЫ ХУДОЖЕСТВЕННОГО </a:t>
            </a:r>
            <a:br>
              <a:rPr lang="ru-RU" sz="1100" b="1" dirty="0">
                <a:solidFill>
                  <a:srgbClr val="002060"/>
                </a:solidFill>
              </a:rPr>
            </a:br>
            <a:r>
              <a:rPr lang="ru-RU" sz="1100" b="1" dirty="0">
                <a:solidFill>
                  <a:srgbClr val="002060"/>
                </a:solidFill>
              </a:rPr>
              <a:t>ТВОРЧЕСТВА – ФУНДАМЕНТ ОРГАНИЗАЦИЙ ДОД  </a:t>
            </a:r>
            <a:endParaRPr sz="1100" b="1" dirty="0">
              <a:solidFill>
                <a:srgbClr val="002060"/>
              </a:solidFill>
            </a:endParaRPr>
          </a:p>
        </p:txBody>
      </p:sp>
      <p:sp>
        <p:nvSpPr>
          <p:cNvPr id="271" name="Google Shape;271;g102fba0b7c2_0_2"/>
          <p:cNvSpPr txBox="1"/>
          <p:nvPr/>
        </p:nvSpPr>
        <p:spPr>
          <a:xfrm>
            <a:off x="135092" y="4540228"/>
            <a:ext cx="5315903" cy="1209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 marL="109505" indent="-109505">
              <a:lnSpc>
                <a:spcPct val="115000"/>
              </a:lnSpc>
            </a:pPr>
            <a:r>
              <a:rPr lang="ru-RU" sz="1100" dirty="0">
                <a:solidFill>
                  <a:schemeClr val="dk1"/>
                </a:solidFill>
              </a:rPr>
              <a:t>• Региональный уровень выявления, установления статуса «Образцовые   детские коллективы»</a:t>
            </a:r>
            <a:endParaRPr sz="1100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1100" dirty="0">
                <a:solidFill>
                  <a:schemeClr val="dk1"/>
                </a:solidFill>
              </a:rPr>
              <a:t>• Эффективная система выявления и развития одаренных и талантливых детей</a:t>
            </a:r>
          </a:p>
          <a:p>
            <a:pPr>
              <a:lnSpc>
                <a:spcPct val="115000"/>
              </a:lnSpc>
            </a:pPr>
            <a:r>
              <a:rPr lang="ru-RU" sz="1100" dirty="0">
                <a:solidFill>
                  <a:schemeClr val="dk1"/>
                </a:solidFill>
              </a:rPr>
              <a:t>• Социально значимые программы муниципалитетов</a:t>
            </a:r>
            <a:endParaRPr sz="1100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1100" dirty="0">
                <a:solidFill>
                  <a:schemeClr val="dk1"/>
                </a:solidFill>
              </a:rPr>
              <a:t>• Художественные достижения ОДК – культурный бренд территорий.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272" name="Google Shape;272;g102fba0b7c2_0_2"/>
          <p:cNvSpPr txBox="1"/>
          <p:nvPr/>
        </p:nvSpPr>
        <p:spPr>
          <a:xfrm>
            <a:off x="135092" y="5682591"/>
            <a:ext cx="5332577" cy="430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00" b="1" dirty="0">
                <a:solidFill>
                  <a:srgbClr val="002060"/>
                </a:solidFill>
              </a:rPr>
              <a:t>РЕАЛИЗАЦИЯ КУЛЬТУРНЫХ ПРАВ ДЕТЕЙ С ОВЗ И ИНВАЛИДНОСТЬЮ</a:t>
            </a:r>
            <a:endParaRPr sz="1100" b="1" dirty="0">
              <a:solidFill>
                <a:srgbClr val="002060"/>
              </a:solidFill>
            </a:endParaRPr>
          </a:p>
        </p:txBody>
      </p:sp>
      <p:sp>
        <p:nvSpPr>
          <p:cNvPr id="273" name="Google Shape;273;g102fba0b7c2_0_2"/>
          <p:cNvSpPr txBox="1"/>
          <p:nvPr/>
        </p:nvSpPr>
        <p:spPr>
          <a:xfrm>
            <a:off x="135092" y="5991115"/>
            <a:ext cx="5395948" cy="140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00" dirty="0">
                <a:solidFill>
                  <a:schemeClr val="dk1"/>
                </a:solidFill>
              </a:rPr>
              <a:t>• </a:t>
            </a:r>
            <a:r>
              <a:rPr lang="ru-RU" sz="1100" dirty="0" err="1">
                <a:solidFill>
                  <a:schemeClr val="dk1"/>
                </a:solidFill>
              </a:rPr>
              <a:t>Инкультурация</a:t>
            </a:r>
            <a:r>
              <a:rPr lang="ru-RU" sz="1100" dirty="0">
                <a:solidFill>
                  <a:schemeClr val="dk1"/>
                </a:solidFill>
              </a:rPr>
              <a:t> и приобщение детей с ОВЗ к искусству </a:t>
            </a:r>
            <a:endParaRPr sz="1100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1100" dirty="0">
                <a:solidFill>
                  <a:schemeClr val="dk1"/>
                </a:solidFill>
              </a:rPr>
              <a:t>• Увеличение конкурсов и создание условий для участия детей с ОВЗ</a:t>
            </a:r>
            <a:endParaRPr sz="1100" dirty="0">
              <a:solidFill>
                <a:schemeClr val="dk1"/>
              </a:solidFill>
            </a:endParaRPr>
          </a:p>
          <a:p>
            <a:pPr marL="109505" indent="-109505">
              <a:lnSpc>
                <a:spcPct val="115000"/>
              </a:lnSpc>
            </a:pPr>
            <a:r>
              <a:rPr lang="ru-RU" sz="1100" dirty="0">
                <a:solidFill>
                  <a:schemeClr val="dk1"/>
                </a:solidFill>
              </a:rPr>
              <a:t>• Трансляция образовательных технологий «госпитальной педагогики» для детей  с ОВЗ</a:t>
            </a:r>
            <a:endParaRPr sz="1100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1100" dirty="0">
                <a:solidFill>
                  <a:schemeClr val="dk1"/>
                </a:solidFill>
              </a:rPr>
              <a:t>• Развитие инклюзивных и адаптированных программ по художественному творчеству для детей с ОВЗ и инвалидностью</a:t>
            </a:r>
            <a:endParaRPr sz="1100" dirty="0">
              <a:solidFill>
                <a:schemeClr val="dk1"/>
              </a:solidFill>
            </a:endParaRPr>
          </a:p>
        </p:txBody>
      </p:sp>
      <p:cxnSp>
        <p:nvCxnSpPr>
          <p:cNvPr id="280" name="Google Shape;280;g102fba0b7c2_0_2"/>
          <p:cNvCxnSpPr/>
          <p:nvPr/>
        </p:nvCxnSpPr>
        <p:spPr>
          <a:xfrm>
            <a:off x="5671378" y="3779820"/>
            <a:ext cx="0" cy="327587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81" name="Google Shape;281;g102fba0b7c2_0_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57094" y="6853467"/>
            <a:ext cx="729778" cy="70619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96;g102fba0b7c2_10_83"/>
          <p:cNvSpPr txBox="1"/>
          <p:nvPr/>
        </p:nvSpPr>
        <p:spPr>
          <a:xfrm>
            <a:off x="5888386" y="6046257"/>
            <a:ext cx="4930661" cy="101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 marL="16223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1100" b="1" dirty="0">
                <a:solidFill>
                  <a:srgbClr val="002060"/>
                </a:solidFill>
              </a:rPr>
              <a:t>ИHTEГPAЦИЯ </a:t>
            </a:r>
            <a:r>
              <a:rPr lang="ru-RU" sz="1100" b="1" dirty="0">
                <a:solidFill>
                  <a:schemeClr val="dk1"/>
                </a:solidFill>
              </a:rPr>
              <a:t> </a:t>
            </a:r>
            <a:r>
              <a:rPr lang="ru-RU" sz="1100" dirty="0">
                <a:solidFill>
                  <a:schemeClr val="dk1"/>
                </a:solidFill>
              </a:rPr>
              <a:t>Комплекта УМК в 200 школ</a:t>
            </a:r>
            <a:endParaRPr sz="1100" dirty="0">
              <a:solidFill>
                <a:schemeClr val="dk1"/>
              </a:solidFill>
            </a:endParaRPr>
          </a:p>
          <a:p>
            <a:pPr marL="16223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1100" b="1" dirty="0">
                <a:solidFill>
                  <a:srgbClr val="002060"/>
                </a:solidFill>
              </a:rPr>
              <a:t>PEAЛИ3AЦИЯ </a:t>
            </a:r>
            <a:r>
              <a:rPr lang="ru-RU" sz="1100" dirty="0">
                <a:solidFill>
                  <a:schemeClr val="dk1"/>
                </a:solidFill>
              </a:rPr>
              <a:t>Программы ДО c региональными театрами в 200 центрах</a:t>
            </a:r>
          </a:p>
          <a:p>
            <a:pPr marL="16223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1100" b="1" dirty="0">
                <a:solidFill>
                  <a:schemeClr val="dk1"/>
                </a:solidFill>
              </a:rPr>
              <a:t>ОБЕСПЕЧЕНИЕ </a:t>
            </a:r>
            <a:r>
              <a:rPr lang="ru-RU" sz="1100" dirty="0">
                <a:solidFill>
                  <a:schemeClr val="dk1"/>
                </a:solidFill>
              </a:rPr>
              <a:t>Школ базовым комплектом </a:t>
            </a:r>
          </a:p>
          <a:p>
            <a:pPr marL="16223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1100" dirty="0">
                <a:solidFill>
                  <a:schemeClr val="dk1"/>
                </a:solidFill>
              </a:rPr>
              <a:t>оборудования  для занятий театральной деятельностью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67662" y="5728256"/>
            <a:ext cx="4657694" cy="318001"/>
          </a:xfrm>
          <a:prstGeom prst="rect">
            <a:avLst/>
          </a:prstGeom>
          <a:noFill/>
        </p:spPr>
        <p:txBody>
          <a:bodyPr wrap="square" lIns="116805" tIns="58403" rIns="116805" bIns="58403" rtlCol="0">
            <a:spAutoFit/>
          </a:bodyPr>
          <a:lstStyle/>
          <a:p>
            <a:r>
              <a:rPr lang="ru-RU" sz="1300" b="1" dirty="0">
                <a:solidFill>
                  <a:srgbClr val="002060"/>
                </a:solidFill>
              </a:rPr>
              <a:t>2022/2023 УЧЕБНЫЙ ГОД</a:t>
            </a:r>
          </a:p>
        </p:txBody>
      </p:sp>
      <p:sp>
        <p:nvSpPr>
          <p:cNvPr id="21" name="Google Shape;168;p19"/>
          <p:cNvSpPr/>
          <p:nvPr/>
        </p:nvSpPr>
        <p:spPr>
          <a:xfrm>
            <a:off x="5888387" y="1818448"/>
            <a:ext cx="2998931" cy="671805"/>
          </a:xfrm>
          <a:prstGeom prst="roundRect">
            <a:avLst>
              <a:gd name="adj" fmla="val 1135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16754" tIns="116754" rIns="116754" bIns="116754" anchor="ctr" anchorCtr="0">
            <a:noAutofit/>
          </a:bodyPr>
          <a:lstStyle/>
          <a:p>
            <a:pPr marL="12692">
              <a:spcBef>
                <a:spcPts val="595"/>
              </a:spcBef>
            </a:pPr>
            <a:endParaRPr sz="140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102fba0b7c2_0_2"/>
          <p:cNvSpPr txBox="1"/>
          <p:nvPr/>
        </p:nvSpPr>
        <p:spPr>
          <a:xfrm>
            <a:off x="5888387" y="1728138"/>
            <a:ext cx="3334347" cy="69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300" b="1" dirty="0">
                <a:solidFill>
                  <a:srgbClr val="2C2D2E"/>
                </a:solidFill>
              </a:rPr>
              <a:t>Вовлечено более 4,7 млн детей </a:t>
            </a:r>
          </a:p>
          <a:p>
            <a:pPr algn="ctr">
              <a:lnSpc>
                <a:spcPct val="115000"/>
              </a:lnSpc>
            </a:pPr>
            <a:r>
              <a:rPr lang="ru-RU" sz="1300" b="1" dirty="0" smtClean="0">
                <a:solidFill>
                  <a:srgbClr val="2C2D2E"/>
                </a:solidFill>
              </a:rPr>
              <a:t>(</a:t>
            </a:r>
            <a:r>
              <a:rPr lang="ru-RU" sz="1300" b="1" dirty="0">
                <a:solidFill>
                  <a:srgbClr val="2C2D2E"/>
                </a:solidFill>
              </a:rPr>
              <a:t>от 5 до 18 лет)</a:t>
            </a:r>
            <a:endParaRPr sz="1300" b="1" dirty="0">
              <a:solidFill>
                <a:srgbClr val="2C2D2E"/>
              </a:solidFill>
            </a:endParaRPr>
          </a:p>
        </p:txBody>
      </p:sp>
      <p:sp>
        <p:nvSpPr>
          <p:cNvPr id="22" name="Google Shape;168;p19"/>
          <p:cNvSpPr/>
          <p:nvPr/>
        </p:nvSpPr>
        <p:spPr>
          <a:xfrm>
            <a:off x="183874" y="941254"/>
            <a:ext cx="5541860" cy="1213097"/>
          </a:xfrm>
          <a:prstGeom prst="roundRect">
            <a:avLst>
              <a:gd name="adj" fmla="val 1135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116754" tIns="116754" rIns="116754" bIns="116754" anchor="ctr" anchorCtr="0">
            <a:noAutofit/>
          </a:bodyPr>
          <a:lstStyle/>
          <a:p>
            <a:pPr marL="12692">
              <a:spcBef>
                <a:spcPts val="595"/>
              </a:spcBef>
            </a:pPr>
            <a:r>
              <a:rPr lang="ru-RU" sz="1400" b="1" dirty="0"/>
              <a:t>Проблема: снижение охвата детей</a:t>
            </a:r>
            <a:r>
              <a:rPr lang="ru-RU" sz="1400" dirty="0"/>
              <a:t> программами художественной направленности </a:t>
            </a:r>
            <a:r>
              <a:rPr lang="ru-RU" sz="1400" b="1" dirty="0"/>
              <a:t>в старшем школьном возрасте</a:t>
            </a:r>
            <a:r>
              <a:rPr lang="ru-RU" sz="1400" dirty="0"/>
              <a:t>, а также меньшая доля охвата мальчиков и юношей художественным творчеством в разных возрастных категориях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23" name="Google Shape;168;p19"/>
          <p:cNvSpPr/>
          <p:nvPr/>
        </p:nvSpPr>
        <p:spPr>
          <a:xfrm>
            <a:off x="6267661" y="3059757"/>
            <a:ext cx="4054321" cy="2504286"/>
          </a:xfrm>
          <a:prstGeom prst="roundRect">
            <a:avLst>
              <a:gd name="adj" fmla="val 1135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116754" tIns="116754" rIns="116754" bIns="116754" anchor="ctr" anchorCtr="0">
            <a:noAutofit/>
          </a:bodyPr>
          <a:lstStyle/>
          <a:p>
            <a:r>
              <a:rPr lang="ru-RU" sz="1400" b="1" dirty="0"/>
              <a:t>Решение: обновление материально-технической базы организаций художественной направленности и разработка новых программ</a:t>
            </a:r>
            <a:r>
              <a:rPr lang="ru-RU" sz="1400" dirty="0"/>
              <a:t> (интересных и востребованных для подростков): медиа, архитектуры, веб-дизайна, арт-цифры, модульных программ, в том числе направленных на формирование профессионального выбора в будущем.</a:t>
            </a:r>
          </a:p>
        </p:txBody>
      </p:sp>
    </p:spTree>
    <p:extLst>
      <p:ext uri="{BB962C8B-B14F-4D97-AF65-F5344CB8AC3E}">
        <p14:creationId xmlns:p14="http://schemas.microsoft.com/office/powerpoint/2010/main" val="37584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02fba0b7c2_5_41"/>
          <p:cNvSpPr/>
          <p:nvPr/>
        </p:nvSpPr>
        <p:spPr>
          <a:xfrm>
            <a:off x="9559354" y="342826"/>
            <a:ext cx="841875" cy="1042790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754" tIns="58345" rIns="116754" bIns="58345" anchor="ctr" anchorCtr="0">
            <a:noAutofit/>
          </a:bodyPr>
          <a:lstStyle/>
          <a:p>
            <a:pPr algn="ctr"/>
            <a:endParaRPr sz="2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g102fba0b7c2_5_41"/>
          <p:cNvSpPr txBox="1">
            <a:spLocks noGrp="1"/>
          </p:cNvSpPr>
          <p:nvPr>
            <p:ph type="title"/>
          </p:nvPr>
        </p:nvSpPr>
        <p:spPr>
          <a:xfrm>
            <a:off x="1065790" y="165825"/>
            <a:ext cx="9821525" cy="832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54" tIns="58345" rIns="116754" bIns="58345" anchor="ctr" anchorCtr="0">
            <a:normAutofit/>
          </a:bodyPr>
          <a:lstStyle/>
          <a:p>
            <a:r>
              <a:rPr lang="ru-RU" sz="2400" spc="79" dirty="0">
                <a:solidFill>
                  <a:schemeClr val="tx2">
                    <a:lumMod val="75000"/>
                  </a:schemeClr>
                </a:solidFill>
              </a:rPr>
              <a:t>СОЦИАЛЬНО-ГУМАНИТАРНАЯ НАПРАВЛЕННОСТЬ</a:t>
            </a:r>
            <a:r>
              <a:rPr lang="ru-RU" sz="2400" spc="79" dirty="0">
                <a:solidFill>
                  <a:srgbClr val="00B050"/>
                </a:solidFill>
              </a:rPr>
              <a:t/>
            </a:r>
            <a:br>
              <a:rPr lang="ru-RU" sz="2400" spc="79" dirty="0">
                <a:solidFill>
                  <a:srgbClr val="00B050"/>
                </a:solidFill>
              </a:rPr>
            </a:br>
            <a:endParaRPr sz="2100" dirty="0">
              <a:solidFill>
                <a:srgbClr val="2216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" name="Google Shape;375;g102fba0b7c2_5_41"/>
          <p:cNvSpPr txBox="1"/>
          <p:nvPr/>
        </p:nvSpPr>
        <p:spPr>
          <a:xfrm>
            <a:off x="3815039" y="3199901"/>
            <a:ext cx="655259" cy="30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98" tIns="43783" rIns="87598" bIns="43783" anchor="t" anchorCtr="0">
            <a:spAutoFit/>
          </a:bodyPr>
          <a:lstStyle/>
          <a:p>
            <a:pPr algn="ctr"/>
            <a:r>
              <a:rPr lang="ru-RU" sz="1400" b="1">
                <a:solidFill>
                  <a:srgbClr val="434343"/>
                </a:solidFill>
              </a:rPr>
              <a:t>85 </a:t>
            </a:r>
            <a:endParaRPr sz="1400" b="1">
              <a:solidFill>
                <a:srgbClr val="434343"/>
              </a:solidFill>
            </a:endParaRPr>
          </a:p>
        </p:txBody>
      </p:sp>
      <p:sp>
        <p:nvSpPr>
          <p:cNvPr id="376" name="Google Shape;376;g102fba0b7c2_5_41"/>
          <p:cNvSpPr txBox="1"/>
          <p:nvPr/>
        </p:nvSpPr>
        <p:spPr>
          <a:xfrm>
            <a:off x="3673268" y="3486251"/>
            <a:ext cx="2021202" cy="579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t" anchorCtr="0">
            <a:spAutoFit/>
          </a:bodyPr>
          <a:lstStyle/>
          <a:p>
            <a:r>
              <a:rPr lang="ru-RU" sz="10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региональных </a:t>
            </a:r>
            <a:br>
              <a:rPr lang="ru-RU" sz="10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0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центров  по соц.-гум. направленности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g102fba0b7c2_5_41"/>
          <p:cNvSpPr txBox="1"/>
          <p:nvPr/>
        </p:nvSpPr>
        <p:spPr>
          <a:xfrm>
            <a:off x="5311130" y="3230618"/>
            <a:ext cx="980784" cy="30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98" tIns="43783" rIns="87598" bIns="43783" anchor="t" anchorCtr="0">
            <a:spAutoFit/>
          </a:bodyPr>
          <a:lstStyle/>
          <a:p>
            <a:pPr algn="ctr"/>
            <a:r>
              <a:rPr lang="ru-RU" sz="1400" b="1">
                <a:solidFill>
                  <a:srgbClr val="434343"/>
                </a:solidFill>
              </a:rPr>
              <a:t>234 922 </a:t>
            </a:r>
            <a:endParaRPr sz="1400" b="1">
              <a:solidFill>
                <a:srgbClr val="434343"/>
              </a:solidFill>
            </a:endParaRPr>
          </a:p>
        </p:txBody>
      </p:sp>
      <p:sp>
        <p:nvSpPr>
          <p:cNvPr id="378" name="Google Shape;378;g102fba0b7c2_5_41"/>
          <p:cNvSpPr txBox="1"/>
          <p:nvPr/>
        </p:nvSpPr>
        <p:spPr>
          <a:xfrm>
            <a:off x="5044016" y="3478438"/>
            <a:ext cx="1589039" cy="733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t" anchorCtr="0">
            <a:spAutoFit/>
          </a:bodyPr>
          <a:lstStyle/>
          <a:p>
            <a:pPr algn="ctr"/>
            <a:r>
              <a:rPr lang="ru-RU" sz="10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обновленных </a:t>
            </a:r>
            <a:br>
              <a:rPr lang="ru-RU" sz="10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0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дополнительных общеобразовательных </a:t>
            </a:r>
            <a:br>
              <a:rPr lang="ru-RU" sz="10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0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программ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g102fba0b7c2_5_41"/>
          <p:cNvSpPr txBox="1"/>
          <p:nvPr/>
        </p:nvSpPr>
        <p:spPr>
          <a:xfrm>
            <a:off x="5252892" y="2117447"/>
            <a:ext cx="980784" cy="30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98" tIns="43783" rIns="87598" bIns="43783" anchor="t" anchorCtr="0">
            <a:spAutoFit/>
          </a:bodyPr>
          <a:lstStyle/>
          <a:p>
            <a:pPr algn="ctr"/>
            <a:r>
              <a:rPr lang="ru-RU" sz="1400" b="1">
                <a:solidFill>
                  <a:srgbClr val="434343"/>
                </a:solidFill>
              </a:rPr>
              <a:t>3 984 002</a:t>
            </a:r>
            <a:endParaRPr sz="1400" b="1">
              <a:solidFill>
                <a:srgbClr val="434343"/>
              </a:solidFill>
            </a:endParaRPr>
          </a:p>
        </p:txBody>
      </p:sp>
      <p:sp>
        <p:nvSpPr>
          <p:cNvPr id="380" name="Google Shape;380;g102fba0b7c2_5_41"/>
          <p:cNvSpPr txBox="1"/>
          <p:nvPr/>
        </p:nvSpPr>
        <p:spPr>
          <a:xfrm>
            <a:off x="5205711" y="2355968"/>
            <a:ext cx="1075145" cy="271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t" anchorCtr="0">
            <a:spAutoFit/>
          </a:bodyPr>
          <a:lstStyle/>
          <a:p>
            <a:pPr algn="ctr"/>
            <a:r>
              <a:rPr lang="ru-RU" sz="10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Обучающихся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102fba0b7c2_5_41"/>
          <p:cNvSpPr txBox="1"/>
          <p:nvPr/>
        </p:nvSpPr>
        <p:spPr>
          <a:xfrm>
            <a:off x="3446397" y="2355951"/>
            <a:ext cx="1644813" cy="703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98" tIns="43783" rIns="87598" bIns="43783" anchor="t" anchorCtr="0">
            <a:spAutoFit/>
          </a:bodyPr>
          <a:lstStyle/>
          <a:p>
            <a:pPr algn="ctr"/>
            <a:r>
              <a:rPr lang="ru-RU" sz="1000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межведомственное</a:t>
            </a:r>
            <a:br>
              <a:rPr lang="ru-RU" sz="1000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000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взаимодействие в интересах </a:t>
            </a:r>
            <a:br>
              <a:rPr lang="ru-RU" sz="1000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000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каждого ребенка</a:t>
            </a:r>
            <a:endParaRPr dirty="0"/>
          </a:p>
        </p:txBody>
      </p:sp>
      <p:cxnSp>
        <p:nvCxnSpPr>
          <p:cNvPr id="382" name="Google Shape;382;g102fba0b7c2_5_41"/>
          <p:cNvCxnSpPr/>
          <p:nvPr/>
        </p:nvCxnSpPr>
        <p:spPr>
          <a:xfrm>
            <a:off x="5066832" y="2292237"/>
            <a:ext cx="0" cy="1760617"/>
          </a:xfrm>
          <a:prstGeom prst="straightConnector1">
            <a:avLst/>
          </a:prstGeom>
          <a:noFill/>
          <a:ln w="9525" cap="flat" cmpd="sng">
            <a:solidFill>
              <a:srgbClr val="38B7C5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83" name="Google Shape;383;g102fba0b7c2_5_41"/>
          <p:cNvCxnSpPr/>
          <p:nvPr/>
        </p:nvCxnSpPr>
        <p:spPr>
          <a:xfrm>
            <a:off x="3551119" y="3124777"/>
            <a:ext cx="3031452" cy="0"/>
          </a:xfrm>
          <a:prstGeom prst="straightConnector1">
            <a:avLst/>
          </a:prstGeom>
          <a:noFill/>
          <a:ln w="9525" cap="flat" cmpd="sng">
            <a:solidFill>
              <a:srgbClr val="38B7C5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84" name="Google Shape;384;g102fba0b7c2_5_41"/>
          <p:cNvSpPr txBox="1"/>
          <p:nvPr/>
        </p:nvSpPr>
        <p:spPr>
          <a:xfrm>
            <a:off x="5196578" y="2649662"/>
            <a:ext cx="1093385" cy="30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98" tIns="43783" rIns="87598" bIns="43783" anchor="t" anchorCtr="0">
            <a:spAutoFit/>
          </a:bodyPr>
          <a:lstStyle/>
          <a:p>
            <a:pPr algn="ctr"/>
            <a:r>
              <a:rPr lang="ru-RU" sz="1400" b="1">
                <a:solidFill>
                  <a:srgbClr val="434343"/>
                </a:solidFill>
              </a:rPr>
              <a:t>125 523</a:t>
            </a:r>
            <a:endParaRPr sz="1400" b="1">
              <a:solidFill>
                <a:srgbClr val="434343"/>
              </a:solidFill>
            </a:endParaRPr>
          </a:p>
        </p:txBody>
      </p:sp>
      <p:grpSp>
        <p:nvGrpSpPr>
          <p:cNvPr id="385" name="Google Shape;385;g102fba0b7c2_5_41"/>
          <p:cNvGrpSpPr/>
          <p:nvPr/>
        </p:nvGrpSpPr>
        <p:grpSpPr>
          <a:xfrm>
            <a:off x="3504579" y="5841651"/>
            <a:ext cx="1806535" cy="644554"/>
            <a:chOff x="1885592" y="588279"/>
            <a:chExt cx="2272741" cy="1569600"/>
          </a:xfrm>
        </p:grpSpPr>
        <p:sp>
          <p:nvSpPr>
            <p:cNvPr id="386" name="Google Shape;386;g102fba0b7c2_5_41"/>
            <p:cNvSpPr/>
            <p:nvPr/>
          </p:nvSpPr>
          <p:spPr>
            <a:xfrm rot="10800000">
              <a:off x="2213734" y="588279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g102fba0b7c2_5_41"/>
            <p:cNvSpPr txBox="1"/>
            <p:nvPr/>
          </p:nvSpPr>
          <p:spPr>
            <a:xfrm>
              <a:off x="1885592" y="673473"/>
              <a:ext cx="2041500" cy="12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38010" algn="ctr">
                <a:lnSpc>
                  <a:spcPct val="80000"/>
                </a:lnSpc>
                <a:spcBef>
                  <a:spcPts val="388"/>
                </a:spcBef>
              </a:pPr>
              <a:r>
                <a:rPr lang="ru-RU" sz="1400" b="1">
                  <a:solidFill>
                    <a:srgbClr val="434343"/>
                  </a:solidFill>
                </a:rPr>
                <a:t>34</a:t>
              </a:r>
              <a:r>
                <a:rPr lang="ru-RU" sz="1800">
                  <a:solidFill>
                    <a:srgbClr val="18387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br>
                <a:rPr lang="ru-RU" sz="1800">
                  <a:solidFill>
                    <a:srgbClr val="18387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-RU" sz="1000">
                  <a:solidFill>
                    <a:srgbClr val="444444"/>
                  </a:solidFill>
                  <a:latin typeface="Calibri"/>
                  <a:ea typeface="Calibri"/>
                  <a:cs typeface="Calibri"/>
                  <a:sym typeface="Calibri"/>
                </a:rPr>
                <a:t>вебинара</a:t>
              </a:r>
              <a:endParaRPr/>
            </a:p>
          </p:txBody>
        </p:sp>
      </p:grpSp>
      <p:sp>
        <p:nvSpPr>
          <p:cNvPr id="388" name="Google Shape;388;g102fba0b7c2_5_41"/>
          <p:cNvSpPr/>
          <p:nvPr/>
        </p:nvSpPr>
        <p:spPr>
          <a:xfrm flipH="1">
            <a:off x="5331072" y="5827240"/>
            <a:ext cx="1446973" cy="678585"/>
          </a:xfrm>
          <a:prstGeom prst="round2DiagRect">
            <a:avLst>
              <a:gd name="adj1" fmla="val 0"/>
              <a:gd name="adj2" fmla="val 17764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754" tIns="116754" rIns="116754" bIns="116754" anchor="ctr" anchorCtr="0">
            <a:noAutofit/>
          </a:bodyPr>
          <a:lstStyle/>
          <a:p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g102fba0b7c2_5_41"/>
          <p:cNvSpPr txBox="1"/>
          <p:nvPr/>
        </p:nvSpPr>
        <p:spPr>
          <a:xfrm>
            <a:off x="5091211" y="5911520"/>
            <a:ext cx="1494679" cy="585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t" anchorCtr="0">
            <a:spAutoFit/>
          </a:bodyPr>
          <a:lstStyle/>
          <a:p>
            <a:pPr marL="438010" algn="ctr">
              <a:lnSpc>
                <a:spcPct val="80000"/>
              </a:lnSpc>
            </a:pPr>
            <a:r>
              <a:rPr lang="ru-RU" sz="1400" b="1">
                <a:solidFill>
                  <a:srgbClr val="434343"/>
                </a:solidFill>
              </a:rPr>
              <a:t>3 700</a:t>
            </a:r>
            <a:r>
              <a:rPr lang="ru-RU" sz="1800" b="1">
                <a:solidFill>
                  <a:srgbClr val="18387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ru-RU" sz="1800" b="1">
                <a:solidFill>
                  <a:srgbClr val="18387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0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слушателей КПК</a:t>
            </a:r>
            <a:endParaRPr/>
          </a:p>
        </p:txBody>
      </p:sp>
      <p:sp>
        <p:nvSpPr>
          <p:cNvPr id="390" name="Google Shape;390;g102fba0b7c2_5_41"/>
          <p:cNvSpPr txBox="1"/>
          <p:nvPr/>
        </p:nvSpPr>
        <p:spPr>
          <a:xfrm>
            <a:off x="5205711" y="2862298"/>
            <a:ext cx="1075145" cy="271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t" anchorCtr="0">
            <a:spAutoFit/>
          </a:bodyPr>
          <a:lstStyle/>
          <a:p>
            <a:pPr algn="ctr"/>
            <a:r>
              <a:rPr lang="ru-RU" sz="10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педагога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g102fba0b7c2_5_41"/>
          <p:cNvSpPr/>
          <p:nvPr/>
        </p:nvSpPr>
        <p:spPr>
          <a:xfrm>
            <a:off x="4336182" y="5529879"/>
            <a:ext cx="1851073" cy="33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ctr" anchorCtr="0">
            <a:noAutofit/>
          </a:bodyPr>
          <a:lstStyle/>
          <a:p>
            <a:pPr algn="ctr"/>
            <a:r>
              <a:rPr lang="ru-RU" sz="1400" b="1">
                <a:solidFill>
                  <a:srgbClr val="434343"/>
                </a:solidFill>
              </a:rPr>
              <a:t>Результаты 2021</a:t>
            </a:r>
            <a:endParaRPr/>
          </a:p>
        </p:txBody>
      </p:sp>
      <p:sp>
        <p:nvSpPr>
          <p:cNvPr id="392" name="Google Shape;392;g102fba0b7c2_5_41"/>
          <p:cNvSpPr/>
          <p:nvPr/>
        </p:nvSpPr>
        <p:spPr>
          <a:xfrm flipH="1">
            <a:off x="3739913" y="6511998"/>
            <a:ext cx="1589039" cy="724441"/>
          </a:xfrm>
          <a:prstGeom prst="round2DiagRect">
            <a:avLst>
              <a:gd name="adj1" fmla="val 0"/>
              <a:gd name="adj2" fmla="val 17764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754" tIns="116754" rIns="116754" bIns="116754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ts val="388"/>
              </a:spcBef>
            </a:pPr>
            <a:r>
              <a:rPr lang="ru-RU" sz="1400" b="1">
                <a:solidFill>
                  <a:srgbClr val="434343"/>
                </a:solidFill>
              </a:rPr>
              <a:t>24 </a:t>
            </a:r>
            <a:endParaRPr sz="1400" b="1">
              <a:solidFill>
                <a:srgbClr val="434343"/>
              </a:solidFill>
            </a:endParaRPr>
          </a:p>
          <a:p>
            <a:pPr algn="ctr">
              <a:lnSpc>
                <a:spcPct val="80000"/>
              </a:lnSpc>
              <a:spcBef>
                <a:spcPts val="388"/>
              </a:spcBef>
            </a:pPr>
            <a:r>
              <a:rPr lang="ru-RU" sz="10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ключевых партнера</a:t>
            </a:r>
            <a:endParaRPr/>
          </a:p>
        </p:txBody>
      </p:sp>
      <p:sp>
        <p:nvSpPr>
          <p:cNvPr id="393" name="Google Shape;393;g102fba0b7c2_5_41"/>
          <p:cNvSpPr txBox="1"/>
          <p:nvPr/>
        </p:nvSpPr>
        <p:spPr>
          <a:xfrm>
            <a:off x="3504582" y="4107926"/>
            <a:ext cx="3233151" cy="1472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t" anchorCtr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Готово к трансляции:</a:t>
            </a:r>
            <a:endParaRPr dirty="0"/>
          </a:p>
          <a:p>
            <a:pPr marL="219005" indent="-219005">
              <a:buClr>
                <a:srgbClr val="000000"/>
              </a:buClr>
              <a:buSzPts val="900"/>
              <a:buFont typeface="Arial"/>
              <a:buChar char="-"/>
            </a:pPr>
            <a:r>
              <a:rPr lang="ru-RU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Методические рекомендации по направлениям</a:t>
            </a:r>
            <a:endParaRPr sz="11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9005" indent="-219005">
              <a:buClr>
                <a:srgbClr val="000000"/>
              </a:buClr>
              <a:buSzPts val="900"/>
              <a:buFont typeface="Arial"/>
              <a:buChar char="-"/>
            </a:pPr>
            <a:r>
              <a:rPr lang="ru-RU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Курсы повышения квалификации</a:t>
            </a:r>
            <a:endParaRPr sz="11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9005" indent="-219005">
              <a:buClr>
                <a:srgbClr val="000000"/>
              </a:buClr>
              <a:buSzPts val="900"/>
              <a:buFont typeface="Arial"/>
              <a:buChar char="-"/>
            </a:pPr>
            <a:r>
              <a:rPr lang="ru-RU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Программы </a:t>
            </a:r>
            <a:r>
              <a:rPr lang="ru-RU" sz="11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профориентационных</a:t>
            </a:r>
            <a:r>
              <a:rPr lang="ru-RU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смен</a:t>
            </a:r>
            <a:endParaRPr sz="11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9005" indent="-219005">
              <a:buClr>
                <a:srgbClr val="000000"/>
              </a:buClr>
              <a:buSzPts val="900"/>
              <a:buFont typeface="Arial"/>
              <a:buChar char="-"/>
            </a:pPr>
            <a:r>
              <a:rPr lang="ru-RU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Цикл образовательных </a:t>
            </a:r>
            <a:r>
              <a:rPr lang="ru-RU" sz="11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вебинаров</a:t>
            </a:r>
            <a:endParaRPr sz="11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9005" indent="-219005">
              <a:buClr>
                <a:srgbClr val="000000"/>
              </a:buClr>
              <a:buSzPts val="900"/>
              <a:buFont typeface="Arial"/>
              <a:buChar char="-"/>
            </a:pPr>
            <a:r>
              <a:rPr lang="ru-RU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Реестр дидактических материалов</a:t>
            </a:r>
            <a:r>
              <a:rPr lang="ru-RU" sz="1100" dirty="0">
                <a:solidFill>
                  <a:srgbClr val="18387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100" dirty="0">
              <a:solidFill>
                <a:srgbClr val="1838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sz="1100" dirty="0">
              <a:solidFill>
                <a:srgbClr val="1838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4" name="Google Shape;394;g102fba0b7c2_5_41"/>
          <p:cNvSpPr/>
          <p:nvPr/>
        </p:nvSpPr>
        <p:spPr>
          <a:xfrm>
            <a:off x="5332320" y="6518168"/>
            <a:ext cx="1444517" cy="712095"/>
          </a:xfrm>
          <a:prstGeom prst="round2DiagRect">
            <a:avLst>
              <a:gd name="adj1" fmla="val 0"/>
              <a:gd name="adj2" fmla="val 17764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786" tIns="116786" rIns="116786" bIns="116786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ts val="388"/>
              </a:spcBef>
            </a:pPr>
            <a:r>
              <a:rPr lang="ru-RU" sz="1400" b="1">
                <a:solidFill>
                  <a:srgbClr val="434343"/>
                </a:solidFill>
              </a:rPr>
              <a:t>250 000</a:t>
            </a:r>
            <a:r>
              <a:rPr lang="ru-RU" b="1">
                <a:solidFill>
                  <a:srgbClr val="18387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0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участников мероприятий</a:t>
            </a:r>
            <a:endParaRPr/>
          </a:p>
        </p:txBody>
      </p:sp>
      <p:sp>
        <p:nvSpPr>
          <p:cNvPr id="395" name="Google Shape;395;g102fba0b7c2_5_41"/>
          <p:cNvSpPr txBox="1"/>
          <p:nvPr/>
        </p:nvSpPr>
        <p:spPr>
          <a:xfrm>
            <a:off x="-401636" y="5940077"/>
            <a:ext cx="3947342" cy="1302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 marL="438010">
              <a:lnSpc>
                <a:spcPct val="80000"/>
              </a:lnSpc>
              <a:spcBef>
                <a:spcPts val="388"/>
              </a:spcBef>
            </a:pPr>
            <a:r>
              <a:rPr lang="ru-RU" sz="1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 поручению Президента Российской Федерации:  </a:t>
            </a:r>
            <a:endParaRPr sz="1000" b="1" dirty="0">
              <a:solidFill>
                <a:srgbClr val="4444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010">
              <a:lnSpc>
                <a:spcPct val="80000"/>
              </a:lnSpc>
              <a:spcBef>
                <a:spcPts val="388"/>
              </a:spcBef>
            </a:pPr>
            <a:r>
              <a:rPr lang="ru-RU" sz="1000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-  реализация дополнительных программ  по развитию предпринимательских компетенций для обучающихся;</a:t>
            </a:r>
            <a:endParaRPr sz="1000" dirty="0">
              <a:solidFill>
                <a:srgbClr val="4444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010">
              <a:lnSpc>
                <a:spcPct val="80000"/>
              </a:lnSpc>
              <a:spcBef>
                <a:spcPts val="388"/>
              </a:spcBef>
            </a:pPr>
            <a:r>
              <a:rPr lang="ru-RU" sz="1000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-  популяризация детских программ  КВН в образовательных организациях;</a:t>
            </a:r>
            <a:endParaRPr sz="1000" dirty="0">
              <a:solidFill>
                <a:srgbClr val="4444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010">
              <a:lnSpc>
                <a:spcPct val="80000"/>
              </a:lnSpc>
              <a:spcBef>
                <a:spcPts val="388"/>
              </a:spcBef>
              <a:buClr>
                <a:schemeClr val="dk1"/>
              </a:buClr>
              <a:buSzPts val="1100"/>
            </a:pPr>
            <a:r>
              <a:rPr lang="ru-RU" sz="1000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-  уроки финансовой грамотности войдут в обязательную школьную программу.</a:t>
            </a:r>
            <a:endParaRPr sz="1000" dirty="0">
              <a:solidFill>
                <a:srgbClr val="4444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6" name="Google Shape;396;g102fba0b7c2_5_41"/>
          <p:cNvPicPr preferRelativeResize="0"/>
          <p:nvPr/>
        </p:nvPicPr>
        <p:blipFill rotWithShape="1">
          <a:blip r:embed="rId3">
            <a:alphaModFix/>
          </a:blip>
          <a:srcRect l="13469" t="11781" r="1387" b="46674"/>
          <a:stretch/>
        </p:blipFill>
        <p:spPr>
          <a:xfrm>
            <a:off x="188107" y="2051645"/>
            <a:ext cx="2844368" cy="859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g102fba0b7c2_5_41"/>
          <p:cNvPicPr preferRelativeResize="0"/>
          <p:nvPr/>
        </p:nvPicPr>
        <p:blipFill rotWithShape="1">
          <a:blip r:embed="rId3">
            <a:alphaModFix/>
          </a:blip>
          <a:srcRect l="14852" t="54299" r="12976" b="10416"/>
          <a:stretch/>
        </p:blipFill>
        <p:spPr>
          <a:xfrm>
            <a:off x="1065792" y="2142796"/>
            <a:ext cx="1755606" cy="63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g102fba0b7c2_5_41"/>
          <p:cNvPicPr preferRelativeResize="0"/>
          <p:nvPr/>
        </p:nvPicPr>
        <p:blipFill rotWithShape="1">
          <a:blip r:embed="rId4">
            <a:alphaModFix/>
          </a:blip>
          <a:srcRect l="17279" t="6402" r="74846" b="82224"/>
          <a:stretch/>
        </p:blipFill>
        <p:spPr>
          <a:xfrm>
            <a:off x="323346" y="3984658"/>
            <a:ext cx="1100149" cy="947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g102fba0b7c2_5_41"/>
          <p:cNvPicPr preferRelativeResize="0"/>
          <p:nvPr/>
        </p:nvPicPr>
        <p:blipFill rotWithShape="1">
          <a:blip r:embed="rId5">
            <a:alphaModFix/>
          </a:blip>
          <a:srcRect l="17413" t="26697" r="18660" b="15999"/>
          <a:stretch/>
        </p:blipFill>
        <p:spPr>
          <a:xfrm>
            <a:off x="305346" y="2954219"/>
            <a:ext cx="1118150" cy="950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g102fba0b7c2_5_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42050" y="1718123"/>
            <a:ext cx="3634429" cy="400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g102fba0b7c2_5_41"/>
          <p:cNvPicPr preferRelativeResize="0"/>
          <p:nvPr/>
        </p:nvPicPr>
        <p:blipFill rotWithShape="1">
          <a:blip r:embed="rId7">
            <a:alphaModFix/>
          </a:blip>
          <a:srcRect t="24230"/>
          <a:stretch/>
        </p:blipFill>
        <p:spPr>
          <a:xfrm>
            <a:off x="1385466" y="3062133"/>
            <a:ext cx="1126294" cy="933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g102fba0b7c2_5_41" descr="Изображение выглядит как текст, визитка&#10;&#10;Автоматически созданное описание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23497" y="3944083"/>
            <a:ext cx="1126287" cy="987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g102fba0b7c2_5_41" descr="Изображение выглядит как текст&#10;&#10;Автоматически созданное описание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3300" y="4955384"/>
            <a:ext cx="2804525" cy="941046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g102fba0b7c2_5_41"/>
          <p:cNvSpPr/>
          <p:nvPr/>
        </p:nvSpPr>
        <p:spPr>
          <a:xfrm>
            <a:off x="6840308" y="6291903"/>
            <a:ext cx="316405" cy="494719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221668"/>
          </a:solidFill>
          <a:ln>
            <a:noFill/>
          </a:ln>
        </p:spPr>
        <p:txBody>
          <a:bodyPr spcFirstLastPara="1" wrap="square" lIns="87598" tIns="43783" rIns="87598" bIns="43783" anchor="ctr" anchorCtr="0">
            <a:noAutofit/>
          </a:bodyPr>
          <a:lstStyle/>
          <a:p>
            <a:pPr algn="ctr"/>
            <a:endParaRPr sz="1100">
              <a:solidFill>
                <a:srgbClr val="292D63"/>
              </a:solidFill>
            </a:endParaRPr>
          </a:p>
        </p:txBody>
      </p:sp>
      <p:sp>
        <p:nvSpPr>
          <p:cNvPr id="405" name="Google Shape;405;g102fba0b7c2_5_41"/>
          <p:cNvSpPr/>
          <p:nvPr/>
        </p:nvSpPr>
        <p:spPr>
          <a:xfrm>
            <a:off x="7778574" y="5457871"/>
            <a:ext cx="1851073" cy="33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ctr" anchorCtr="0">
            <a:noAutofit/>
          </a:bodyPr>
          <a:lstStyle/>
          <a:p>
            <a:pPr algn="ctr"/>
            <a:r>
              <a:rPr lang="ru-RU" sz="1400" b="1" dirty="0">
                <a:solidFill>
                  <a:srgbClr val="434343"/>
                </a:solidFill>
              </a:rPr>
              <a:t>Планы на 2022 год </a:t>
            </a:r>
            <a:endParaRPr dirty="0"/>
          </a:p>
        </p:txBody>
      </p:sp>
      <p:grpSp>
        <p:nvGrpSpPr>
          <p:cNvPr id="406" name="Google Shape;406;g102fba0b7c2_5_41"/>
          <p:cNvGrpSpPr/>
          <p:nvPr/>
        </p:nvGrpSpPr>
        <p:grpSpPr>
          <a:xfrm>
            <a:off x="7191526" y="5715929"/>
            <a:ext cx="1577523" cy="810222"/>
            <a:chOff x="131131" y="389338"/>
            <a:chExt cx="2309400" cy="2334874"/>
          </a:xfrm>
        </p:grpSpPr>
        <p:sp>
          <p:nvSpPr>
            <p:cNvPr id="407" name="Google Shape;407;g102fba0b7c2_5_41"/>
            <p:cNvSpPr/>
            <p:nvPr/>
          </p:nvSpPr>
          <p:spPr>
            <a:xfrm rot="10800000">
              <a:off x="131131" y="541712"/>
              <a:ext cx="2309400" cy="2182500"/>
            </a:xfrm>
            <a:prstGeom prst="round2DiagRect">
              <a:avLst>
                <a:gd name="adj1" fmla="val 0"/>
                <a:gd name="adj2" fmla="val 17764"/>
              </a:avLst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g102fba0b7c2_5_41"/>
            <p:cNvSpPr txBox="1"/>
            <p:nvPr/>
          </p:nvSpPr>
          <p:spPr>
            <a:xfrm>
              <a:off x="252324" y="389338"/>
              <a:ext cx="2188200" cy="15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388"/>
                </a:spcBef>
              </a:pPr>
              <a:r>
                <a:rPr lang="ru-RU" sz="900" b="1">
                  <a:solidFill>
                    <a:srgbClr val="434343"/>
                  </a:solidFill>
                </a:rPr>
                <a:t>Создание сетевого сообщества региональных и федеральных экспертов</a:t>
              </a:r>
              <a:r>
                <a:rPr lang="ru-RU" sz="900">
                  <a:solidFill>
                    <a:srgbClr val="18387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 sz="900"/>
            </a:p>
          </p:txBody>
        </p:sp>
      </p:grpSp>
      <p:sp>
        <p:nvSpPr>
          <p:cNvPr id="409" name="Google Shape;409;g102fba0b7c2_5_41"/>
          <p:cNvSpPr/>
          <p:nvPr/>
        </p:nvSpPr>
        <p:spPr>
          <a:xfrm>
            <a:off x="8770292" y="6511998"/>
            <a:ext cx="1444517" cy="724441"/>
          </a:xfrm>
          <a:prstGeom prst="round2DiagRect">
            <a:avLst>
              <a:gd name="adj1" fmla="val 0"/>
              <a:gd name="adj2" fmla="val 17764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786" tIns="116786" rIns="116786" bIns="116786" anchor="ctr" anchorCtr="0">
            <a:noAutofit/>
          </a:bodyPr>
          <a:lstStyle/>
          <a:p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g102fba0b7c2_5_41"/>
          <p:cNvSpPr txBox="1"/>
          <p:nvPr/>
        </p:nvSpPr>
        <p:spPr>
          <a:xfrm>
            <a:off x="8488234" y="6660921"/>
            <a:ext cx="1738121" cy="31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noAutofit/>
          </a:bodyPr>
          <a:lstStyle/>
          <a:p>
            <a:pPr marL="438010" algn="ctr">
              <a:lnSpc>
                <a:spcPct val="80000"/>
              </a:lnSpc>
              <a:spcBef>
                <a:spcPts val="388"/>
              </a:spcBef>
            </a:pPr>
            <a:r>
              <a:rPr lang="ru-RU" sz="900" b="1">
                <a:solidFill>
                  <a:srgbClr val="434343"/>
                </a:solidFill>
              </a:rPr>
              <a:t>500 000 участников мероприятий</a:t>
            </a:r>
            <a:endParaRPr sz="900"/>
          </a:p>
        </p:txBody>
      </p:sp>
      <p:sp>
        <p:nvSpPr>
          <p:cNvPr id="411" name="Google Shape;411;g102fba0b7c2_5_41"/>
          <p:cNvSpPr/>
          <p:nvPr/>
        </p:nvSpPr>
        <p:spPr>
          <a:xfrm flipH="1">
            <a:off x="8769064" y="5781458"/>
            <a:ext cx="1446973" cy="724441"/>
          </a:xfrm>
          <a:prstGeom prst="round2DiagRect">
            <a:avLst>
              <a:gd name="adj1" fmla="val 0"/>
              <a:gd name="adj2" fmla="val 17764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754" tIns="116754" rIns="116754" bIns="116754" anchor="ctr" anchorCtr="0">
            <a:noAutofit/>
          </a:bodyPr>
          <a:lstStyle/>
          <a:p>
            <a:r>
              <a:rPr lang="ru-RU" sz="900"/>
              <a:t>популяризация </a:t>
            </a:r>
            <a:br>
              <a:rPr lang="ru-RU" sz="900"/>
            </a:br>
            <a:r>
              <a:rPr lang="ru-RU" sz="900"/>
              <a:t>12 приоритетных направлений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g102fba0b7c2_5_41"/>
          <p:cNvSpPr/>
          <p:nvPr/>
        </p:nvSpPr>
        <p:spPr>
          <a:xfrm flipH="1">
            <a:off x="7185156" y="6511998"/>
            <a:ext cx="1589039" cy="724441"/>
          </a:xfrm>
          <a:prstGeom prst="round2DiagRect">
            <a:avLst>
              <a:gd name="adj1" fmla="val 0"/>
              <a:gd name="adj2" fmla="val 17764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754" tIns="116754" rIns="116754" bIns="116754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ts val="388"/>
              </a:spcBef>
            </a:pPr>
            <a:r>
              <a:rPr lang="ru-RU" sz="900" b="1">
                <a:solidFill>
                  <a:srgbClr val="434343"/>
                </a:solidFill>
              </a:rPr>
              <a:t>3 Цифровых платформы  место сборки образовательных решений</a:t>
            </a:r>
            <a:endParaRPr sz="900"/>
          </a:p>
        </p:txBody>
      </p:sp>
      <p:pic>
        <p:nvPicPr>
          <p:cNvPr id="413" name="Google Shape;413;g102fba0b7c2_5_41"/>
          <p:cNvPicPr preferRelativeResize="0"/>
          <p:nvPr/>
        </p:nvPicPr>
        <p:blipFill rotWithShape="1">
          <a:blip r:embed="rId10">
            <a:alphaModFix/>
          </a:blip>
          <a:srcRect l="23351" t="70349" r="69514" b="27075"/>
          <a:stretch/>
        </p:blipFill>
        <p:spPr>
          <a:xfrm>
            <a:off x="7421305" y="2221495"/>
            <a:ext cx="629155" cy="160571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g102fba0b7c2_5_41"/>
          <p:cNvSpPr/>
          <p:nvPr/>
        </p:nvSpPr>
        <p:spPr>
          <a:xfrm>
            <a:off x="3218216" y="6291903"/>
            <a:ext cx="402697" cy="494719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221668"/>
          </a:solidFill>
          <a:ln>
            <a:noFill/>
          </a:ln>
        </p:spPr>
        <p:txBody>
          <a:bodyPr spcFirstLastPara="1" wrap="square" lIns="87598" tIns="43783" rIns="87598" bIns="43783" anchor="ctr" anchorCtr="0">
            <a:noAutofit/>
          </a:bodyPr>
          <a:lstStyle/>
          <a:p>
            <a:pPr algn="ctr"/>
            <a:endParaRPr sz="1100">
              <a:solidFill>
                <a:srgbClr val="292D63"/>
              </a:solidFill>
            </a:endParaRPr>
          </a:p>
        </p:txBody>
      </p:sp>
      <p:sp>
        <p:nvSpPr>
          <p:cNvPr id="415" name="Google Shape;415;g102fba0b7c2_5_41"/>
          <p:cNvSpPr txBox="1"/>
          <p:nvPr/>
        </p:nvSpPr>
        <p:spPr>
          <a:xfrm>
            <a:off x="-18884" y="7206310"/>
            <a:ext cx="10493622" cy="37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 marL="23472" marR="5079"/>
            <a:r>
              <a:rPr lang="ru-RU" sz="900" b="1">
                <a:solidFill>
                  <a:schemeClr val="dk1"/>
                </a:solidFill>
              </a:rPr>
              <a:t>Оператор</a:t>
            </a:r>
            <a:r>
              <a:rPr lang="ru-RU" sz="600">
                <a:solidFill>
                  <a:schemeClr val="dk1"/>
                </a:solidFill>
              </a:rPr>
              <a:t> </a:t>
            </a:r>
            <a:r>
              <a:rPr lang="ru-RU" sz="800">
                <a:solidFill>
                  <a:srgbClr val="292D63"/>
                </a:solidFill>
              </a:rPr>
              <a:t>- ФЕДЕРАЛЬНОЕ ГОСУДАРСТВЕННОЕ БЮДЖЕТНОЕ УЧРЕЖДЕНИЕ КУЛЬТУРЫ «ВСЕРОССИЙСКИЙ ЦЕНТР РАЗВИТИЯ ХУДОЖЕСТВЕННОГО ТВОРЧЕСТВА И ГУМАНИТАРНЫХ ТЕХНОЛОГИЙ» http://vcht.center/</a:t>
            </a:r>
            <a:endParaRPr sz="800">
              <a:solidFill>
                <a:srgbClr val="292D63"/>
              </a:solidFill>
            </a:endParaRPr>
          </a:p>
        </p:txBody>
      </p:sp>
      <p:pic>
        <p:nvPicPr>
          <p:cNvPr id="416" name="Google Shape;416;g102fba0b7c2_5_4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026426" y="6901520"/>
            <a:ext cx="665388" cy="63100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Скругленный прямоугольник 45"/>
          <p:cNvSpPr/>
          <p:nvPr/>
        </p:nvSpPr>
        <p:spPr>
          <a:xfrm>
            <a:off x="233338" y="682511"/>
            <a:ext cx="9938297" cy="13219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Проблема</a:t>
            </a:r>
            <a:r>
              <a:rPr lang="ru-RU" sz="1600" dirty="0"/>
              <a:t>: дефицит общеобразовательных программ по предпринимательству и финансовой грамотности, безопасности дорожного движения, по использованию и включению в содержание процесса обучения и воспитания государственных символов Российской Федерации, программ для детей, находящихся в закрытых учебно-воспитательных учреждениях, недостаточный охват детей указанными программами. </a:t>
            </a:r>
          </a:p>
        </p:txBody>
      </p:sp>
    </p:spTree>
    <p:extLst>
      <p:ext uri="{BB962C8B-B14F-4D97-AF65-F5344CB8AC3E}">
        <p14:creationId xmlns:p14="http://schemas.microsoft.com/office/powerpoint/2010/main" val="78026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/>
          <p:cNvSpPr/>
          <p:nvPr/>
        </p:nvSpPr>
        <p:spPr>
          <a:xfrm>
            <a:off x="287739" y="786296"/>
            <a:ext cx="3942327" cy="12325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270" name="Google Shape;270;g102fba0b61a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3" y="9472"/>
            <a:ext cx="10681923" cy="7559676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102fba0b61a_0_2"/>
          <p:cNvSpPr/>
          <p:nvPr/>
        </p:nvSpPr>
        <p:spPr>
          <a:xfrm>
            <a:off x="4793228" y="786296"/>
            <a:ext cx="5794587" cy="6647739"/>
          </a:xfrm>
          <a:prstGeom prst="roundRect">
            <a:avLst>
              <a:gd name="adj" fmla="val 1135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16786" tIns="116786" rIns="116786" bIns="116786" anchor="ctr" anchorCtr="0">
            <a:noAutofit/>
          </a:bodyPr>
          <a:lstStyle/>
          <a:p>
            <a:pPr algn="ctr"/>
            <a:endParaRPr sz="140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102fba0b61a_0_2"/>
          <p:cNvSpPr txBox="1">
            <a:spLocks noGrp="1"/>
          </p:cNvSpPr>
          <p:nvPr>
            <p:ph type="title"/>
          </p:nvPr>
        </p:nvSpPr>
        <p:spPr>
          <a:xfrm>
            <a:off x="241890" y="186728"/>
            <a:ext cx="10147751" cy="55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221668"/>
              </a:buClr>
              <a:buSzPts val="3200"/>
            </a:pPr>
            <a:r>
              <a:rPr lang="ru-RU" sz="1900" dirty="0" smtClean="0">
                <a:solidFill>
                  <a:srgbClr val="292D63"/>
                </a:solidFill>
                <a:latin typeface="Montserrat"/>
                <a:ea typeface="Montserrat"/>
                <a:cs typeface="Montserrat"/>
                <a:sym typeface="Montserrat"/>
              </a:rPr>
              <a:t>ФИЗКУЛЬТУРНО-СПОРТИВНАЯ НАПРАВЛЕННОСТЬ</a:t>
            </a:r>
            <a:endParaRPr sz="1900" dirty="0">
              <a:solidFill>
                <a:srgbClr val="2216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g102fba0b61a_0_2"/>
          <p:cNvSpPr txBox="1"/>
          <p:nvPr/>
        </p:nvSpPr>
        <p:spPr>
          <a:xfrm>
            <a:off x="287739" y="6356270"/>
            <a:ext cx="4457620" cy="905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8" rIns="0" bIns="0" anchor="t" anchorCtr="0">
            <a:spAutoFit/>
          </a:bodyPr>
          <a:lstStyle/>
          <a:p>
            <a:pPr marL="242482" marR="5079" indent="-219010">
              <a:buFont typeface="Wingdings" panose="05000000000000000000" pitchFamily="2" charset="2"/>
              <a:buChar char="§"/>
            </a:pP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Модули по видам спорта: самбо, гандбол, дзюдо, регби,  плавание, хоккей, футбол, гимнастика (в рамках реализации учебного предмета «Физическая культура»).</a:t>
            </a:r>
            <a:endParaRPr sz="800" dirty="0">
              <a:solidFill>
                <a:srgbClr val="292D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/>
            <a:r>
              <a:rPr lang="ru-RU" sz="1000" dirty="0">
                <a:solidFill>
                  <a:srgbClr val="292D63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ru-RU" sz="1000" dirty="0"/>
              <a:t>* в разработке проекты модулей: фитнес-аэробика, спортивная борьба)</a:t>
            </a:r>
          </a:p>
          <a:p>
            <a:pPr marL="12692"/>
            <a:endParaRPr sz="15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8" name="Google Shape;278;g102fba0b61a_0_2"/>
          <p:cNvSpPr txBox="1"/>
          <p:nvPr/>
        </p:nvSpPr>
        <p:spPr>
          <a:xfrm>
            <a:off x="255077" y="2996433"/>
            <a:ext cx="4398265" cy="351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8" rIns="0" bIns="0" anchor="t" anchorCtr="0">
            <a:spAutoFit/>
          </a:bodyPr>
          <a:lstStyle/>
          <a:p>
            <a:pPr marL="242482" marR="5079" indent="-219010">
              <a:buFont typeface="Wingdings" panose="05000000000000000000" pitchFamily="2" charset="2"/>
              <a:buChar char="§"/>
            </a:pP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Стратегия развития физической культуры и спорта в Российской Федерации на период до 2030 года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102fba0b61a_0_2"/>
          <p:cNvSpPr txBox="1"/>
          <p:nvPr/>
        </p:nvSpPr>
        <p:spPr>
          <a:xfrm>
            <a:off x="255076" y="3428481"/>
            <a:ext cx="4511689" cy="351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8" rIns="0" bIns="0" anchor="t" anchorCtr="0">
            <a:spAutoFit/>
          </a:bodyPr>
          <a:lstStyle/>
          <a:p>
            <a:pPr marL="242482" marR="5079" indent="-219010">
              <a:buFont typeface="Wingdings" panose="05000000000000000000" pitchFamily="2" charset="2"/>
              <a:buChar char="§"/>
            </a:pP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Межотраслевая программа развития школьного спорта  </a:t>
            </a:r>
            <a:br>
              <a:rPr lang="ru-RU" sz="1100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до 2024 года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102fba0b61a_0_2"/>
          <p:cNvSpPr txBox="1"/>
          <p:nvPr/>
        </p:nvSpPr>
        <p:spPr>
          <a:xfrm>
            <a:off x="286511" y="5228681"/>
            <a:ext cx="4364825" cy="351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8" rIns="0" bIns="0" anchor="t" anchorCtr="0">
            <a:spAutoFit/>
          </a:bodyPr>
          <a:lstStyle/>
          <a:p>
            <a:pPr marL="242482" marR="5079" indent="-219010">
              <a:buFont typeface="Wingdings" panose="05000000000000000000" pitchFamily="2" charset="2"/>
              <a:buChar char="§"/>
            </a:pP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Методические рекомендации по созданию школьных спортивных клубов общеобразовательных организаций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102fba0b61a_0_2"/>
          <p:cNvSpPr txBox="1"/>
          <p:nvPr/>
        </p:nvSpPr>
        <p:spPr>
          <a:xfrm>
            <a:off x="282112" y="5610207"/>
            <a:ext cx="4436209" cy="68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8" rIns="0" bIns="0" anchor="t" anchorCtr="0">
            <a:spAutoFit/>
          </a:bodyPr>
          <a:lstStyle/>
          <a:p>
            <a:pPr marL="242482" marR="5079" indent="-219010">
              <a:buFont typeface="Wingdings" panose="05000000000000000000" pitchFamily="2" charset="2"/>
              <a:buChar char="§"/>
            </a:pP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Методические рекомендации по обеспечению доступности использования спортивной инфраструктуры общеобразовательных организаций для занятий физической культурой и спортом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102fba0b61a_0_2"/>
          <p:cNvSpPr txBox="1"/>
          <p:nvPr/>
        </p:nvSpPr>
        <p:spPr>
          <a:xfrm>
            <a:off x="4860877" y="1052829"/>
            <a:ext cx="1665016" cy="417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17" rIns="0" bIns="0" anchor="t" anchorCtr="0">
            <a:spAutoFit/>
          </a:bodyPr>
          <a:lstStyle/>
          <a:p>
            <a:pPr marL="12692" algn="ctr"/>
            <a:r>
              <a:rPr lang="ru-RU" sz="1300" dirty="0">
                <a:sym typeface="Arial"/>
              </a:rPr>
              <a:t>CПO</a:t>
            </a:r>
            <a:r>
              <a:rPr lang="ru-RU" sz="1300" dirty="0"/>
              <a:t> </a:t>
            </a:r>
            <a:r>
              <a:rPr lang="ru-RU" sz="1300" dirty="0">
                <a:sym typeface="Arial"/>
              </a:rPr>
              <a:t>студенческий  спортивный клуб</a:t>
            </a:r>
            <a:endParaRPr sz="1300" dirty="0">
              <a:sym typeface="Arial"/>
            </a:endParaRPr>
          </a:p>
        </p:txBody>
      </p:sp>
      <p:sp>
        <p:nvSpPr>
          <p:cNvPr id="306" name="Google Shape;306;g102fba0b61a_0_2"/>
          <p:cNvSpPr txBox="1"/>
          <p:nvPr/>
        </p:nvSpPr>
        <p:spPr>
          <a:xfrm>
            <a:off x="4841541" y="2172407"/>
            <a:ext cx="1709015" cy="4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550" rIns="0" bIns="0" anchor="t" anchorCtr="0">
            <a:spAutoFit/>
          </a:bodyPr>
          <a:lstStyle/>
          <a:p>
            <a:pPr marL="12692" marR="5079" algn="ctr"/>
            <a:r>
              <a:rPr lang="ru-RU" sz="1300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Дополнительное  образование</a:t>
            </a:r>
            <a:endParaRPr sz="130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102fba0b61a_0_2"/>
          <p:cNvSpPr txBox="1"/>
          <p:nvPr/>
        </p:nvSpPr>
        <p:spPr>
          <a:xfrm>
            <a:off x="4815280" y="3557727"/>
            <a:ext cx="1701700" cy="4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550" rIns="0" bIns="0" anchor="t" anchorCtr="0">
            <a:spAutoFit/>
          </a:bodyPr>
          <a:lstStyle/>
          <a:p>
            <a:pPr marL="12692" marR="5079" algn="ctr"/>
            <a:r>
              <a:rPr lang="ru-RU" sz="1300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Школьный  </a:t>
            </a:r>
          </a:p>
          <a:p>
            <a:pPr marL="12692" marR="5079" algn="ctr"/>
            <a:r>
              <a:rPr lang="ru-RU" sz="1300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спортивный клуб</a:t>
            </a:r>
            <a:endParaRPr sz="130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g102fba0b61a_0_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6026" y="910894"/>
            <a:ext cx="703525" cy="732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g102fba0b61a_0_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26025" y="2023577"/>
            <a:ext cx="674755" cy="7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g102fba0b61a_0_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26025" y="4412099"/>
            <a:ext cx="750165" cy="773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102fba0b61a_0_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26025" y="5460006"/>
            <a:ext cx="760551" cy="775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g102fba0b61a_0_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26025" y="3406765"/>
            <a:ext cx="716843" cy="743426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g102fba0b61a_0_2"/>
          <p:cNvSpPr txBox="1"/>
          <p:nvPr/>
        </p:nvSpPr>
        <p:spPr>
          <a:xfrm>
            <a:off x="255075" y="3954023"/>
            <a:ext cx="4490283" cy="68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8" rIns="0" bIns="0" anchor="t" anchorCtr="0">
            <a:spAutoFit/>
          </a:bodyPr>
          <a:lstStyle/>
          <a:p>
            <a:pPr marL="242482" marR="5079" indent="-219010">
              <a:buFont typeface="Wingdings" panose="05000000000000000000" pitchFamily="2" charset="2"/>
              <a:buChar char="§"/>
            </a:pP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Федеральный закон от 30.04.2021 № 127-ФЗ «О внесении изменений в Федеральный закон «О физической культуре </a:t>
            </a:r>
            <a:br>
              <a:rPr lang="ru-RU" sz="1100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и спорте в Российской Федерации» и Федеральный закон </a:t>
            </a:r>
          </a:p>
          <a:p>
            <a:pPr marL="23472" marR="5079"/>
            <a:r>
              <a:rPr lang="ru-RU" sz="1100" dirty="0"/>
              <a:t>     </a:t>
            </a: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«Об образовании в Российской Федерации</a:t>
            </a:r>
            <a:r>
              <a:rPr lang="ru-RU" sz="1100" dirty="0">
                <a:sym typeface="Arial"/>
              </a:rPr>
              <a:t>»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27" name="Google Shape;327;g102fba0b61a_0_2"/>
          <p:cNvSpPr txBox="1"/>
          <p:nvPr/>
        </p:nvSpPr>
        <p:spPr>
          <a:xfrm>
            <a:off x="4880090" y="6649793"/>
            <a:ext cx="1730111" cy="3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550" rIns="0" bIns="0" anchor="t" anchorCtr="0">
            <a:spAutoFit/>
          </a:bodyPr>
          <a:lstStyle/>
          <a:p>
            <a:pPr marL="12692" marR="5079" algn="ctr"/>
            <a:r>
              <a:rPr lang="ru-RU" sz="1100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Спортивно-массовая работа</a:t>
            </a:r>
            <a:endParaRPr sz="110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g102fba0b61a_0_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64869" y="6435622"/>
            <a:ext cx="774248" cy="767676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102fba0b61a_0_2"/>
          <p:cNvSpPr txBox="1"/>
          <p:nvPr/>
        </p:nvSpPr>
        <p:spPr>
          <a:xfrm>
            <a:off x="1983" y="7092205"/>
            <a:ext cx="10178577" cy="543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 marL="23472" marR="5079"/>
            <a:r>
              <a:rPr lang="ru-RU" sz="1000" b="1" dirty="0">
                <a:solidFill>
                  <a:schemeClr val="dk1"/>
                </a:solidFill>
              </a:rPr>
              <a:t>Оператор</a:t>
            </a:r>
            <a:r>
              <a:rPr lang="ru-RU" sz="1000" dirty="0">
                <a:solidFill>
                  <a:schemeClr val="dk1"/>
                </a:solidFill>
              </a:rPr>
              <a:t> </a:t>
            </a:r>
            <a:r>
              <a:rPr lang="ru-RU" sz="1000" dirty="0">
                <a:solidFill>
                  <a:srgbClr val="292D63"/>
                </a:solidFill>
              </a:rPr>
              <a:t>- ФЕДЕРАЛЬНОЕ ГОСУДАРСТВЕННОЕ БЮДЖЕТНОЕ УЧРЕЖДЕНИЕ </a:t>
            </a:r>
            <a:endParaRPr lang="ru-RU" sz="1000" dirty="0" smtClean="0">
              <a:solidFill>
                <a:srgbClr val="292D63"/>
              </a:solidFill>
            </a:endParaRPr>
          </a:p>
          <a:p>
            <a:pPr marL="23472" marR="5079"/>
            <a:r>
              <a:rPr lang="ru-RU" sz="1000" dirty="0" smtClean="0">
                <a:solidFill>
                  <a:srgbClr val="292D63"/>
                </a:solidFill>
              </a:rPr>
              <a:t>«</a:t>
            </a:r>
            <a:r>
              <a:rPr lang="ru-RU" sz="1000" dirty="0">
                <a:solidFill>
                  <a:srgbClr val="292D63"/>
                </a:solidFill>
              </a:rPr>
              <a:t>ФЕДЕРАЛЬНЫЙ ЦЕНТР ОРГАНИЗАЦИОННО-МЕТОДИЧЕСКОГО ОБЕСПЕЧЕНИЯ ФИЗИЧЕСКОГО ВОСПИТАНИЯ» http://ФЦОМОФВ.РФ</a:t>
            </a:r>
            <a:endParaRPr sz="1000" dirty="0">
              <a:solidFill>
                <a:srgbClr val="292D63"/>
              </a:solidFill>
            </a:endParaRPr>
          </a:p>
        </p:txBody>
      </p:sp>
      <p:pic>
        <p:nvPicPr>
          <p:cNvPr id="332" name="Google Shape;332;g102fba0b61a_0_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026427" y="6936958"/>
            <a:ext cx="657480" cy="6321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21370" y="2003111"/>
            <a:ext cx="2518504" cy="348779"/>
          </a:xfrm>
          <a:prstGeom prst="rect">
            <a:avLst/>
          </a:prstGeom>
          <a:noFill/>
        </p:spPr>
        <p:txBody>
          <a:bodyPr wrap="none" lIns="116805" tIns="58403" rIns="116805" bIns="58403" rtlCol="0">
            <a:spAutoFit/>
          </a:bodyPr>
          <a:lstStyle/>
          <a:p>
            <a:r>
              <a:rPr lang="ru-RU" sz="1500" b="1" dirty="0"/>
              <a:t>Стратегические </a:t>
            </a:r>
            <a:r>
              <a:rPr lang="ru-RU" sz="1500" b="1" dirty="0" smtClean="0"/>
              <a:t>документы</a:t>
            </a:r>
            <a:endParaRPr lang="ru-RU" sz="1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1330" y="2361971"/>
            <a:ext cx="4707356" cy="625778"/>
          </a:xfrm>
          <a:prstGeom prst="rect">
            <a:avLst/>
          </a:prstGeom>
          <a:noFill/>
        </p:spPr>
        <p:txBody>
          <a:bodyPr wrap="square" lIns="116805" tIns="58403" rIns="116805" bIns="58403" rtlCol="0">
            <a:spAutoFit/>
          </a:bodyPr>
          <a:lstStyle/>
          <a:p>
            <a:pPr marL="219010" indent="-219010">
              <a:buFont typeface="Wingdings" panose="05000000000000000000" pitchFamily="2" charset="2"/>
              <a:buChar char="§"/>
            </a:pPr>
            <a:r>
              <a:rPr lang="ru-RU" sz="1100" dirty="0"/>
              <a:t>Решение Совета при Президенте Российской Федерации по развитию физической культуры и спорта по вопросу </a:t>
            </a:r>
          </a:p>
          <a:p>
            <a:r>
              <a:rPr lang="ru-RU" sz="1100" dirty="0"/>
              <a:t>      «О развитии детско-юношеского спорта в Российской Федерации»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112" y="4787949"/>
            <a:ext cx="4460225" cy="456501"/>
          </a:xfrm>
          <a:prstGeom prst="rect">
            <a:avLst/>
          </a:prstGeom>
          <a:noFill/>
        </p:spPr>
        <p:txBody>
          <a:bodyPr wrap="square" lIns="116805" tIns="58403" rIns="116805" bIns="58403" rtlCol="0">
            <a:spAutoFit/>
          </a:bodyPr>
          <a:lstStyle/>
          <a:p>
            <a:pPr marL="219010" indent="-219010">
              <a:buFont typeface="Wingdings" panose="05000000000000000000" pitchFamily="2" charset="2"/>
              <a:buChar char="§"/>
            </a:pPr>
            <a:r>
              <a:rPr lang="ru-RU" sz="1100" dirty="0"/>
              <a:t>Концепция развития детско-юношеского спорта и план мероприятий по ее реализации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29551" y="966371"/>
            <a:ext cx="3227943" cy="456501"/>
          </a:xfrm>
          <a:prstGeom prst="rect">
            <a:avLst/>
          </a:prstGeom>
          <a:noFill/>
        </p:spPr>
        <p:txBody>
          <a:bodyPr wrap="square" lIns="116805" tIns="58403" rIns="116805" bIns="58403" rtlCol="0">
            <a:spAutoFit/>
          </a:bodyPr>
          <a:lstStyle/>
          <a:p>
            <a:r>
              <a:rPr lang="ru-RU" sz="1100" dirty="0"/>
              <a:t>Учебная дисциплина «Физическая культура», создание студенческих спортивных клубов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52980" y="1778875"/>
            <a:ext cx="3519226" cy="1302886"/>
          </a:xfrm>
          <a:prstGeom prst="rect">
            <a:avLst/>
          </a:prstGeom>
          <a:noFill/>
        </p:spPr>
        <p:txBody>
          <a:bodyPr wrap="square" lIns="116805" tIns="58403" rIns="116805" bIns="58403" rtlCol="0">
            <a:spAutoFit/>
          </a:bodyPr>
          <a:lstStyle/>
          <a:p>
            <a:r>
              <a:rPr lang="ru-RU" sz="1100" dirty="0"/>
              <a:t>Реализация дополнительных общеобразовательных программ в области физической культуры и спорта </a:t>
            </a:r>
          </a:p>
          <a:p>
            <a:r>
              <a:rPr lang="ru-RU" sz="1100" dirty="0"/>
              <a:t>с целью гармоничного развития личности и укрепления здоровья детей </a:t>
            </a:r>
            <a:r>
              <a:rPr lang="ru-RU" sz="1100" dirty="0">
                <a:solidFill>
                  <a:srgbClr val="002060"/>
                </a:solidFill>
              </a:rPr>
              <a:t>(задача в 2022 г. – развитие плавания, спортивного ориентирования, футбола, подготовка к реализации дополнительных образовательных программ спортивной подготовки)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80321" y="3400726"/>
            <a:ext cx="3399199" cy="625778"/>
          </a:xfrm>
          <a:prstGeom prst="rect">
            <a:avLst/>
          </a:prstGeom>
          <a:noFill/>
        </p:spPr>
        <p:txBody>
          <a:bodyPr wrap="square" lIns="116805" tIns="58403" rIns="116805" bIns="58403" rtlCol="0">
            <a:spAutoFit/>
          </a:bodyPr>
          <a:lstStyle/>
          <a:p>
            <a:r>
              <a:rPr lang="ru-RU" sz="1100" dirty="0"/>
              <a:t>Регулярное участие в массовых спортивных </a:t>
            </a:r>
            <a:br>
              <a:rPr lang="ru-RU" sz="1100" dirty="0"/>
            </a:br>
            <a:r>
              <a:rPr lang="ru-RU" sz="1100" dirty="0"/>
              <a:t>и физкультурных соревнованиях </a:t>
            </a:r>
            <a:br>
              <a:rPr lang="ru-RU" sz="1100" dirty="0"/>
            </a:br>
            <a:r>
              <a:rPr lang="ru-RU" sz="1100" dirty="0">
                <a:solidFill>
                  <a:srgbClr val="002060"/>
                </a:solidFill>
              </a:rPr>
              <a:t>(задача – создать 10 тыс. ШСК в 2022 г.)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6143" y="4449655"/>
            <a:ext cx="1844057" cy="718111"/>
          </a:xfrm>
          <a:prstGeom prst="rect">
            <a:avLst/>
          </a:prstGeom>
          <a:noFill/>
        </p:spPr>
        <p:txBody>
          <a:bodyPr wrap="square" lIns="116805" tIns="58403" rIns="116805" bIns="58403" rtlCol="0">
            <a:spAutoFit/>
          </a:bodyPr>
          <a:lstStyle/>
          <a:p>
            <a:pPr algn="ctr"/>
            <a:r>
              <a:rPr lang="ru-RU" sz="1300" dirty="0"/>
              <a:t>Урок </a:t>
            </a:r>
          </a:p>
          <a:p>
            <a:pPr algn="ctr"/>
            <a:r>
              <a:rPr lang="ru-RU" sz="1300" dirty="0"/>
              <a:t>«Физическая культура»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80321" y="4340318"/>
            <a:ext cx="3140787" cy="795055"/>
          </a:xfrm>
          <a:prstGeom prst="rect">
            <a:avLst/>
          </a:prstGeom>
          <a:noFill/>
        </p:spPr>
        <p:txBody>
          <a:bodyPr wrap="square" lIns="116805" tIns="58403" rIns="116805" bIns="58403" rtlCol="0">
            <a:spAutoFit/>
          </a:bodyPr>
          <a:lstStyle/>
          <a:p>
            <a:r>
              <a:rPr lang="ru-RU" sz="1100" dirty="0"/>
              <a:t>Обновление содержания учебного предмета «Физическая культура»</a:t>
            </a:r>
            <a:r>
              <a:rPr lang="ru-RU" sz="1100" dirty="0">
                <a:solidFill>
                  <a:srgbClr val="002060"/>
                </a:solidFill>
              </a:rPr>
              <a:t> (урок «Физическая  культура»: через модулю, совершенствование перечней адаптивных программ)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72415" y="5437232"/>
            <a:ext cx="3511492" cy="625778"/>
          </a:xfrm>
          <a:prstGeom prst="rect">
            <a:avLst/>
          </a:prstGeom>
          <a:noFill/>
        </p:spPr>
        <p:txBody>
          <a:bodyPr wrap="square" lIns="116805" tIns="58403" rIns="116805" bIns="58403" rtlCol="0">
            <a:spAutoFit/>
          </a:bodyPr>
          <a:lstStyle/>
          <a:p>
            <a:r>
              <a:rPr lang="ru-RU" sz="1100" dirty="0"/>
              <a:t>Физическое воспитание дошкольников. Раздел «Физическое развитие». Мотивация к занятиям  </a:t>
            </a:r>
            <a:r>
              <a:rPr lang="ru-RU" sz="1100" dirty="0" err="1"/>
              <a:t>ФКиС</a:t>
            </a:r>
            <a:r>
              <a:rPr lang="ru-RU" sz="1100" dirty="0"/>
              <a:t> </a:t>
            </a:r>
            <a:r>
              <a:rPr lang="ru-RU" sz="1100" dirty="0">
                <a:solidFill>
                  <a:srgbClr val="002060"/>
                </a:solidFill>
              </a:rPr>
              <a:t>(центры раннего развития)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96388" y="6330586"/>
            <a:ext cx="3214444" cy="795055"/>
          </a:xfrm>
          <a:prstGeom prst="rect">
            <a:avLst/>
          </a:prstGeom>
          <a:noFill/>
        </p:spPr>
        <p:txBody>
          <a:bodyPr wrap="square" lIns="116805" tIns="58403" rIns="116805" bIns="58403" rtlCol="0">
            <a:spAutoFit/>
          </a:bodyPr>
          <a:lstStyle/>
          <a:p>
            <a:r>
              <a:rPr lang="ru-RU" sz="1100" dirty="0"/>
              <a:t>Организация и проведение всероссийских соревнований (Президентские состязания, Президентские спортивные игры, Игры школьных спортивных клубов, Спартакиады)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63969" y="5517162"/>
            <a:ext cx="1200899" cy="518056"/>
          </a:xfrm>
          <a:prstGeom prst="rect">
            <a:avLst/>
          </a:prstGeom>
          <a:noFill/>
        </p:spPr>
        <p:txBody>
          <a:bodyPr wrap="none" lIns="116805" tIns="58403" rIns="116805" bIns="58403" rtlCol="0">
            <a:spAutoFit/>
          </a:bodyPr>
          <a:lstStyle/>
          <a:p>
            <a:r>
              <a:rPr lang="ru-RU" sz="1300" dirty="0"/>
              <a:t>Дошкольное </a:t>
            </a:r>
          </a:p>
          <a:p>
            <a:r>
              <a:rPr lang="ru-RU" sz="1300" dirty="0"/>
              <a:t>образование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1330" y="704293"/>
            <a:ext cx="4556991" cy="1077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5075" y="683493"/>
            <a:ext cx="43982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ЗАДАЧА: </a:t>
            </a:r>
            <a:r>
              <a:rPr lang="ru-RU" sz="1600" dirty="0" smtClean="0"/>
              <a:t>Разработка </a:t>
            </a:r>
            <a:r>
              <a:rPr lang="ru-RU" sz="1600" dirty="0"/>
              <a:t>дополнительных общеобразовательных программ с учетом интересов всероссийских спортивных федераций спорта по массовым видам спорта.</a:t>
            </a:r>
          </a:p>
        </p:txBody>
      </p:sp>
    </p:spTree>
    <p:extLst>
      <p:ext uri="{BB962C8B-B14F-4D97-AF65-F5344CB8AC3E}">
        <p14:creationId xmlns:p14="http://schemas.microsoft.com/office/powerpoint/2010/main" val="225478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3AB74185D4FCA438A8EF47A54E5ADC4" ma:contentTypeVersion="49" ma:contentTypeDescription="Создание документа." ma:contentTypeScope="" ma:versionID="c30be7ad175c627e40673ca40380ac0f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BA9CB3-F96B-4018-8D86-16AA54B00AFF}"/>
</file>

<file path=customXml/itemProps2.xml><?xml version="1.0" encoding="utf-8"?>
<ds:datastoreItem xmlns:ds="http://schemas.openxmlformats.org/officeDocument/2006/customXml" ds:itemID="{E521D2B4-C981-47FA-A2BA-20D5C370B211}"/>
</file>

<file path=customXml/itemProps3.xml><?xml version="1.0" encoding="utf-8"?>
<ds:datastoreItem xmlns:ds="http://schemas.openxmlformats.org/officeDocument/2006/customXml" ds:itemID="{9D38244D-5941-4DCD-A0E2-08E3F8A1430E}"/>
</file>

<file path=customXml/itemProps4.xml><?xml version="1.0" encoding="utf-8"?>
<ds:datastoreItem xmlns:ds="http://schemas.openxmlformats.org/officeDocument/2006/customXml" ds:itemID="{183B9435-44A4-4FF9-A065-4708FB97DB5D}"/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2093</Words>
  <Application>Microsoft Office PowerPoint</Application>
  <PresentationFormat>Произвольный</PresentationFormat>
  <Paragraphs>258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ТЕХНИЧЕСКАЯ И ЕСТЕСТВЕННОНАУЧНАЯ НАПРАВЛЕННОСТЬ</vt:lpstr>
      <vt:lpstr>Презентация PowerPoint</vt:lpstr>
      <vt:lpstr>СОЦИАЛЬНО-ГУМАНИТАРНАЯ НАПРАВЛЕННОСТЬ </vt:lpstr>
      <vt:lpstr>ФИЗКУЛЬТУРНО-СПОРТИВНАЯ НАПРАВЛЕННОСТЬ</vt:lpstr>
      <vt:lpstr>ТУРИСТСКО-КРАЕВЕДЧЕСКАЯ НАПРАВЛЕННОСТЬ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(ШРИФТ  VERDANA  размер 18)</dc:title>
  <dc:creator>Пользватель</dc:creator>
  <cp:lastModifiedBy>gertsen-da</cp:lastModifiedBy>
  <cp:revision>120</cp:revision>
  <cp:lastPrinted>2022-04-28T05:49:55Z</cp:lastPrinted>
  <dcterms:created xsi:type="dcterms:W3CDTF">2018-02-26T06:57:30Z</dcterms:created>
  <dcterms:modified xsi:type="dcterms:W3CDTF">2022-04-28T07:51:10Z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0x010100A3AB74185D4FCA438A8EF47A54E5ADC4</vt:lpwstr>
  </property>
</Properties>
</file>