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1" r:id="rId14"/>
    <p:sldId id="272" r:id="rId15"/>
    <p:sldId id="274" r:id="rId16"/>
    <p:sldId id="276" r:id="rId17"/>
    <p:sldId id="27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76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1840" y="4725144"/>
            <a:ext cx="5637010" cy="882119"/>
          </a:xfrm>
        </p:spPr>
        <p:txBody>
          <a:bodyPr/>
          <a:lstStyle/>
          <a:p>
            <a:r>
              <a:rPr lang="ru-RU" dirty="0" smtClean="0"/>
              <a:t>Подготовила воспитатель группы Воронцова Юлия Анатольевна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412776"/>
            <a:ext cx="7175351" cy="1793167"/>
          </a:xfrm>
        </p:spPr>
        <p:txBody>
          <a:bodyPr/>
          <a:lstStyle/>
          <a:p>
            <a:pPr marL="182880" indent="0">
              <a:buNone/>
            </a:pPr>
            <a:r>
              <a:rPr lang="ru-RU" sz="3200" dirty="0" smtClean="0"/>
              <a:t>Проект по трудовому воспитанию в младшей разновозрастной группе « Кто любит труд-того люди чтут»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4611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920880" cy="5361776"/>
          </a:xfrm>
        </p:spPr>
        <p:txBody>
          <a:bodyPr>
            <a:normAutofit fontScale="92500" lnSpcReduction="10000"/>
          </a:bodyPr>
          <a:lstStyle/>
          <a:p>
            <a:pPr marL="45720" lvl="0" indent="0">
              <a:buNone/>
            </a:pPr>
            <a:r>
              <a:rPr lang="ru-RU" b="1" dirty="0"/>
              <a:t>Основной этап </a:t>
            </a:r>
            <a:r>
              <a:rPr lang="ru-RU" dirty="0"/>
              <a:t>– реализовывался в течение </a:t>
            </a:r>
            <a:r>
              <a:rPr lang="ru-RU" dirty="0" err="1"/>
              <a:t>трех</a:t>
            </a:r>
            <a:r>
              <a:rPr lang="ru-RU" dirty="0"/>
              <a:t> </a:t>
            </a:r>
            <a:r>
              <a:rPr lang="ru-RU" dirty="0" smtClean="0"/>
              <a:t>дней: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>В работе с детьми: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/>
              <a:t>1.</a:t>
            </a:r>
          </a:p>
          <a:p>
            <a:pPr marL="45720" indent="0">
              <a:buNone/>
            </a:pPr>
            <a:r>
              <a:rPr lang="ru-RU" dirty="0"/>
              <a:t>- Ознакомление детей с трудовыми операциями и действиями;</a:t>
            </a:r>
          </a:p>
          <a:p>
            <a:pPr marL="45720" indent="0">
              <a:buNone/>
            </a:pPr>
            <a:r>
              <a:rPr lang="ru-RU" dirty="0"/>
              <a:t>- Осмотр комнатных растений, полив и опрыскивание цветов, рыхление почвы;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/>
              <a:t>- Выращивание зелени (лук, </a:t>
            </a:r>
            <a:r>
              <a:rPr lang="ru-RU" dirty="0" smtClean="0"/>
              <a:t>петрушка) </a:t>
            </a:r>
            <a:r>
              <a:rPr lang="ru-RU" dirty="0"/>
              <a:t>(мини – огород на окне);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/>
              <a:t>- Посев семян, полив рассады, прореживание, прополка, сбор урожая;</a:t>
            </a:r>
          </a:p>
          <a:p>
            <a:pPr marL="45720" indent="0">
              <a:buNone/>
            </a:pPr>
            <a:r>
              <a:rPr lang="ru-RU" dirty="0"/>
              <a:t> </a:t>
            </a:r>
          </a:p>
          <a:p>
            <a:pPr marL="45720" indent="0">
              <a:buNone/>
            </a:pPr>
            <a:r>
              <a:rPr lang="ru-RU" dirty="0"/>
              <a:t>- Уход за инвентарем (очистка, просушивание, уборка).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705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461448" cy="5721816"/>
          </a:xfrm>
        </p:spPr>
        <p:txBody>
          <a:bodyPr/>
          <a:lstStyle/>
          <a:p>
            <a:pPr marL="45720" indent="0">
              <a:buNone/>
            </a:pPr>
            <a:r>
              <a:rPr lang="ru-RU" dirty="0"/>
              <a:t>2. Ознакомление детей с хозяйственно – бытовым трудом (уборка игрушек, строительного материала, подклеивание книг и коробок, самостоятельное выполнение обязанностей дежурных (полная сервировка стола</a:t>
            </a:r>
            <a:r>
              <a:rPr lang="ru-RU" dirty="0" smtClean="0"/>
              <a:t>).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442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776864" cy="5433784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/>
              <a:t>3. Формирование навыков самообслуживания (самостоятельно одеваться, раздеваться, аккуратно складывать и вешать одежду, приводить ее в порядок (чистить, просушивать);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/>
              <a:t>- Самостоятельно умываться, мыть руки с мылом;</a:t>
            </a:r>
          </a:p>
          <a:p>
            <a:pPr marL="45720" indent="0">
              <a:buNone/>
            </a:pPr>
            <a:r>
              <a:rPr lang="ru-RU" dirty="0"/>
              <a:t> </a:t>
            </a:r>
          </a:p>
          <a:p>
            <a:pPr marL="45720" indent="0">
              <a:buNone/>
            </a:pPr>
            <a:r>
              <a:rPr lang="ru-RU" dirty="0"/>
              <a:t>- Пользоваться платком, расческой;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/>
              <a:t>- Прикрывать нос платком при чихании и кашле;</a:t>
            </a:r>
          </a:p>
          <a:p>
            <a:pPr marL="45720" indent="0">
              <a:buNone/>
            </a:pPr>
            <a:r>
              <a:rPr lang="ru-RU" dirty="0"/>
              <a:t> </a:t>
            </a:r>
          </a:p>
          <a:p>
            <a:pPr marL="45720" indent="0">
              <a:buNone/>
            </a:pPr>
            <a:r>
              <a:rPr lang="ru-RU" dirty="0"/>
              <a:t>- Правильно пользоваться столовыми приборами;</a:t>
            </a:r>
          </a:p>
          <a:p>
            <a:endParaRPr lang="ru-RU" dirty="0"/>
          </a:p>
          <a:p>
            <a:pPr marL="45720" indent="0">
              <a:buNone/>
            </a:pPr>
            <a:r>
              <a:rPr lang="ru-RU" dirty="0"/>
              <a:t>- Полоскать рот после еды.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81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731520"/>
            <a:ext cx="7776864" cy="5649808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ru-RU" dirty="0"/>
              <a:t>Сюжетно – ролевые игры:</a:t>
            </a:r>
          </a:p>
          <a:p>
            <a:endParaRPr lang="ru-RU" dirty="0"/>
          </a:p>
          <a:p>
            <a:pPr marL="45720" indent="0">
              <a:buNone/>
            </a:pPr>
            <a:r>
              <a:rPr lang="ru-RU" dirty="0"/>
              <a:t>- «Семья» – формирование доброжелательных взаимоотношений между детьми;</a:t>
            </a:r>
          </a:p>
          <a:p>
            <a:endParaRPr lang="ru-RU" dirty="0"/>
          </a:p>
          <a:p>
            <a:pPr marL="45720" indent="0">
              <a:buNone/>
            </a:pPr>
            <a:r>
              <a:rPr lang="ru-RU" dirty="0"/>
              <a:t>- «Больница» – действовать в соответствии с правилами игры;</a:t>
            </a:r>
          </a:p>
          <a:p>
            <a:pPr marL="45720" indent="0">
              <a:buNone/>
            </a:pPr>
            <a:r>
              <a:rPr lang="ru-RU" dirty="0"/>
              <a:t> </a:t>
            </a:r>
          </a:p>
          <a:p>
            <a:pPr marL="45720" indent="0">
              <a:buNone/>
            </a:pPr>
            <a:r>
              <a:rPr lang="ru-RU" dirty="0"/>
              <a:t>-«Магазин» – самостоятельно распределять роли;</a:t>
            </a:r>
          </a:p>
          <a:p>
            <a:pPr marL="45720" indent="0">
              <a:buNone/>
            </a:pPr>
            <a:r>
              <a:rPr lang="ru-RU" dirty="0"/>
              <a:t> </a:t>
            </a:r>
          </a:p>
          <a:p>
            <a:pPr marL="45720" indent="0">
              <a:buNone/>
            </a:pPr>
            <a:r>
              <a:rPr lang="ru-RU" dirty="0"/>
              <a:t>- «Парикмахерская» – обыгрывать замысел игры;</a:t>
            </a:r>
          </a:p>
          <a:p>
            <a:pPr marL="45720" indent="0">
              <a:buNone/>
            </a:pPr>
            <a:r>
              <a:rPr lang="ru-RU" dirty="0"/>
              <a:t> </a:t>
            </a:r>
          </a:p>
          <a:p>
            <a:pPr marL="45720" indent="0">
              <a:buNone/>
            </a:pPr>
            <a:r>
              <a:rPr lang="ru-RU" dirty="0"/>
              <a:t>- «Пароход», «Автобус» - знакомство детей с общественным транспортом, учить правилам поведения в транспорте, распределять роли. </a:t>
            </a:r>
          </a:p>
          <a:p>
            <a:pPr marL="45720" indent="0">
              <a:buNone/>
            </a:pPr>
            <a:r>
              <a:rPr lang="ru-RU" dirty="0"/>
              <a:t> </a:t>
            </a:r>
          </a:p>
          <a:p>
            <a:pPr marL="45720" indent="0">
              <a:buNone/>
            </a:pPr>
            <a:r>
              <a:rPr lang="ru-RU" dirty="0"/>
              <a:t>- «Строители» - обогащать личный опыт детей, расширять представления об окружающей действительности, углублять игровой опыт детей. </a:t>
            </a:r>
          </a:p>
        </p:txBody>
      </p:sp>
    </p:spTree>
    <p:extLst>
      <p:ext uri="{BB962C8B-B14F-4D97-AF65-F5344CB8AC3E}">
        <p14:creationId xmlns:p14="http://schemas.microsoft.com/office/powerpoint/2010/main" val="41401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731520"/>
            <a:ext cx="7848872" cy="5145752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ru-RU" dirty="0"/>
              <a:t>Дидактические игры: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/>
              <a:t>- «Кому что нужно для работы? »;</a:t>
            </a:r>
          </a:p>
          <a:p>
            <a:pPr marL="45720" indent="0">
              <a:buNone/>
            </a:pPr>
            <a:r>
              <a:rPr lang="ru-RU" dirty="0"/>
              <a:t> </a:t>
            </a:r>
          </a:p>
          <a:p>
            <a:pPr marL="45720" indent="0">
              <a:buNone/>
            </a:pPr>
            <a:r>
              <a:rPr lang="ru-RU" dirty="0"/>
              <a:t>- «Кто что делает? »;</a:t>
            </a:r>
          </a:p>
          <a:p>
            <a:pPr marL="45720" indent="0">
              <a:buNone/>
            </a:pPr>
            <a:r>
              <a:rPr lang="ru-RU" dirty="0"/>
              <a:t> </a:t>
            </a:r>
          </a:p>
          <a:p>
            <a:pPr marL="45720" indent="0">
              <a:buNone/>
            </a:pPr>
            <a:r>
              <a:rPr lang="ru-RU" dirty="0"/>
              <a:t>- «Продайте то, что опишу»;</a:t>
            </a:r>
          </a:p>
          <a:p>
            <a:pPr marL="45720" indent="0">
              <a:buNone/>
            </a:pPr>
            <a:r>
              <a:rPr lang="ru-RU" dirty="0"/>
              <a:t> </a:t>
            </a:r>
          </a:p>
          <a:p>
            <a:pPr marL="45720" indent="0">
              <a:buNone/>
            </a:pPr>
            <a:r>
              <a:rPr lang="ru-RU" dirty="0"/>
              <a:t>- «Найди, о чем расскажу»;</a:t>
            </a:r>
          </a:p>
          <a:p>
            <a:pPr marL="45720" indent="0">
              <a:buNone/>
            </a:pPr>
            <a:r>
              <a:rPr lang="ru-RU" dirty="0"/>
              <a:t> </a:t>
            </a:r>
          </a:p>
          <a:p>
            <a:pPr marL="45720" indent="0">
              <a:buNone/>
            </a:pPr>
            <a:r>
              <a:rPr lang="ru-RU" dirty="0"/>
              <a:t>- «Так бывает или нет? »;</a:t>
            </a:r>
          </a:p>
          <a:p>
            <a:pPr marL="45720" indent="0">
              <a:buNone/>
            </a:pPr>
            <a:r>
              <a:rPr lang="ru-RU" dirty="0"/>
              <a:t> </a:t>
            </a:r>
          </a:p>
          <a:p>
            <a:pPr marL="45720" indent="0">
              <a:buNone/>
            </a:pPr>
            <a:r>
              <a:rPr lang="ru-RU" dirty="0"/>
              <a:t>- «Из чего готовят кашу? »;</a:t>
            </a:r>
          </a:p>
          <a:p>
            <a:pPr marL="45720" indent="0">
              <a:buNone/>
            </a:pPr>
            <a:r>
              <a:rPr lang="ru-RU" dirty="0"/>
              <a:t> </a:t>
            </a:r>
          </a:p>
          <a:p>
            <a:pPr marL="45720" indent="0">
              <a:buNone/>
            </a:pPr>
            <a:r>
              <a:rPr lang="ru-RU" dirty="0"/>
              <a:t>- «Вершки и корешки»;</a:t>
            </a:r>
          </a:p>
        </p:txBody>
      </p:sp>
    </p:spTree>
    <p:extLst>
      <p:ext uri="{BB962C8B-B14F-4D97-AF65-F5344CB8AC3E}">
        <p14:creationId xmlns:p14="http://schemas.microsoft.com/office/powerpoint/2010/main" val="71162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848872" cy="5433784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ru-RU" dirty="0"/>
              <a:t>Художественная литература: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/>
              <a:t>- К. Чуковский «Айболит», «</a:t>
            </a:r>
            <a:r>
              <a:rPr lang="ru-RU" dirty="0" err="1"/>
              <a:t>Федорино</a:t>
            </a:r>
            <a:r>
              <a:rPr lang="ru-RU" dirty="0"/>
              <a:t> горе»;</a:t>
            </a:r>
          </a:p>
          <a:p>
            <a:pPr marL="45720" indent="0">
              <a:buNone/>
            </a:pPr>
            <a:r>
              <a:rPr lang="ru-RU" dirty="0"/>
              <a:t> </a:t>
            </a:r>
          </a:p>
          <a:p>
            <a:pPr marL="45720" indent="0">
              <a:buNone/>
            </a:pPr>
            <a:r>
              <a:rPr lang="ru-RU" dirty="0"/>
              <a:t>- А. </a:t>
            </a:r>
            <a:r>
              <a:rPr lang="ru-RU" dirty="0" err="1"/>
              <a:t>Барто</a:t>
            </a:r>
            <a:r>
              <a:rPr lang="ru-RU" dirty="0"/>
              <a:t> «Мы с Тамарой ходим парой», «Кораблик»;</a:t>
            </a:r>
          </a:p>
          <a:p>
            <a:pPr marL="45720" indent="0">
              <a:buNone/>
            </a:pPr>
            <a:r>
              <a:rPr lang="ru-RU" dirty="0"/>
              <a:t> </a:t>
            </a:r>
          </a:p>
          <a:p>
            <a:pPr marL="45720" indent="0">
              <a:buNone/>
            </a:pPr>
            <a:r>
              <a:rPr lang="ru-RU" dirty="0"/>
              <a:t>- В. Маяковский «Кем быть? »;</a:t>
            </a:r>
          </a:p>
          <a:p>
            <a:pPr marL="45720" indent="0">
              <a:buNone/>
            </a:pPr>
            <a:r>
              <a:rPr lang="ru-RU" dirty="0"/>
              <a:t> </a:t>
            </a:r>
          </a:p>
          <a:p>
            <a:pPr marL="45720" indent="0">
              <a:buNone/>
            </a:pPr>
            <a:r>
              <a:rPr lang="ru-RU" dirty="0"/>
              <a:t>- Н. </a:t>
            </a:r>
            <a:r>
              <a:rPr lang="ru-RU" dirty="0" err="1"/>
              <a:t>Забилы</a:t>
            </a:r>
            <a:r>
              <a:rPr lang="ru-RU" dirty="0"/>
              <a:t> «</a:t>
            </a:r>
            <a:r>
              <a:rPr lang="ru-RU" dirty="0" err="1"/>
              <a:t>Ясочкин</a:t>
            </a:r>
            <a:r>
              <a:rPr lang="ru-RU" dirty="0"/>
              <a:t> сад»;</a:t>
            </a:r>
          </a:p>
          <a:p>
            <a:pPr marL="45720" indent="0">
              <a:buNone/>
            </a:pPr>
            <a:r>
              <a:rPr lang="ru-RU" dirty="0"/>
              <a:t> </a:t>
            </a:r>
          </a:p>
          <a:p>
            <a:pPr marL="45720" indent="0">
              <a:buNone/>
            </a:pPr>
            <a:r>
              <a:rPr lang="ru-RU" dirty="0"/>
              <a:t>- С. </a:t>
            </a:r>
            <a:r>
              <a:rPr lang="ru-RU" dirty="0" err="1"/>
              <a:t>Баруздин</a:t>
            </a:r>
            <a:r>
              <a:rPr lang="ru-RU" dirty="0"/>
              <a:t> «Кто построил этот дом? »;</a:t>
            </a:r>
          </a:p>
          <a:p>
            <a:pPr marL="45720" indent="0">
              <a:buNone/>
            </a:pPr>
            <a:r>
              <a:rPr lang="ru-RU" dirty="0"/>
              <a:t> </a:t>
            </a:r>
          </a:p>
          <a:p>
            <a:pPr marL="45720" indent="0">
              <a:buNone/>
            </a:pPr>
            <a:r>
              <a:rPr lang="ru-RU" dirty="0"/>
              <a:t>- «</a:t>
            </a:r>
            <a:r>
              <a:rPr lang="ru-RU" dirty="0" err="1"/>
              <a:t>Жихарка</a:t>
            </a:r>
            <a:r>
              <a:rPr lang="ru-RU" dirty="0"/>
              <a:t>» в обр. Карнауховой;</a:t>
            </a:r>
          </a:p>
          <a:p>
            <a:pPr marL="45720" indent="0">
              <a:buNone/>
            </a:pPr>
            <a:r>
              <a:rPr lang="ru-RU" dirty="0"/>
              <a:t> </a:t>
            </a:r>
          </a:p>
          <a:p>
            <a:pPr marL="45720" indent="0">
              <a:buNone/>
            </a:pPr>
            <a:r>
              <a:rPr lang="ru-RU" dirty="0"/>
              <a:t>- сказки: «Петушок и бобовое зернышко», «Колосок», обр. Соколова – Микитова «Зимовье».</a:t>
            </a:r>
          </a:p>
        </p:txBody>
      </p:sp>
    </p:spTree>
    <p:extLst>
      <p:ext uri="{BB962C8B-B14F-4D97-AF65-F5344CB8AC3E}">
        <p14:creationId xmlns:p14="http://schemas.microsoft.com/office/powerpoint/2010/main" val="34675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7920880" cy="5289768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/>
              <a:t>В работе с родителями:</a:t>
            </a:r>
          </a:p>
          <a:p>
            <a:pPr marL="45720" indent="0">
              <a:buNone/>
            </a:pPr>
            <a:r>
              <a:rPr lang="ru-RU" dirty="0"/>
              <a:t> </a:t>
            </a:r>
          </a:p>
          <a:p>
            <a:pPr marL="45720" indent="0">
              <a:buNone/>
            </a:pPr>
            <a:r>
              <a:rPr lang="ru-RU" dirty="0"/>
              <a:t>- Интерактивное взаимодействие через сайт ДОУ;</a:t>
            </a:r>
          </a:p>
          <a:p>
            <a:pPr marL="45720" indent="0">
              <a:buNone/>
            </a:pPr>
            <a:r>
              <a:rPr lang="ru-RU" dirty="0"/>
              <a:t> </a:t>
            </a:r>
          </a:p>
          <a:p>
            <a:pPr marL="45720" indent="0">
              <a:buNone/>
            </a:pPr>
            <a:r>
              <a:rPr lang="ru-RU" dirty="0"/>
              <a:t>- Картотека сюжетно – ролевых игр;</a:t>
            </a:r>
          </a:p>
          <a:p>
            <a:pPr marL="45720" indent="0">
              <a:buNone/>
            </a:pPr>
            <a:r>
              <a:rPr lang="ru-RU" dirty="0"/>
              <a:t> </a:t>
            </a:r>
          </a:p>
          <a:p>
            <a:pPr marL="45720" indent="0">
              <a:buNone/>
            </a:pPr>
            <a:r>
              <a:rPr lang="ru-RU" dirty="0"/>
              <a:t>- Размещение информации на тему «Трудовое воспитание в семье»;</a:t>
            </a:r>
          </a:p>
          <a:p>
            <a:pPr marL="45720" indent="0">
              <a:buNone/>
            </a:pPr>
            <a:r>
              <a:rPr lang="ru-RU" dirty="0"/>
              <a:t>- Анкетирование на тему «Как мы трудимся в семье»;</a:t>
            </a:r>
          </a:p>
          <a:p>
            <a:pPr marL="45720" indent="0">
              <a:buNone/>
            </a:pPr>
            <a:r>
              <a:rPr lang="ru-RU" dirty="0"/>
              <a:t>- Консультация «Трудовое воспитание ребенка в ДОУ»;</a:t>
            </a:r>
          </a:p>
          <a:p>
            <a:pPr marL="45720" indent="0">
              <a:buNone/>
            </a:pPr>
            <a:r>
              <a:rPr lang="ru-RU" dirty="0"/>
              <a:t>- Родительское собрание «Трудовое воспитание </a:t>
            </a:r>
            <a:r>
              <a:rPr lang="ru-RU" dirty="0" smtClean="0"/>
              <a:t>младших </a:t>
            </a:r>
            <a:r>
              <a:rPr lang="ru-RU" dirty="0"/>
              <a:t>дошкольников» с презентацией проекта «Кто любит труд, того люди чтут».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64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704856" cy="550579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 smtClean="0"/>
              <a:t>Заключение:</a:t>
            </a:r>
          </a:p>
          <a:p>
            <a:pPr marL="45720" indent="0">
              <a:buNone/>
            </a:pPr>
            <a:r>
              <a:rPr lang="ru-RU" dirty="0" smtClean="0"/>
              <a:t>- </a:t>
            </a:r>
            <a:r>
              <a:rPr lang="ru-RU" dirty="0"/>
              <a:t>дети получили необходимые знания о разных профессиях;</a:t>
            </a:r>
          </a:p>
          <a:p>
            <a:pPr marL="45720" indent="0">
              <a:buNone/>
            </a:pPr>
            <a:r>
              <a:rPr lang="ru-RU" dirty="0"/>
              <a:t>- узнали и смогли рассказывать о значимости труда;</a:t>
            </a:r>
          </a:p>
          <a:p>
            <a:pPr marL="45720" indent="0">
              <a:buNone/>
            </a:pPr>
            <a:r>
              <a:rPr lang="ru-RU" dirty="0"/>
              <a:t>- стали старательно и аккуратно выполнять поручения взрослых;</a:t>
            </a:r>
          </a:p>
          <a:p>
            <a:pPr marL="45720" indent="0">
              <a:buNone/>
            </a:pPr>
            <a:r>
              <a:rPr lang="ru-RU" dirty="0"/>
              <a:t>- научились беречь орудия, предметы, материалы труда и убирать их на место после работы;</a:t>
            </a:r>
          </a:p>
          <a:p>
            <a:pPr marL="45720" indent="0">
              <a:buNone/>
            </a:pPr>
            <a:r>
              <a:rPr lang="ru-RU" dirty="0"/>
              <a:t>- у детей сформировались навыки совместной деятельности;</a:t>
            </a:r>
          </a:p>
          <a:p>
            <a:pPr marL="45720" indent="0">
              <a:buNone/>
            </a:pPr>
            <a:r>
              <a:rPr lang="ru-RU" dirty="0"/>
              <a:t>- установились дружеские контакты, взаимопонимание, взаимопомощь;</a:t>
            </a:r>
          </a:p>
          <a:p>
            <a:pPr marL="45720" indent="0">
              <a:buNone/>
            </a:pPr>
            <a:r>
              <a:rPr lang="ru-RU" dirty="0"/>
              <a:t>- для детей труд стал потребностью.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318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dirty="0"/>
              <a:t>Практические аспекты трудового воспитания.</a:t>
            </a:r>
            <a:br>
              <a:rPr lang="ru-RU" sz="1800" dirty="0"/>
            </a:br>
            <a:r>
              <a:rPr lang="ru-RU" sz="1800" dirty="0"/>
              <a:t>В процессе труда происходит:</a:t>
            </a:r>
            <a:br>
              <a:rPr lang="ru-RU" sz="1800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628800"/>
            <a:ext cx="7992888" cy="432048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Накопление </a:t>
            </a:r>
            <a:r>
              <a:rPr lang="ru-RU" dirty="0"/>
              <a:t>практического опыта, </a:t>
            </a:r>
          </a:p>
          <a:p>
            <a:pPr lvl="0"/>
            <a:r>
              <a:rPr lang="ru-RU" dirty="0"/>
              <a:t>Формирование навыков и умений, </a:t>
            </a:r>
          </a:p>
          <a:p>
            <a:pPr lvl="0"/>
            <a:r>
              <a:rPr lang="ru-RU" dirty="0"/>
              <a:t>Формирование представлений о трудовой деятельности (наличие трудового усилия, получение результата, </a:t>
            </a:r>
          </a:p>
          <a:p>
            <a:pPr lvl="0"/>
            <a:r>
              <a:rPr lang="ru-RU" dirty="0"/>
              <a:t>Формирование различных знаний (например, о росте и развитии растений, о пользы труда людей разных профессий, </a:t>
            </a:r>
          </a:p>
          <a:p>
            <a:pPr lvl="0"/>
            <a:r>
              <a:rPr lang="ru-RU" dirty="0"/>
              <a:t>Расширение кругозора, </a:t>
            </a:r>
          </a:p>
          <a:p>
            <a:pPr lvl="0"/>
            <a:r>
              <a:rPr lang="ru-RU" dirty="0"/>
              <a:t>Расширение словарного запаса, </a:t>
            </a:r>
          </a:p>
          <a:p>
            <a:pPr lvl="0"/>
            <a:r>
              <a:rPr lang="ru-RU" dirty="0"/>
              <a:t>Расширение представлений о сенсорных эталонах, </a:t>
            </a:r>
          </a:p>
          <a:p>
            <a:pPr lvl="0"/>
            <a:r>
              <a:rPr lang="ru-RU" dirty="0"/>
              <a:t>Участие в труде позволяет детям демонстрировать свои умения, </a:t>
            </a:r>
          </a:p>
          <a:p>
            <a:pPr lvl="0"/>
            <a:r>
              <a:rPr lang="ru-RU" dirty="0"/>
              <a:t>Позволяет получать оценку, </a:t>
            </a:r>
          </a:p>
          <a:p>
            <a:pPr lvl="0"/>
            <a:r>
              <a:rPr lang="ru-RU" dirty="0"/>
              <a:t>Ощущение радости от результата труда, </a:t>
            </a:r>
          </a:p>
          <a:p>
            <a:pPr lvl="0"/>
            <a:r>
              <a:rPr lang="ru-RU" dirty="0"/>
              <a:t>Проявления внимания к партнерам по труду.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146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ru-RU" sz="2000" dirty="0">
                <a:effectLst/>
              </a:rPr>
              <a:t>Формы ознакомления детей с трудом взрослых:</a:t>
            </a:r>
            <a:br>
              <a:rPr lang="ru-RU" sz="2000" dirty="0">
                <a:effectLst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547664" y="1628800"/>
            <a:ext cx="6400800" cy="347472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Наблюдения</a:t>
            </a:r>
          </a:p>
          <a:p>
            <a:pPr lvl="0"/>
            <a:r>
              <a:rPr lang="ru-RU" dirty="0"/>
              <a:t>Экскурсии</a:t>
            </a:r>
          </a:p>
          <a:p>
            <a:pPr lvl="0"/>
            <a:r>
              <a:rPr lang="ru-RU" dirty="0"/>
              <a:t>Чтение художественной литературы</a:t>
            </a:r>
          </a:p>
          <a:p>
            <a:pPr lvl="0"/>
            <a:r>
              <a:rPr lang="ru-RU" dirty="0"/>
              <a:t>Рассматривание картин и иллюстраций</a:t>
            </a:r>
          </a:p>
          <a:p>
            <a:pPr lvl="0"/>
            <a:r>
              <a:rPr lang="ru-RU" dirty="0"/>
              <a:t>Дидактические игры</a:t>
            </a:r>
          </a:p>
          <a:p>
            <a:pPr lvl="0"/>
            <a:r>
              <a:rPr lang="ru-RU" dirty="0"/>
              <a:t>Организация посильной помощи взрослым</a:t>
            </a:r>
          </a:p>
          <a:p>
            <a:pPr lvl="0"/>
            <a:r>
              <a:rPr lang="ru-RU" dirty="0"/>
              <a:t>Организация совместного труда детей </a:t>
            </a:r>
            <a:r>
              <a:rPr lang="ru-RU" dirty="0" smtClean="0"/>
              <a:t>среднего </a:t>
            </a:r>
            <a:r>
              <a:rPr lang="ru-RU" dirty="0"/>
              <a:t>дошкольного возраста с </a:t>
            </a:r>
            <a:r>
              <a:rPr lang="ru-RU" dirty="0" smtClean="0"/>
              <a:t>взрослыми.</a:t>
            </a:r>
            <a:endParaRPr lang="ru-RU" dirty="0"/>
          </a:p>
          <a:p>
            <a:pPr lvl="0"/>
            <a:r>
              <a:rPr lang="ru-RU" dirty="0"/>
              <a:t>Партнерские взаимоотношения между ними.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39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89440" cy="5361776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dirty="0"/>
              <a:t>Информационная карта проекта</a:t>
            </a:r>
            <a:r>
              <a:rPr lang="ru-RU" dirty="0" smtClean="0"/>
              <a:t>.</a:t>
            </a:r>
          </a:p>
          <a:p>
            <a:pPr marL="45720" indent="0" algn="ctr">
              <a:buNone/>
            </a:pPr>
            <a:endParaRPr lang="ru-RU" dirty="0"/>
          </a:p>
          <a:p>
            <a:pPr marL="45720" indent="0" algn="ctr">
              <a:buNone/>
            </a:pPr>
            <a:endParaRPr lang="ru-RU" dirty="0"/>
          </a:p>
          <a:p>
            <a:endParaRPr lang="ru-RU" dirty="0"/>
          </a:p>
          <a:p>
            <a:r>
              <a:rPr lang="ru-RU" dirty="0"/>
              <a:t> Полное название проекта:  «Кто любит труд, того люди чтут».</a:t>
            </a:r>
          </a:p>
          <a:p>
            <a:r>
              <a:rPr lang="ru-RU" dirty="0"/>
              <a:t>Сроки реализации проекта: 1 </a:t>
            </a:r>
            <a:r>
              <a:rPr lang="ru-RU" dirty="0" smtClean="0"/>
              <a:t>неделя.</a:t>
            </a:r>
            <a:endParaRPr lang="ru-RU" dirty="0"/>
          </a:p>
          <a:p>
            <a:r>
              <a:rPr lang="ru-RU" dirty="0"/>
              <a:t>Тип проекта: </a:t>
            </a:r>
            <a:r>
              <a:rPr lang="ru-RU" dirty="0" smtClean="0"/>
              <a:t>домашний, </a:t>
            </a:r>
            <a:r>
              <a:rPr lang="ru-RU" dirty="0"/>
              <a:t>практический, краткосрочный. </a:t>
            </a:r>
          </a:p>
          <a:p>
            <a:r>
              <a:rPr lang="ru-RU" dirty="0"/>
              <a:t>Участники проекта: </a:t>
            </a:r>
            <a:r>
              <a:rPr lang="ru-RU" dirty="0" smtClean="0"/>
              <a:t>дети </a:t>
            </a:r>
            <a:r>
              <a:rPr lang="ru-RU" dirty="0"/>
              <a:t>группы, воспитатели, родители.</a:t>
            </a:r>
          </a:p>
          <a:p>
            <a:r>
              <a:rPr lang="ru-RU" dirty="0"/>
              <a:t>Возраст детей: </a:t>
            </a:r>
            <a:r>
              <a:rPr lang="ru-RU" dirty="0" smtClean="0"/>
              <a:t>3 </a:t>
            </a:r>
            <a:r>
              <a:rPr lang="ru-RU" dirty="0"/>
              <a:t>– 5 лет.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29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404664"/>
            <a:ext cx="7920880" cy="6120680"/>
          </a:xfrm>
        </p:spPr>
        <p:txBody>
          <a:bodyPr>
            <a:normAutofit fontScale="92500"/>
          </a:bodyPr>
          <a:lstStyle/>
          <a:p>
            <a:pPr marL="45720" indent="0" algn="ctr">
              <a:buNone/>
            </a:pPr>
            <a:r>
              <a:rPr lang="ru-RU" b="1" dirty="0"/>
              <a:t>Актуальность темы </a:t>
            </a:r>
            <a:r>
              <a:rPr lang="ru-RU" b="1" dirty="0" smtClean="0"/>
              <a:t>проекта:</a:t>
            </a:r>
          </a:p>
          <a:p>
            <a:pPr marL="45720" indent="0" algn="ctr">
              <a:buNone/>
            </a:pPr>
            <a:endParaRPr lang="ru-RU" dirty="0" smtClean="0"/>
          </a:p>
          <a:p>
            <a:pPr marL="45720" indent="0" algn="just">
              <a:buNone/>
            </a:pPr>
            <a:r>
              <a:rPr lang="ru-RU" dirty="0" smtClean="0"/>
              <a:t> </a:t>
            </a:r>
            <a:r>
              <a:rPr lang="ru-RU" dirty="0"/>
              <a:t>В последнее время часто приходится слышать от родителей воспитанников и от педагогов, что дети не желают трудиться, с трудом овладевают навыками самообслуживания, предпочитают пользоваться помощью взрослого. Возникают трудности в привлечении детей к уборке игрушек, поддержанию чистоты и порядка в группе детского сада и в детской комнате дома. Нередко видим детей, которые не стесняются бросать мусор (обертки от сладостей, упаковки от сока и пр.) не только на улице, но и в других общественных местах. На замечания взрослого можно услышать такие объяснения: «Дворники уберут», «Я не знаю куда выбросить», «Это - не я!». Иногда, и родители не обращают внимание на такое поведение детей, не считая нужным, делать замечания. Таким образом, назрела необходимость педагогического просвещения родителей по вопросам трудового воспитания дошкольников, а так же целенаправленная работа с детьми по формированию устойчивой привычки трудиться.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871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848872" cy="550579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b="1" dirty="0"/>
              <a:t>Цели проекта</a:t>
            </a:r>
            <a:r>
              <a:rPr lang="ru-RU" b="1" dirty="0" smtClean="0"/>
              <a:t>:</a:t>
            </a:r>
          </a:p>
          <a:p>
            <a:pPr marL="45720" indent="0" algn="ctr">
              <a:buNone/>
            </a:pPr>
            <a:endParaRPr lang="ru-RU" b="1" dirty="0"/>
          </a:p>
          <a:p>
            <a:pPr marL="45720" indent="0" algn="ctr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/>
              <a:t>- показать участникам проекта значение труда в жизни человека;</a:t>
            </a:r>
          </a:p>
          <a:p>
            <a:pPr marL="45720" indent="0">
              <a:buNone/>
            </a:pPr>
            <a:r>
              <a:rPr lang="ru-RU" dirty="0"/>
              <a:t>- расширить и обогатить знания детей о многообразии профессий взрослых, используя для этого разные формы работы;</a:t>
            </a:r>
          </a:p>
          <a:p>
            <a:pPr marL="45720" indent="0">
              <a:buNone/>
            </a:pPr>
            <a:r>
              <a:rPr lang="ru-RU" dirty="0"/>
              <a:t>-  формировать у воспитанников желание трудиться, а у родителей – желание приобщать детей к посильному труду;</a:t>
            </a:r>
          </a:p>
          <a:p>
            <a:pPr marL="45720" indent="0">
              <a:buNone/>
            </a:pPr>
            <a:r>
              <a:rPr lang="ru-RU" dirty="0"/>
              <a:t>- воспитание устойчивого положительного отношения к труду. </a:t>
            </a:r>
          </a:p>
        </p:txBody>
      </p:sp>
    </p:spTree>
    <p:extLst>
      <p:ext uri="{BB962C8B-B14F-4D97-AF65-F5344CB8AC3E}">
        <p14:creationId xmlns:p14="http://schemas.microsoft.com/office/powerpoint/2010/main" val="86237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848872" cy="5433784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b="1" dirty="0"/>
              <a:t>Задачи проекта:</a:t>
            </a:r>
            <a:endParaRPr lang="ru-RU" dirty="0"/>
          </a:p>
          <a:p>
            <a:pPr marL="45720" indent="0" algn="just">
              <a:buNone/>
            </a:pPr>
            <a:r>
              <a:rPr lang="ru-RU" dirty="0"/>
              <a:t>- сформировать у детей представление о значимости труда в жизни каждого человека;</a:t>
            </a:r>
          </a:p>
          <a:p>
            <a:pPr marL="45720" indent="0" algn="just">
              <a:buNone/>
            </a:pPr>
            <a:r>
              <a:rPr lang="ru-RU" dirty="0"/>
              <a:t>- вызвать интерес к результатам трудовых действий; </a:t>
            </a:r>
          </a:p>
          <a:p>
            <a:pPr marL="45720" indent="0" algn="just">
              <a:buNone/>
            </a:pPr>
            <a:r>
              <a:rPr lang="ru-RU" dirty="0"/>
              <a:t>- вызвать желание детей участвовать в выполнении трудовых поручений;</a:t>
            </a:r>
          </a:p>
          <a:p>
            <a:pPr marL="45720" indent="0" algn="just">
              <a:buNone/>
            </a:pPr>
            <a:r>
              <a:rPr lang="ru-RU" dirty="0"/>
              <a:t>-формировать представления об уходе за комнатными растениями: полив, подкормка;</a:t>
            </a:r>
          </a:p>
          <a:p>
            <a:pPr marL="45720" indent="0" algn="just">
              <a:buNone/>
            </a:pPr>
            <a:r>
              <a:rPr lang="ru-RU" dirty="0"/>
              <a:t>- предоставление возможности каждому ребенку поучаствовать в уходе за растениями;</a:t>
            </a:r>
          </a:p>
          <a:p>
            <a:pPr marL="45720" indent="0" algn="just">
              <a:buNone/>
            </a:pPr>
            <a:r>
              <a:rPr lang="ru-RU" dirty="0"/>
              <a:t>- расширять и закреплять знания детей о профессиях членов семьи, учить четко называть профессию и вид деятельности;</a:t>
            </a:r>
          </a:p>
          <a:p>
            <a:pPr marL="45720" indent="0" algn="just">
              <a:buNone/>
            </a:pPr>
            <a:r>
              <a:rPr lang="ru-RU" dirty="0"/>
              <a:t>- развивать речь, обогащать словарный запас детей </a:t>
            </a:r>
            <a:r>
              <a:rPr lang="ru-RU" dirty="0" smtClean="0"/>
              <a:t>группы </a:t>
            </a:r>
            <a:r>
              <a:rPr lang="ru-RU" dirty="0"/>
              <a:t>новыми словами и словосочетаниями.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737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731520"/>
            <a:ext cx="7560840" cy="521776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b="1" dirty="0"/>
              <a:t>Этапы работы над проектом: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>1. Подбор и изучение литературы. 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/>
              <a:t>2. Постановка цели, задач, классификация материалов, составление перспективного плана. 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/>
              <a:t>3. Реализация проекта</a:t>
            </a:r>
          </a:p>
          <a:p>
            <a:pPr marL="45720" indent="0">
              <a:buNone/>
            </a:pPr>
            <a:r>
              <a:rPr lang="ru-RU" dirty="0"/>
              <a:t> </a:t>
            </a:r>
          </a:p>
          <a:p>
            <a:pPr marL="45720" indent="0">
              <a:buNone/>
            </a:pPr>
            <a:r>
              <a:rPr lang="ru-RU" dirty="0"/>
              <a:t>4. Итоговый. 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/>
              <a:t>5. Постановка новой проблемы по данной теме.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387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8136904" cy="5577800"/>
          </a:xfrm>
        </p:spPr>
        <p:txBody>
          <a:bodyPr/>
          <a:lstStyle/>
          <a:p>
            <a:pPr marL="45720" indent="0" algn="ctr">
              <a:buNone/>
            </a:pPr>
            <a:r>
              <a:rPr lang="ru-RU" b="1" dirty="0"/>
              <a:t>Реализация проекта по этапам</a:t>
            </a:r>
            <a:r>
              <a:rPr lang="ru-RU" b="1" dirty="0" smtClean="0"/>
              <a:t>:</a:t>
            </a:r>
          </a:p>
          <a:p>
            <a:pPr marL="45720" indent="0">
              <a:buNone/>
            </a:pPr>
            <a:endParaRPr lang="ru-RU" dirty="0"/>
          </a:p>
          <a:p>
            <a:pPr marL="45720" lvl="0" indent="0">
              <a:buNone/>
            </a:pPr>
            <a:r>
              <a:rPr lang="ru-RU" b="1" dirty="0"/>
              <a:t>Подготовительный этап </a:t>
            </a:r>
            <a:r>
              <a:rPr lang="ru-RU" dirty="0"/>
              <a:t>–  реализовывался в течение трех дней</a:t>
            </a:r>
            <a:r>
              <a:rPr lang="ru-RU" dirty="0" smtClean="0"/>
              <a:t>:</a:t>
            </a:r>
          </a:p>
          <a:p>
            <a:pPr marL="45720" lvl="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/>
              <a:t>- определена тема проекта;</a:t>
            </a:r>
          </a:p>
          <a:p>
            <a:pPr marL="45720" indent="0">
              <a:buNone/>
            </a:pPr>
            <a:r>
              <a:rPr lang="ru-RU" dirty="0"/>
              <a:t>- формулированы цели и определены задачи;</a:t>
            </a:r>
          </a:p>
          <a:p>
            <a:pPr marL="45720" indent="0">
              <a:buNone/>
            </a:pPr>
            <a:r>
              <a:rPr lang="ru-RU" dirty="0"/>
              <a:t>- составлен план совместной деятельности с детьми;</a:t>
            </a:r>
          </a:p>
          <a:p>
            <a:pPr marL="45720" indent="0">
              <a:buNone/>
            </a:pPr>
            <a:r>
              <a:rPr lang="ru-RU" dirty="0"/>
              <a:t>- подобран материал по теме проекта.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652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31E735F099CAA4F994DDFA32E51A5C3" ma:contentTypeVersion="0" ma:contentTypeDescription="Создание документа." ma:contentTypeScope="" ma:versionID="9d9c41edf941dae4553a15c91627978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3f3dfb3bd3ee1dbf888cdcc01e4126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8957389-7C3B-41AC-A784-9162058F6160}"/>
</file>

<file path=customXml/itemProps2.xml><?xml version="1.0" encoding="utf-8"?>
<ds:datastoreItem xmlns:ds="http://schemas.openxmlformats.org/officeDocument/2006/customXml" ds:itemID="{5ED973F1-6E88-4853-A018-029D1E563B2C}"/>
</file>

<file path=customXml/itemProps3.xml><?xml version="1.0" encoding="utf-8"?>
<ds:datastoreItem xmlns:ds="http://schemas.openxmlformats.org/officeDocument/2006/customXml" ds:itemID="{C50F90C7-9A9D-43BD-93F3-B3E52200952E}"/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781</TotalTime>
  <Words>836</Words>
  <Application>Microsoft Office PowerPoint</Application>
  <PresentationFormat>Экран (4:3)</PresentationFormat>
  <Paragraphs>161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Воздушный поток</vt:lpstr>
      <vt:lpstr>Проект по трудовому воспитанию в младшей разновозрастной группе « Кто любит труд-того люди чтут»</vt:lpstr>
      <vt:lpstr>Практические аспекты трудового воспитания. В процессе труда происходит:  </vt:lpstr>
      <vt:lpstr>Формы ознакомления детей с трудом взрослых: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по тудовому воспитанию в средней группе №10 «Кто любит труд-того люди чтут»</dc:title>
  <dc:creator>радуга</dc:creator>
  <cp:lastModifiedBy>USER</cp:lastModifiedBy>
  <cp:revision>35</cp:revision>
  <dcterms:created xsi:type="dcterms:W3CDTF">2019-04-10T06:16:35Z</dcterms:created>
  <dcterms:modified xsi:type="dcterms:W3CDTF">2020-04-24T08:57:43Z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0x010100D31E735F099CAA4F994DDFA32E51A5C3</vt:lpwstr>
  </property>
</Properties>
</file>