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4" r:id="rId3"/>
    <p:sldId id="266" r:id="rId4"/>
    <p:sldId id="271" r:id="rId5"/>
    <p:sldId id="272" r:id="rId6"/>
    <p:sldId id="270" r:id="rId7"/>
    <p:sldId id="285" r:id="rId8"/>
    <p:sldId id="286" r:id="rId9"/>
    <p:sldId id="287" r:id="rId10"/>
    <p:sldId id="289" r:id="rId11"/>
    <p:sldId id="290" r:id="rId12"/>
    <p:sldId id="291" r:id="rId13"/>
    <p:sldId id="273" r:id="rId14"/>
    <p:sldId id="274" r:id="rId15"/>
    <p:sldId id="292" r:id="rId16"/>
    <p:sldId id="263" r:id="rId17"/>
    <p:sldId id="293" r:id="rId18"/>
    <p:sldId id="265" r:id="rId19"/>
    <p:sldId id="294" r:id="rId20"/>
    <p:sldId id="275" r:id="rId21"/>
    <p:sldId id="295" r:id="rId22"/>
    <p:sldId id="276" r:id="rId23"/>
    <p:sldId id="279" r:id="rId24"/>
    <p:sldId id="280" r:id="rId25"/>
    <p:sldId id="296" r:id="rId26"/>
    <p:sldId id="297" r:id="rId27"/>
    <p:sldId id="298" r:id="rId28"/>
    <p:sldId id="299" r:id="rId29"/>
    <p:sldId id="303" r:id="rId30"/>
    <p:sldId id="300" r:id="rId31"/>
    <p:sldId id="301" r:id="rId32"/>
    <p:sldId id="278" r:id="rId33"/>
    <p:sldId id="305" r:id="rId34"/>
    <p:sldId id="302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41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73" autoAdjust="0"/>
  </p:normalViewPr>
  <p:slideViewPr>
    <p:cSldViewPr>
      <p:cViewPr>
        <p:scale>
          <a:sx n="68" d="100"/>
          <a:sy n="68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B9DDC-70BA-4256-8050-24DDE7214490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FE1E4-2836-4326-B9FD-F2C8CDA1E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BA581-E84A-47C7-889A-BCCC776AC091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E57B-2BCC-44A7-B14C-700F8A1A2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31D89-9864-4E36-95CA-89FF4D0469A0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D8844-E359-42D3-98C2-C52E672A6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6105D-E8BF-4FDC-B512-7B3F2EC25DAC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5464F-D7ED-4FBB-9B3C-6E4F00189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C5D13-FCFD-4CC4-8E4E-B59C44A64594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D692B-BAFB-4D4B-96A5-FFCF6197D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5DF3F-C6C0-4CAA-8EB5-728F1B6DB4BA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3CB4A-14DA-43C2-9535-EB045FC3AE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A17D1-0A5F-473A-8E5A-4980DDA5D9DE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45B11-EBFC-4286-91D2-3DED5B0CEA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1D9CC-E26A-4A64-9512-B41BC6934EDC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BC59B-AC27-4759-8298-1B7250C96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CA296-08E5-4B27-ABD9-E09F0FC3D6FF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D9A2E-5B18-465D-9970-03E607B7B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22598-21E1-434D-BDE3-222F00A39EFD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CE3DB-FB06-4155-95C1-E6601C137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2C048-A624-4770-BE81-250447AC582E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B9B6F-5878-44DB-9B7B-83D788028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C831D5-E619-4C6E-B88C-F56FC94F9CEC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2EB7A2-67F2-411D-BF35-B692AC309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876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7"/>
          <p:cNvSpPr>
            <a:spLocks noGrp="1"/>
          </p:cNvSpPr>
          <p:nvPr>
            <p:ph type="ctrTitle" idx="4294967295"/>
          </p:nvPr>
        </p:nvSpPr>
        <p:spPr bwMode="auto">
          <a:xfrm>
            <a:off x="900113" y="1412875"/>
            <a:ext cx="7772400" cy="11525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1400" i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400" i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</a:br>
            <a:r>
              <a:rPr lang="ru-RU" sz="1400" i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  <a:t>детский сад № 7 «Сказка» </a:t>
            </a:r>
            <a:br>
              <a:rPr lang="ru-RU" sz="1400" i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</a:br>
            <a:r>
              <a:rPr lang="ru-RU" sz="1400" i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  <a:t>городского округа город Мантурово Костромской области</a:t>
            </a:r>
            <a:br>
              <a:rPr lang="ru-RU" sz="1400" i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</a:br>
            <a:endParaRPr lang="ru-RU" sz="1400" i="1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6375" y="2492375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 smtClean="0"/>
              <a:t>«Особенности современных</a:t>
            </a:r>
          </a:p>
          <a:p>
            <a:pPr eaLnBrk="1" hangingPunct="1">
              <a:lnSpc>
                <a:spcPct val="80000"/>
              </a:lnSpc>
            </a:pPr>
            <a:r>
              <a:rPr lang="ru-RU" sz="3200" b="1" smtClean="0"/>
              <a:t>форм, методов работы в ДОУ</a:t>
            </a:r>
          </a:p>
          <a:p>
            <a:pPr eaLnBrk="1" hangingPunct="1">
              <a:lnSpc>
                <a:spcPct val="80000"/>
              </a:lnSpc>
            </a:pPr>
            <a:r>
              <a:rPr lang="ru-RU" sz="3200" b="1" smtClean="0"/>
              <a:t>по развитию речи дошкольников»</a:t>
            </a: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3635375" y="4149725"/>
            <a:ext cx="43211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</a:pPr>
            <a:endParaRPr lang="ru-RU" sz="3200" b="1">
              <a:solidFill>
                <a:srgbClr val="FFFF00"/>
              </a:solidFill>
              <a:latin typeface="Monotype Corsiva" pitchFamily="66" charset="0"/>
            </a:endParaRPr>
          </a:p>
          <a:p>
            <a:pPr algn="r">
              <a:spcBef>
                <a:spcPct val="2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Автор презентации </a:t>
            </a:r>
          </a:p>
          <a:p>
            <a:pPr algn="r">
              <a:spcBef>
                <a:spcPct val="2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Новикова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801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Развитие </a:t>
            </a:r>
            <a:r>
              <a:rPr lang="ru-RU" sz="2800" dirty="0"/>
              <a:t>речи и мышления детей посредством мнемотехники</a:t>
            </a: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183187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r>
              <a:rPr lang="ru-RU" sz="2000" b="1" i="1" smtClean="0"/>
              <a:t>“Учите ребёнка каким-нибудь неизвестным ему пяти словам – он будет долго и напрасно мучиться, но свяжите двадцать таких слов с картинками, и он их усвоит на лету”.</a:t>
            </a:r>
            <a:r>
              <a:rPr lang="ru-RU" sz="2000" smtClean="0"/>
              <a:t>          </a:t>
            </a:r>
            <a:r>
              <a:rPr lang="ru-RU" sz="2000" smtClean="0">
                <a:solidFill>
                  <a:srgbClr val="FFFF00"/>
                </a:solidFill>
              </a:rPr>
              <a:t>К. Д. Ушинский 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2000" b="1" smtClean="0">
                <a:solidFill>
                  <a:srgbClr val="FF0000"/>
                </a:solidFill>
              </a:rPr>
              <a:t>Мнемотехника</a:t>
            </a:r>
            <a:r>
              <a:rPr lang="ru-RU" sz="2000" b="1" smtClean="0">
                <a:solidFill>
                  <a:srgbClr val="FFFF00"/>
                </a:solidFill>
              </a:rPr>
              <a:t> </a:t>
            </a:r>
            <a:r>
              <a:rPr lang="ru-RU" sz="2000" smtClean="0">
                <a:solidFill>
                  <a:srgbClr val="FFFF00"/>
                </a:solidFill>
              </a:rPr>
              <a:t>– это система методов и приемов, обеспечивающих успешное освоение детьми знаний об особенностях объектов природы, об окружающем мире, эффективное запоминание структуры рассказа, сохранение и воспроизведение информации, и конечно развитие речи.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559859" y="3356992"/>
            <a:ext cx="23762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7245" y="3501008"/>
            <a:ext cx="3100085" cy="2198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07331" y="4321313"/>
            <a:ext cx="3352528" cy="2375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700" dirty="0" smtClean="0"/>
              <a:t>Основные задачи мнемотехники:</a:t>
            </a:r>
            <a:endParaRPr lang="ru-RU" sz="2700" dirty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250825" y="765175"/>
            <a:ext cx="4897438" cy="5903913"/>
          </a:xfrm>
        </p:spPr>
        <p:txBody>
          <a:bodyPr/>
          <a:lstStyle/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1. Развитие всех видов памяти: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      - зрительной;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      - слуховой;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      - ассициативной;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      - словесно-логической;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      - обработка различных приемов запоминания.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2. Развитие логического мышления (умения  анализировать, систематизировать).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3. Развитие образного мышления.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4. Решение различных общеобразовательных, дидактических задач, ознакомление с различной информацией.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5. Развитие смекалки, тренировка внимания.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6. Развитие умения устанавливать причинно – следственные связи в событиях, рассказах.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700" b="1" i="1" smtClean="0">
                <a:solidFill>
                  <a:srgbClr val="FF0000"/>
                </a:solidFill>
              </a:rPr>
              <a:t>Мнемотаблицы </a:t>
            </a:r>
            <a:r>
              <a:rPr lang="ru-RU" sz="1700" b="1" i="1" smtClean="0">
                <a:solidFill>
                  <a:srgbClr val="FFFF00"/>
                </a:solidFill>
              </a:rPr>
              <a:t>– </a:t>
            </a:r>
            <a:r>
              <a:rPr lang="ru-RU" sz="1700" smtClean="0">
                <a:solidFill>
                  <a:srgbClr val="FFFF00"/>
                </a:solidFill>
              </a:rPr>
              <a:t>схемы служат дидактическим материалом при работе по развитию связной речи детей, для обогащения словарного запаса, при обучении составлению рассказов, при пересказах художественной литературы, при отгадывании и загадывании загадок, при заучивании стихов.</a:t>
            </a:r>
          </a:p>
          <a:p>
            <a:pPr marL="136525" indent="0" algn="just" eaLnBrk="1" hangingPunct="1">
              <a:lnSpc>
                <a:spcPct val="90000"/>
              </a:lnSpc>
              <a:buFont typeface="Wingdings 2" pitchFamily="18" charset="2"/>
              <a:buAutoNum type="arabicPeriod" startAt="2"/>
            </a:pPr>
            <a:endParaRPr lang="ru-RU" sz="1700" smtClean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19039" y="794084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54346" y="3886992"/>
            <a:ext cx="3610882" cy="2703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Использование информационно – коммуникативных технологий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13854" y="2660724"/>
            <a:ext cx="3113225" cy="2334920"/>
          </a:xfr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259632" y="4437112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940152" y="4408434"/>
            <a:ext cx="3100811" cy="232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1" name="Прямоугольник 7"/>
          <p:cNvSpPr>
            <a:spLocks noChangeArrowheads="1"/>
          </p:cNvSpPr>
          <p:nvPr/>
        </p:nvSpPr>
        <p:spPr bwMode="auto">
          <a:xfrm>
            <a:off x="250825" y="1196975"/>
            <a:ext cx="8756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Применение компьютерной техники  позволяет сделать каждое занятие нетрадиционным, ярким, насыщенным, приводит к необходимости использовать различные способы подачи учебного материала, предусмотреть разнообразные приемы и методы в обучении.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465085" y="2136353"/>
            <a:ext cx="2554287" cy="192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491880" y="2492896"/>
            <a:ext cx="3137185" cy="2352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1463" y="3779838"/>
            <a:ext cx="271780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Rectangle 11"/>
          <p:cNvSpPr>
            <a:spLocks noGrp="1"/>
          </p:cNvSpPr>
          <p:nvPr>
            <p:ph type="ctrTitle" idx="4294967295"/>
          </p:nvPr>
        </p:nvSpPr>
        <p:spPr bwMode="auto">
          <a:xfrm>
            <a:off x="684213" y="0"/>
            <a:ext cx="7772400" cy="1470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700" smtClean="0">
                <a:ln>
                  <a:noFill/>
                </a:ln>
                <a:solidFill>
                  <a:schemeClr val="folHlink"/>
                </a:solidFill>
                <a:effectLst/>
              </a:rPr>
              <a:t>Предметно-пространственная среда в группах.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type="subTitle" idx="1"/>
          </p:nvPr>
        </p:nvSpPr>
        <p:spPr>
          <a:xfrm>
            <a:off x="2743200" y="1196975"/>
            <a:ext cx="6400800" cy="720725"/>
          </a:xfrm>
        </p:spPr>
        <p:txBody>
          <a:bodyPr/>
          <a:lstStyle/>
          <a:p>
            <a:pPr marL="136525" indent="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i="1" smtClean="0">
                <a:solidFill>
                  <a:srgbClr val="FFFF00"/>
                </a:solidFill>
              </a:rPr>
              <a:t>«В пустых стенах ребёнок не заговорит»…</a:t>
            </a:r>
          </a:p>
          <a:p>
            <a:pPr marL="136525" indent="0" algn="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Е. И. Тихеева.</a:t>
            </a:r>
          </a:p>
        </p:txBody>
      </p:sp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0" y="1196975"/>
            <a:ext cx="35067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</a:rPr>
              <a:t>Создание условий для полноценного развития речи детей предусматривает: создание развивающей предметно-пространственной среды.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607566" y="1796629"/>
            <a:ext cx="2843809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47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924" y="4006332"/>
            <a:ext cx="2032394" cy="2709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91264" y="2951593"/>
            <a:ext cx="2952328" cy="2214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75856" y="4708855"/>
            <a:ext cx="2721825" cy="2041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2" descr="SDC1298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6767" y="2204864"/>
            <a:ext cx="2115062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437063"/>
            <a:ext cx="3178175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425" y="2636838"/>
            <a:ext cx="2949575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1482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</a:rPr>
              <a:t>Развитие речи протекает более успешно в благоприятной речевой среде. Речевая среда - это семья, детский сад, взрослые и ровесники, с которыми постоянно общается ребенок. Предметно-пространственная среда имеет большое значение для развития маленьких, еще не читающих детей, особенно в их самостоятельной деятельности.</a:t>
            </a:r>
          </a:p>
          <a:p>
            <a:pPr algn="ctr"/>
            <a:r>
              <a:rPr lang="ru-RU" sz="1600" b="1" i="1">
                <a:solidFill>
                  <a:srgbClr val="FFFF00"/>
                </a:solidFill>
                <a:latin typeface="Times New Roman" pitchFamily="18" charset="0"/>
              </a:rPr>
              <a:t>Предметно - пространственная  </a:t>
            </a:r>
            <a:r>
              <a:rPr lang="ru-RU" sz="1600">
                <a:solidFill>
                  <a:srgbClr val="FFFF00"/>
                </a:solidFill>
                <a:latin typeface="Times New Roman" pitchFamily="18" charset="0"/>
              </a:rPr>
              <a:t>среда-это система материальных объектов деятельности ребенка, функционально моделирующая содержание его духовного и физического облика. Обогащенная среда предполагает единство социальных и природных средств обеспечения разнообразной деятельности ребенка. Оснащение образовательного процесса формируется в прямой зависимости от содержания воспитания, возраста, опыта и уровня развития детей и их деятельности.</a:t>
            </a: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</a:rPr>
              <a:t>Развивающая среда выступает в роли стимулятора, движущей силы в целостном процессе становления личности ребенка, она обогащает личностное развитие, способствует раннему проявлению разносторонних способностей.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04762" y="90120"/>
            <a:ext cx="2923625" cy="2194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5" descr="SAM_13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3229" y="764109"/>
            <a:ext cx="2263067" cy="268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Развитие </a:t>
            </a:r>
            <a:r>
              <a:rPr lang="ru-RU" sz="2800" dirty="0"/>
              <a:t>речи посредством художественной литературы</a:t>
            </a: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309563" y="1341438"/>
            <a:ext cx="4191000" cy="2519362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r>
              <a:rPr lang="ru-RU" sz="2000" smtClean="0">
                <a:solidFill>
                  <a:srgbClr val="FFFF00"/>
                </a:solidFill>
              </a:rPr>
              <a:t>Художественная литература служит могучим, действенным средством умственного, нравственного и эстетического воспитания детей оказывает огромное влияние на развитие и обогащение речи ребёнка.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565737" y="3674356"/>
            <a:ext cx="3897328" cy="292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76055" y="1340768"/>
            <a:ext cx="3672285" cy="2754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3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3" y="3970338"/>
            <a:ext cx="2286000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56207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Развитие речи средствами дидактической игры</a:t>
            </a:r>
            <a:endParaRPr lang="ru-RU" sz="2800" dirty="0"/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5543550"/>
          </a:xfrm>
        </p:spPr>
        <p:txBody>
          <a:bodyPr/>
          <a:lstStyle/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b="1" smtClean="0">
                <a:solidFill>
                  <a:srgbClr val="FFFF00"/>
                </a:solidFill>
              </a:rPr>
              <a:t>Дидактическая игра развивает речь детей: пополняет и активизирует словарь, формирует правильное звукопроизношение, развивает связную речь, умение правильно выражать свои мысли.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b="1" i="1" smtClean="0">
                <a:solidFill>
                  <a:srgbClr val="FFFF00"/>
                </a:solidFill>
              </a:rPr>
              <a:t>Дидактические игры: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Слова наоборот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Что случится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Скажи правильно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Рассказы по рисункам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Какая, какое, какие?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Логопедическое лото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Профессии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Кто в домике живет?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Собери потешку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Собери пословицу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Играем в лото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Мои первые предложения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Большой – маленький Кто что делает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Короткие слова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Времена года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Серия игр по  художественному творчеству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>
                <a:solidFill>
                  <a:srgbClr val="FFFF00"/>
                </a:solidFill>
              </a:rPr>
              <a:t>Серия игр по патриотическому воспитанию</a:t>
            </a:r>
          </a:p>
          <a:p>
            <a:pPr marL="136525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200" b="1" i="1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64088" y="4020159"/>
            <a:ext cx="3491880" cy="261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23928" y="1714653"/>
            <a:ext cx="3491880" cy="261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помощью дидактических игр  обогащается 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словарный запас детей. Так же они используются для закрепления словаря детей (существительные, прилагательные, глаголы, названия цвета, пространственные понятия, предлоги и т.д.). Развивается речь, память, внимание, логическое мышление, зрительная память. Закрепляется культура поведения, навыки общения.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9563" y="2133600"/>
            <a:ext cx="3932237" cy="3005138"/>
          </a:xfrm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800" y="3821113"/>
            <a:ext cx="3938588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240331" y="332656"/>
            <a:ext cx="2610036" cy="1957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264696" cy="10801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effectLst/>
              </a:rPr>
              <a:t>Экскурсии как метод развития речи детей</a:t>
            </a:r>
            <a:endParaRPr lang="ru-RU" sz="2400" dirty="0"/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>
          <a:xfrm>
            <a:off x="179388" y="1557338"/>
            <a:ext cx="3898900" cy="5040312"/>
          </a:xfrm>
        </p:spPr>
        <p:txBody>
          <a:bodyPr/>
          <a:lstStyle/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i="1" smtClean="0">
                <a:solidFill>
                  <a:srgbClr val="FF0000"/>
                </a:solidFill>
              </a:rPr>
              <a:t>Экскурсия </a:t>
            </a:r>
            <a:r>
              <a:rPr lang="ru-RU" sz="2000" b="1" i="1" smtClean="0">
                <a:solidFill>
                  <a:srgbClr val="FFFF00"/>
                </a:solidFill>
              </a:rPr>
              <a:t>[лат. excursio – поездка] – одна из форм  образовательной работы с детьми; дает возможность изучить предметы или явления в естественной обстановке.</a:t>
            </a:r>
            <a:endParaRPr lang="ru-RU" sz="2000" smtClean="0">
              <a:solidFill>
                <a:srgbClr val="FFFF00"/>
              </a:solidFill>
            </a:endParaRPr>
          </a:p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i="1" smtClean="0">
                <a:solidFill>
                  <a:srgbClr val="FF0000"/>
                </a:solidFill>
              </a:rPr>
              <a:t>Целью</a:t>
            </a:r>
            <a:r>
              <a:rPr lang="ru-RU" sz="2000" b="1" i="1" smtClean="0">
                <a:solidFill>
                  <a:srgbClr val="FFFF00"/>
                </a:solidFill>
              </a:rPr>
              <a:t> экскурсий является уточнение и обогащение активного и пассивного словарного запаса детей, развитие связной речи детей, расширение представлений детей об окружающем мире. Развитие любознательности и наблюдательности.</a:t>
            </a:r>
          </a:p>
          <a:p>
            <a:pPr marL="136525" indent="0" eaLnBrk="1" hangingPunct="1">
              <a:lnSpc>
                <a:spcPct val="90000"/>
              </a:lnSpc>
            </a:pPr>
            <a:endParaRPr lang="ru-RU" sz="1600" smtClean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32582" y="1484784"/>
            <a:ext cx="2664296" cy="1998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87441" y="2852936"/>
            <a:ext cx="2915816" cy="218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Станислав\Desktop\ФОТО, Колосок\фотки\Долг пол\IMG_7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37747" y="4516182"/>
            <a:ext cx="2459131" cy="2163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dirty="0"/>
              <a:t>Сюжетно-ролевая игра</a:t>
            </a:r>
            <a:r>
              <a:rPr lang="ru-RU" sz="2000" dirty="0"/>
              <a:t> оказывает положительное влияние на развитие речи. В ходе игры ребенок вслух разговаривает с игрушкой, говорит и за себя, и за нее, подражает гудению самолета, голосам зверей и т. д. Развивается диалогическая речь.</a:t>
            </a:r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179388" y="1484313"/>
            <a:ext cx="3887787" cy="5184775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В группе должны быть такие  игры как: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Семья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Школа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Кафе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Цирк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Магазин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Шоферы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Моряки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Пограничники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Парикмахерская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Строители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Библиотека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Театр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Почта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FF00"/>
                </a:solidFill>
              </a:rPr>
              <a:t>Ателье</a:t>
            </a:r>
          </a:p>
          <a:p>
            <a:pPr marL="136525" indent="0" eaLnBrk="1" hangingPunct="1">
              <a:buFont typeface="Wingdings 2" pitchFamily="18" charset="2"/>
              <a:buNone/>
            </a:pPr>
            <a:endParaRPr lang="ru-RU" sz="1700" b="1" i="1" smtClean="0">
              <a:solidFill>
                <a:srgbClr val="FFFF00"/>
              </a:solidFill>
            </a:endParaRPr>
          </a:p>
          <a:p>
            <a:pPr marL="136525" indent="0" eaLnBrk="1" hangingPunct="1"/>
            <a:endParaRPr lang="ru-RU" smtClean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4051300"/>
            <a:ext cx="3078163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5975" y="1824038"/>
            <a:ext cx="3438525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436096" y="4051591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400" dirty="0" smtClean="0">
                <a:ln>
                  <a:noFill/>
                </a:ln>
                <a:solidFill>
                  <a:srgbClr val="C7E41C"/>
                </a:solidFill>
                <a:effectLst/>
                <a:latin typeface="Times New Roman" pitchFamily="18" charset="0"/>
              </a:rPr>
              <a:t>Цель: Активизация форм повышения квалификации педагогов. </a:t>
            </a:r>
            <a:r>
              <a:rPr lang="ru-RU" sz="2400" smtClean="0">
                <a:ln>
                  <a:noFill/>
                </a:ln>
                <a:solidFill>
                  <a:srgbClr val="C7E41C"/>
                </a:solidFill>
                <a:effectLst/>
                <a:latin typeface="Times New Roman" pitchFamily="18" charset="0"/>
              </a:rPr>
              <a:t>Систематизация знаний педагогов об особенностях современных форм и методов работы по развитию речи дошкольников</a:t>
            </a:r>
            <a:r>
              <a:rPr lang="ru-RU" sz="2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9925" indent="-5334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dirty="0" smtClean="0"/>
              <a:t>План проведения:</a:t>
            </a:r>
          </a:p>
          <a:p>
            <a:pPr marL="669925" indent="-533400" eaLnBrk="1" hangingPunct="1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ru-RU" sz="2000" b="1" dirty="0" smtClean="0"/>
              <a:t>Теоретическая часть:</a:t>
            </a:r>
          </a:p>
          <a:p>
            <a:pPr marL="669925" indent="-5334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dirty="0" smtClean="0"/>
              <a:t>- Выступление ст. воспитателя «Развитие речи в ДОУ с учетом ФГОС»</a:t>
            </a:r>
          </a:p>
          <a:p>
            <a:pPr marL="669925" indent="-5334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dirty="0" smtClean="0"/>
              <a:t>- Аналитическая справка о результатах тематического контроля. – Новикова Е.В.</a:t>
            </a:r>
          </a:p>
          <a:p>
            <a:pPr marL="669925" indent="-5334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dirty="0" smtClean="0"/>
              <a:t>- Доклад: «Влияние загадок на речевое развитие детей дошкольного возраста» - Кочнева А.Н.</a:t>
            </a:r>
          </a:p>
          <a:p>
            <a:pPr marL="669925" indent="-5334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dirty="0" smtClean="0"/>
              <a:t>- Выступление: «Современные образовательные технологии для развития связной речи дошкольников» - Соловьева И.А.</a:t>
            </a:r>
          </a:p>
          <a:p>
            <a:pPr marL="669925" indent="-5334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dirty="0" smtClean="0"/>
              <a:t>2. Практическая часть.</a:t>
            </a:r>
          </a:p>
          <a:p>
            <a:pPr marL="669925" indent="-5334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dirty="0" smtClean="0"/>
              <a:t>Домашнее задание.</a:t>
            </a:r>
          </a:p>
          <a:p>
            <a:pPr marL="669925" indent="-5334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dirty="0" smtClean="0"/>
              <a:t>3. Разработка решений педсовета.</a:t>
            </a:r>
          </a:p>
          <a:p>
            <a:pPr marL="669925" indent="-533400" eaLnBrk="1" hangingPunct="1">
              <a:lnSpc>
                <a:spcPct val="90000"/>
              </a:lnSpc>
            </a:pPr>
            <a:endParaRPr lang="ru-RU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440160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dirty="0"/>
              <a:t> </a:t>
            </a:r>
            <a:endParaRPr lang="ru-RU" sz="2000" dirty="0"/>
          </a:p>
        </p:txBody>
      </p:sp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204788" y="115888"/>
            <a:ext cx="893921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 </a:t>
            </a:r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Через игру можно побуждать детей к общению друг  с другом. Сюжетно-ролевая игра способствует:</a:t>
            </a:r>
          </a:p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- закреплению навыков пользования инициативной речью,</a:t>
            </a:r>
          </a:p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- совершенствованию разговорной речи,</a:t>
            </a:r>
          </a:p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- обогащению словаря,</a:t>
            </a:r>
          </a:p>
          <a:p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-формированию грамматического строя языка и т. д.</a:t>
            </a:r>
          </a:p>
        </p:txBody>
      </p:sp>
      <p:pic>
        <p:nvPicPr>
          <p:cNvPr id="7" name="Содержимое 5" descr="Изображение 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52120" y="4226941"/>
            <a:ext cx="3384376" cy="253828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66FF33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219052" y="3789039"/>
            <a:ext cx="3968245" cy="297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572000" y="2006599"/>
            <a:ext cx="3613559" cy="2710170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9" descr="Изображение 3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1324954">
            <a:off x="301892" y="2004617"/>
            <a:ext cx="3448238" cy="2586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250629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i="1" dirty="0" smtClean="0">
                <a:solidFill>
                  <a:srgbClr val="FF0000"/>
                </a:solidFill>
              </a:rPr>
              <a:t> 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33338" y="188913"/>
            <a:ext cx="9002712" cy="6335712"/>
          </a:xfrm>
        </p:spPr>
        <p:txBody>
          <a:bodyPr/>
          <a:lstStyle/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200" b="1" i="1" smtClean="0">
                <a:solidFill>
                  <a:srgbClr val="FF0000"/>
                </a:solidFill>
              </a:rPr>
              <a:t>Театрализованная деятельность</a:t>
            </a:r>
            <a:r>
              <a:rPr lang="ru-RU" sz="1700" b="1" i="1" smtClean="0">
                <a:solidFill>
                  <a:srgbClr val="FF0000"/>
                </a:solidFill>
              </a:rPr>
              <a:t>  </a:t>
            </a:r>
            <a:r>
              <a:rPr lang="ru-RU" sz="1900" smtClean="0">
                <a:solidFill>
                  <a:srgbClr val="FFFF00"/>
                </a:solidFill>
              </a:rPr>
              <a:t>делает жизнь детей интересной и содержательной, наполненной яркими впечатлениями, радостью творчества, знакомит детей с окружающим миром во всем его многообразии через образы, краски, звуки, а умело поставленные вопросы,  побуждают их думать, анализировать, делать выводы и обобщения , развивается  речь детей, появляется возможность к самореализации.</a:t>
            </a:r>
          </a:p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900" smtClean="0">
                <a:solidFill>
                  <a:srgbClr val="FFFF00"/>
                </a:solidFill>
              </a:rPr>
              <a:t>Речь детей становится образной, выразительной. В процессе работы над выразительностью реплик персонажей, собственных высказываний незаметно активизируется словарь ребенка, совершенствуется звуковая культура речи, ее интонационный строй. Исполняемая роль, особенно вступление в диалог с другим персонажем ставит ребенка перед необходимостью ясно, четко и понятно изъясняться. У детей улучшается диалогическая речь, ее грамматический строй.  Мимика и жесты становятся артистичными, у детей появляется уверенность в себе, способность удерживать внимание в соответствии с сюжетом спектакля; развивается логичность мышления. К пяти годам дети легко обыгрывают русские народные сказки, рассказы писателей, стихи, пробуют складывать стихи.</a:t>
            </a:r>
          </a:p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900" i="1" smtClean="0">
                <a:solidFill>
                  <a:srgbClr val="FFFF00"/>
                </a:solidFill>
              </a:rPr>
              <a:t> виды театра :</a:t>
            </a:r>
          </a:p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900" i="1" smtClean="0">
                <a:solidFill>
                  <a:srgbClr val="FFFF00"/>
                </a:solidFill>
              </a:rPr>
              <a:t>Куклы би-ба-бо</a:t>
            </a:r>
          </a:p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900" i="1" smtClean="0">
                <a:solidFill>
                  <a:srgbClr val="FFFF00"/>
                </a:solidFill>
              </a:rPr>
              <a:t>Пальчиковый театр</a:t>
            </a:r>
          </a:p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900" i="1" smtClean="0">
                <a:solidFill>
                  <a:srgbClr val="FFFF00"/>
                </a:solidFill>
              </a:rPr>
              <a:t>Плоскостной театр</a:t>
            </a:r>
          </a:p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900" i="1" smtClean="0">
                <a:solidFill>
                  <a:srgbClr val="FFFF00"/>
                </a:solidFill>
              </a:rPr>
              <a:t>Куклы – рукавички</a:t>
            </a:r>
          </a:p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900" i="1" smtClean="0">
                <a:solidFill>
                  <a:srgbClr val="FFFF00"/>
                </a:solidFill>
              </a:rPr>
              <a:t>Используются также детские костюмы  персонажей сказок.</a:t>
            </a:r>
            <a:endParaRPr lang="ru-RU" sz="1700" i="1" smtClean="0"/>
          </a:p>
          <a:p>
            <a:pPr marL="136525" indent="0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17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4067944" cy="6394722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700" i="1" dirty="0" smtClean="0">
                <a:solidFill>
                  <a:schemeClr val="accent1"/>
                </a:solidFill>
                <a:effectLst/>
              </a:rPr>
              <a:t>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491931" y="11663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51520" y="4005064"/>
            <a:ext cx="3552394" cy="2664296"/>
          </a:xfr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260647"/>
            <a:ext cx="3457559" cy="2592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493963" y="1532064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80112" y="4149080"/>
            <a:ext cx="3372747" cy="252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936104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800" i="1" dirty="0">
                <a:effectLst/>
              </a:rPr>
              <a:t>«Ум ребенка находится на кончиках его пальцев</a:t>
            </a:r>
            <a:r>
              <a:rPr lang="ru-RU" sz="2800" i="1" dirty="0" smtClean="0">
                <a:effectLst/>
              </a:rPr>
              <a:t>».</a:t>
            </a:r>
            <a:r>
              <a:rPr lang="ru-RU" sz="2800" i="1" dirty="0">
                <a:effectLst/>
              </a:rPr>
              <a:t> </a:t>
            </a:r>
            <a:r>
              <a:rPr lang="ru-RU" sz="2800" b="0" dirty="0">
                <a:effectLst/>
              </a:rPr>
              <a:t> </a:t>
            </a: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000" b="0" dirty="0" smtClean="0">
                <a:effectLst/>
              </a:rPr>
              <a:t>В.А</a:t>
            </a:r>
            <a:r>
              <a:rPr lang="ru-RU" sz="2000" b="0" dirty="0">
                <a:effectLst/>
              </a:rPr>
              <a:t>. Сухомлинский</a:t>
            </a:r>
            <a:endParaRPr lang="ru-RU" sz="2000" dirty="0"/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>
          <a:xfrm>
            <a:off x="250825" y="981075"/>
            <a:ext cx="8281988" cy="3095625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r>
              <a:rPr lang="ru-RU" sz="2000" smtClean="0">
                <a:solidFill>
                  <a:srgbClr val="FFFF00"/>
                </a:solidFill>
              </a:rPr>
              <a:t>Одним из показателей хорошего физического и нервно-психического развития ребенка является развитие его руки, кисти, ручных умений или, как принято называть, мелкой пальцевой моторикой.</a:t>
            </a:r>
            <a:br>
              <a:rPr lang="ru-RU" sz="2000" smtClean="0">
                <a:solidFill>
                  <a:srgbClr val="FFFF00"/>
                </a:solidFill>
              </a:rPr>
            </a:br>
            <a:r>
              <a:rPr lang="ru-RU" sz="2000" smtClean="0">
                <a:solidFill>
                  <a:srgbClr val="FFFF00"/>
                </a:solidFill>
              </a:rPr>
              <a:t>Кисть руки имеет самое большое «представительство» в коре головного мозга, поэтому именно развитию кисти принадлежит важная роль в формировании головного мозга и становлении речи.  Игры с пальчиками развивают мозг ребенка, стимулируют развитие речи, творческие способности, фантазию малыша. Простые движения помогают убрать напряжение не только с самих рук, но и расслабить мышцы всего тела. Они способны улучшить произношение многих звуков. Чем лучше работают пальцы и вся кисть, тем лучше ребенок говорит. 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2000" smtClean="0">
                <a:solidFill>
                  <a:srgbClr val="FFFF00"/>
                </a:solidFill>
              </a:rPr>
              <a:t>Главная цель пальчиковых игр — переключение внимания, улучшение координации и мелкой моторики, что напрямую воздействует на умственное развитие ребенка. Кроме того, при повторении стихотворных строк и одновременном движении пальцами у малышей формируется правильное звукопроизношение, умение быстро и четко говорить, совершенствуется память, способность согласовывать движения и речь.</a:t>
            </a:r>
            <a:br>
              <a:rPr lang="ru-RU" sz="2000" smtClean="0">
                <a:solidFill>
                  <a:srgbClr val="FFFF00"/>
                </a:solidFill>
              </a:rPr>
            </a:br>
            <a:r>
              <a:rPr lang="ru-RU" sz="200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i="1" dirty="0"/>
              <a:t>Пальчиковая гимнастика:</a:t>
            </a:r>
            <a:br>
              <a:rPr lang="ru-RU" sz="2000" i="1" dirty="0"/>
            </a:br>
            <a:r>
              <a:rPr lang="ru-RU" sz="2000" dirty="0">
                <a:solidFill>
                  <a:srgbClr val="FFFF00"/>
                </a:solidFill>
              </a:rPr>
              <a:t>-Способствует овладению навыками мелкой моторики;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-Помогает развивать речь ребенка;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-Повышает работоспособность коры головного мозга;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-Развивает у ребенка психические процессы: мышление, внимание, память, воображение;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-Снимает тревожность.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4" y="2924944"/>
            <a:ext cx="383686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5600" y="3789363"/>
            <a:ext cx="2963863" cy="287337"/>
          </a:xfrm>
        </p:spPr>
        <p:txBody>
          <a:bodyPr>
            <a:normAutofit fontScale="5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860032" y="3789040"/>
            <a:ext cx="3851920" cy="288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8501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Развитие речи детей посредствам мелкой </a:t>
            </a:r>
            <a:r>
              <a:rPr lang="ru-RU" sz="2400" dirty="0" smtClean="0"/>
              <a:t>моторики </a:t>
            </a:r>
            <a:r>
              <a:rPr lang="ru-RU" sz="2400" dirty="0"/>
              <a:t>рук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052513"/>
            <a:ext cx="8856662" cy="5545137"/>
          </a:xfrm>
        </p:spPr>
        <p:txBody>
          <a:bodyPr>
            <a:normAutofit fontScale="92500" lnSpcReduction="20000"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>
                <a:solidFill>
                  <a:srgbClr val="FF0000"/>
                </a:solidFill>
              </a:rPr>
              <a:t>Мелкая моторика  </a:t>
            </a:r>
            <a:r>
              <a:rPr lang="ru-RU" sz="2000" dirty="0">
                <a:solidFill>
                  <a:srgbClr val="FFFF00"/>
                </a:solidFill>
              </a:rPr>
              <a:t>- это совокупность скоординированных действий мышечной, костной и нервной систем человека, зачастую в сочетании со зрительной системой в выполнении мелких, точных движений кистями и пальцами рук и ног. Часто для понятия «мелкая моторика» используется такой термин как «ловкость». </a:t>
            </a:r>
            <a:endParaRPr lang="ru-RU" sz="2000" dirty="0" smtClean="0">
              <a:solidFill>
                <a:srgbClr val="FFFF00"/>
              </a:solidFill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Учёные </a:t>
            </a:r>
            <a:r>
              <a:rPr lang="ru-RU" sz="2000" dirty="0">
                <a:solidFill>
                  <a:srgbClr val="FFFF00"/>
                </a:solidFill>
              </a:rPr>
              <a:t>пришли к выводу, что приблизительно треть всей поверхности двигательной проекции головного мозга занимает именно проекция кисти рук, которая располагается рядом с речевой зоной. Из этого следует следующий вывод: развитие речи ребёнка и развитие мелкой моторики  два взаимосвязанных неразрывных процесса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dirty="0">
                <a:solidFill>
                  <a:srgbClr val="FFFF00"/>
                </a:solidFill>
              </a:rPr>
              <a:t>Существует несколько эффективных способов развития мелкой моторики</a:t>
            </a:r>
            <a:r>
              <a:rPr lang="ru-RU" sz="2000" dirty="0" smtClean="0">
                <a:solidFill>
                  <a:srgbClr val="FFFF00"/>
                </a:solidFill>
              </a:rPr>
              <a:t>:</a:t>
            </a:r>
            <a:endParaRPr lang="ru-RU" sz="2000" dirty="0">
              <a:solidFill>
                <a:srgbClr val="FFFF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FFFF00"/>
                </a:solidFill>
              </a:rPr>
              <a:t>игры с мелкими предметами (мозаика, </a:t>
            </a:r>
            <a:r>
              <a:rPr lang="ru-RU" sz="2000" dirty="0" err="1">
                <a:solidFill>
                  <a:srgbClr val="FFFF00"/>
                </a:solidFill>
              </a:rPr>
              <a:t>пазлы</a:t>
            </a:r>
            <a:r>
              <a:rPr lang="ru-RU" sz="2000" dirty="0">
                <a:solidFill>
                  <a:srgbClr val="FFFF00"/>
                </a:solidFill>
              </a:rPr>
              <a:t>, бусы, конструкторы и т.д.);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FFFF00"/>
                </a:solidFill>
              </a:rPr>
              <a:t>пальчиковые игры;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FFFF00"/>
                </a:solidFill>
              </a:rPr>
              <a:t>лепка;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FFFF00"/>
                </a:solidFill>
              </a:rPr>
              <a:t>массаж пальцев и </a:t>
            </a:r>
            <a:r>
              <a:rPr lang="ru-RU" sz="2000" dirty="0" smtClean="0">
                <a:solidFill>
                  <a:srgbClr val="FFFF00"/>
                </a:solidFill>
              </a:rPr>
              <a:t>кистей;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FFFF00"/>
                </a:solidFill>
              </a:rPr>
              <a:t>п</a:t>
            </a:r>
            <a:r>
              <a:rPr lang="ru-RU" sz="2000" dirty="0" smtClean="0">
                <a:solidFill>
                  <a:srgbClr val="FFFF00"/>
                </a:solidFill>
              </a:rPr>
              <a:t>ирамидки;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FFFF00"/>
                </a:solidFill>
              </a:rPr>
              <a:t>и</a:t>
            </a:r>
            <a:r>
              <a:rPr lang="ru-RU" sz="2000" dirty="0" smtClean="0">
                <a:solidFill>
                  <a:srgbClr val="FFFF00"/>
                </a:solidFill>
              </a:rPr>
              <a:t>грушки – шнуровки;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Кубики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сухой бассейн.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i="1" dirty="0"/>
              <a:t>«Источники способностей и дарования детей </a:t>
            </a:r>
            <a:r>
              <a:rPr lang="ru-RU" sz="2000" i="1" dirty="0" smtClean="0"/>
              <a:t>–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i="1" dirty="0"/>
              <a:t>на кончиках их пальцев. От пальцев, образно говоря</a:t>
            </a:r>
            <a:r>
              <a:rPr lang="ru-RU" sz="2000" i="1" dirty="0" smtClean="0"/>
              <a:t>,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i="1" dirty="0"/>
              <a:t>идут тончайшие ручейки, которые питают источник творческой мысли</a:t>
            </a:r>
            <a:r>
              <a:rPr lang="ru-RU" sz="2000" i="1" dirty="0" smtClean="0"/>
              <a:t>»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1800" dirty="0" smtClean="0"/>
              <a:t>                                                                                                     В</a:t>
            </a:r>
            <a:r>
              <a:rPr lang="ru-RU" sz="1800" dirty="0"/>
              <a:t>. А. Сухомлинский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9040" y="1295301"/>
            <a:ext cx="2534411" cy="1900808"/>
          </a:xfr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868144" y="4365104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2334" y="3412401"/>
            <a:ext cx="2987824" cy="224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40158" y="980728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25652" y="2969371"/>
            <a:ext cx="2627784" cy="1970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555776" y="4878542"/>
            <a:ext cx="2483768" cy="186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516216" y="1583888"/>
            <a:ext cx="2211710" cy="2948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5832648" cy="11521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Развитие речи детей посредством музыкальных занятий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268413"/>
            <a:ext cx="5543550" cy="5400675"/>
          </a:xfrm>
        </p:spPr>
        <p:txBody>
          <a:bodyPr>
            <a:normAutofit fontScale="70000" lnSpcReduction="20000"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i="1" dirty="0">
                <a:solidFill>
                  <a:srgbClr val="FFFF00"/>
                </a:solidFill>
              </a:rPr>
              <a:t>Музыкальное воспитание </a:t>
            </a:r>
            <a:r>
              <a:rPr lang="ru-RU" dirty="0">
                <a:solidFill>
                  <a:srgbClr val="FFFF00"/>
                </a:solidFill>
              </a:rPr>
              <a:t>детей в детском саду имеет большое значение для развития речи детей. </a:t>
            </a:r>
            <a:endParaRPr lang="ru-RU" dirty="0" smtClean="0">
              <a:solidFill>
                <a:srgbClr val="FFFF00"/>
              </a:solidFill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>
                <a:solidFill>
                  <a:srgbClr val="FFFF00"/>
                </a:solidFill>
              </a:rPr>
              <a:t>Основная задача музыкального </a:t>
            </a:r>
            <a:r>
              <a:rPr lang="ru-RU" dirty="0" err="1">
                <a:solidFill>
                  <a:srgbClr val="FFFF00"/>
                </a:solidFill>
              </a:rPr>
              <a:t>воспитания:воспитывать</a:t>
            </a:r>
            <a:r>
              <a:rPr lang="ru-RU" dirty="0">
                <a:solidFill>
                  <a:srgbClr val="FFFF00"/>
                </a:solidFill>
              </a:rPr>
              <a:t> любовь и интерес к музыки.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>
                <a:solidFill>
                  <a:srgbClr val="FFFF00"/>
                </a:solidFill>
              </a:rPr>
              <a:t>Эта задача решается путем развития музыкального восприятия и слуха. Основополагающий принцип проведения музыкальных занятий является взаимосвязь речи, музыки и движения. Именно музыка является организующим и руководящим началом.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Четкое </a:t>
            </a:r>
            <a:r>
              <a:rPr lang="ru-RU" dirty="0">
                <a:solidFill>
                  <a:srgbClr val="FFFF00"/>
                </a:solidFill>
              </a:rPr>
              <a:t>произношение ритмического текста и стихов под музыку, развивает музыкальный слух, воображение, чувства слова. Каждое слово, слог, звук, произносятся осмысленно, с искренним отношением. Чем четче произносят, тем лучше двигаются дети. Такая методика помогает постигать речевую культуру, способствует координации.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64088" y="2060848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988157" y="4221088"/>
            <a:ext cx="297633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444208" y="260648"/>
            <a:ext cx="1499820" cy="1499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16632"/>
            <a:ext cx="5544616" cy="9799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Художественное творчество и развитие речи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5600" y="1341438"/>
            <a:ext cx="3600450" cy="5400675"/>
          </a:xfrm>
        </p:spPr>
        <p:txBody>
          <a:bodyPr>
            <a:normAutofit fontScale="70000" lnSpcReduction="20000"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i="1" dirty="0">
                <a:solidFill>
                  <a:srgbClr val="FF0000"/>
                </a:solidFill>
              </a:rPr>
              <a:t>Художественное творчество </a:t>
            </a:r>
            <a:r>
              <a:rPr lang="ru-RU" dirty="0"/>
              <a:t>- </a:t>
            </a:r>
            <a:r>
              <a:rPr lang="ru-RU" dirty="0">
                <a:solidFill>
                  <a:srgbClr val="FFFF00"/>
                </a:solidFill>
              </a:rPr>
              <a:t>уникальное средство для развития мелкой моторики и речи в их единстве и взаимосвязи.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>
                <a:solidFill>
                  <a:srgbClr val="FFFF00"/>
                </a:solidFill>
              </a:rPr>
              <a:t>Чем больше ребенок умеет, хочет и стремится делать руками, тем он умнее и изобретательнее. По мере совершенствования мелкой моторики идет развитие речевой функции. Функция руки и речь развиваются </a:t>
            </a:r>
            <a:r>
              <a:rPr lang="ru-RU" dirty="0" smtClean="0">
                <a:solidFill>
                  <a:srgbClr val="FFFF00"/>
                </a:solidFill>
              </a:rPr>
              <a:t>параллельно. В процессе </a:t>
            </a:r>
            <a:r>
              <a:rPr lang="ru-RU" dirty="0">
                <a:solidFill>
                  <a:srgbClr val="FFFF00"/>
                </a:solidFill>
              </a:rPr>
              <a:t>продуктивной деятельности </a:t>
            </a:r>
            <a:r>
              <a:rPr lang="ru-RU" dirty="0" smtClean="0">
                <a:solidFill>
                  <a:srgbClr val="FFFF00"/>
                </a:solidFill>
              </a:rPr>
              <a:t>дети </a:t>
            </a:r>
            <a:r>
              <a:rPr lang="ru-RU" dirty="0">
                <a:solidFill>
                  <a:srgbClr val="FFFF00"/>
                </a:solidFill>
              </a:rPr>
              <a:t>учатся анализировать формы, наблюдать, сравнивать, выделять черты сходства и различия предметов по величине.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359758" y="1484784"/>
            <a:ext cx="3035829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79512" y="3212976"/>
            <a:ext cx="3035829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1532" y="102140"/>
            <a:ext cx="2651787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56549" y="4635666"/>
            <a:ext cx="2751683" cy="2063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Развитие речи на прогулке</a:t>
            </a:r>
            <a:endParaRPr lang="ru-RU" sz="2400" dirty="0"/>
          </a:p>
        </p:txBody>
      </p:sp>
      <p:sp>
        <p:nvSpPr>
          <p:cNvPr id="41986" name="Объект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4710112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r>
              <a:rPr lang="ru-RU" sz="2000" b="1" i="1" smtClean="0">
                <a:solidFill>
                  <a:srgbClr val="FFFF00"/>
                </a:solidFill>
              </a:rPr>
              <a:t>Прогулка</a:t>
            </a:r>
            <a:r>
              <a:rPr lang="ru-RU" sz="2000" smtClean="0">
                <a:solidFill>
                  <a:srgbClr val="FFFF00"/>
                </a:solidFill>
              </a:rPr>
              <a:t> - это не только важный режимный момент, но и замечательный способ развития речи ребёнка. Территория   детского сада   разнообразная: здесь растут берёзы, сирень. В тёплое время года клумбы пестрят  цветами.   На прогулках дети отмечают все, что они видят вокруг себя и стараются выразить свое впечатление словами.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724128" y="2780928"/>
            <a:ext cx="326436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7544" y="2780928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67944" y="3573016"/>
            <a:ext cx="2178846" cy="2905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2124075" y="2681288"/>
            <a:ext cx="4859338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>
                <a:solidFill>
                  <a:srgbClr val="2D2A2A"/>
                </a:solidFill>
                <a:latin typeface="Tahoma" pitchFamily="34" charset="0"/>
                <a:cs typeface="Times New Roman" pitchFamily="18" charset="0"/>
              </a:rPr>
              <a:t> </a:t>
            </a:r>
            <a:endParaRPr lang="ru-RU" sz="40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250825" y="1052513"/>
            <a:ext cx="51133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Times New Roman" pitchFamily="18" charset="0"/>
              </a:rPr>
              <a:t>“Речь – удивительное сильное средство, </a:t>
            </a:r>
          </a:p>
          <a:p>
            <a:pPr algn="ctr"/>
            <a:r>
              <a:rPr lang="ru-RU" sz="4000" b="1">
                <a:latin typeface="Times New Roman" pitchFamily="18" charset="0"/>
              </a:rPr>
              <a:t>но нужно иметь много ума, </a:t>
            </a:r>
          </a:p>
          <a:p>
            <a:pPr algn="ctr"/>
            <a:r>
              <a:rPr lang="ru-RU" sz="4000" b="1">
                <a:latin typeface="Times New Roman" pitchFamily="18" charset="0"/>
              </a:rPr>
              <a:t>чтобы пользоваться им”</a:t>
            </a:r>
          </a:p>
          <a:p>
            <a:pPr algn="ctr"/>
            <a:r>
              <a:rPr lang="ru-RU" sz="4000">
                <a:solidFill>
                  <a:srgbClr val="FFFF00"/>
                </a:solidFill>
                <a:latin typeface="Times New Roman" pitchFamily="18" charset="0"/>
              </a:rPr>
              <a:t>Г. Гегель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440858" y="839937"/>
            <a:ext cx="3558289" cy="484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040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Подвижные игры в речевом развитии</a:t>
            </a:r>
            <a:endParaRPr lang="ru-RU" sz="2400" dirty="0"/>
          </a:p>
        </p:txBody>
      </p:sp>
      <p:sp>
        <p:nvSpPr>
          <p:cNvPr id="43010" name="Объект 2"/>
          <p:cNvSpPr>
            <a:spLocks noGrp="1"/>
          </p:cNvSpPr>
          <p:nvPr>
            <p:ph idx="1"/>
          </p:nvPr>
        </p:nvSpPr>
        <p:spPr>
          <a:xfrm>
            <a:off x="0" y="476250"/>
            <a:ext cx="6084888" cy="6192838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Подвижная игра направлена на достижение определённых целей воспитания и обучения.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Во время игры педагог должен стремиться к побуждению у детей подражательной речевой деятельности, расширению объема понимания речи и словарного запаса. Это достигается путем проговаривания вместе с педагогом потешек, стихотворений, словесного сопровождения подвижных игр.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Классификация подвижных игр:1.Игры с разнообразными движениями и пением: «У соседа лучше», «Ровным кругом», «Карусель», «Курочка и цыплята», «Воробушки и автомобиль», «Совушка»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2.Игры с бегом: «Перемени предмет», «Найди себе пару», «Ловишка», «Поймай ленту», «Хитрая лиса»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3.Игры с прыжками: «Кролики», «Не оставайся на полу», «Мой веселый, звонкий мяч», «Удочка», «Лягушки и цапля»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4.Игры с подлезанием и лазанием: «Лиса в курятнике», «Медведи и пчелы», «Пожарные на учении»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5.Игры с метанием и ловлей: «Охотники и зайцы», «Мяч водящему», «Мяч в корзину», «За мячом»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6.Игры на ориентировку в пространстве: «Волшебные елочки», «Перелет птиц», «Осенние листочки», «Цветные автомобили», «Найди свой домик»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7.Хороводные игры: «Эхо», «Горшки», «Мышеловка»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1600" smtClean="0">
                <a:solidFill>
                  <a:srgbClr val="FFFF00"/>
                </a:solidFill>
              </a:rPr>
              <a:t>8. Игры с мячом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365624" y="576924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12160" y="2467134"/>
            <a:ext cx="2747797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153636" y="4527982"/>
            <a:ext cx="2755322" cy="206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4059"/>
            <a:ext cx="3806653" cy="113138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Картотеки по развитию речи</a:t>
            </a:r>
            <a:endParaRPr lang="ru-RU" sz="2400" dirty="0"/>
          </a:p>
        </p:txBody>
      </p:sp>
      <p:sp>
        <p:nvSpPr>
          <p:cNvPr id="44034" name="Объект 2"/>
          <p:cNvSpPr>
            <a:spLocks noGrp="1"/>
          </p:cNvSpPr>
          <p:nvPr>
            <p:ph idx="1"/>
          </p:nvPr>
        </p:nvSpPr>
        <p:spPr>
          <a:xfrm>
            <a:off x="179388" y="1346200"/>
            <a:ext cx="3097212" cy="5365750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r>
              <a:rPr lang="ru-RU" sz="2000" smtClean="0"/>
              <a:t>В группе имеются картотеки пальчиковых игр, подвижных игр, сюжетно – ролевых игр, развивающие игры с детьми, картотека физкультминуток, картотека пословиц, картотека речевых игр для режимных моментов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2000" smtClean="0"/>
              <a:t>Картотеки по развитию связной речи: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2000" smtClean="0"/>
              <a:t>«Перелетные птицы»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2000" smtClean="0"/>
              <a:t>«Зимующие птицы»</a:t>
            </a: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ru-RU" sz="2000" smtClean="0"/>
              <a:t>«Домашние животные»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09267" y="4437112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91361" y="1196752"/>
            <a:ext cx="3003525" cy="225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36909" y="154266"/>
            <a:ext cx="3025595" cy="2269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55618" y="3933056"/>
            <a:ext cx="2881291" cy="216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667903">
            <a:off x="6701164" y="2423462"/>
            <a:ext cx="1697084" cy="2262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280920" cy="56207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Работа с родителями</a:t>
            </a:r>
            <a:endParaRPr lang="ru-RU" sz="2400" dirty="0"/>
          </a:p>
        </p:txBody>
      </p:sp>
      <p:sp>
        <p:nvSpPr>
          <p:cNvPr id="45058" name="Объект 2"/>
          <p:cNvSpPr>
            <a:spLocks noGrp="1"/>
          </p:cNvSpPr>
          <p:nvPr>
            <p:ph idx="1"/>
          </p:nvPr>
        </p:nvSpPr>
        <p:spPr>
          <a:xfrm>
            <a:off x="6084888" y="836613"/>
            <a:ext cx="2808287" cy="5472112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r>
              <a:rPr lang="ru-RU" sz="2000" smtClean="0"/>
              <a:t>Проводятся беседы, даются рекомендации для заучивания с детьми дома стихов, загадок, пословиц , потешек , считалок , скороговорок , чистоговорок ; консультации и   советы какие книги следует читать детям разного дошкольного возраста; организовываются тематические родительские собрания.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979712" y="2492896"/>
            <a:ext cx="2747797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79512" y="825281"/>
            <a:ext cx="2734881" cy="2051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03848" y="825281"/>
            <a:ext cx="2705538" cy="2029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79512" y="4447950"/>
            <a:ext cx="268829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06338" y="4553744"/>
            <a:ext cx="2555776" cy="191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n>
                  <a:noFill/>
                </a:ln>
                <a:solidFill>
                  <a:schemeClr val="tx1"/>
                </a:solidFill>
                <a:effectLst/>
              </a:rPr>
              <a:t>Решение педсовета: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1. Вести систематическую работу по развитию речи детей на занятиях и вне занятий. </a:t>
            </a:r>
            <a:r>
              <a:rPr lang="ru-RU" sz="2000" i="1" smtClean="0"/>
              <a:t>Ответственные</a:t>
            </a:r>
            <a:r>
              <a:rPr lang="ru-RU" sz="2000" smtClean="0"/>
              <a:t>: воспитатели всех групп. Срок: постоянно.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2. Продолжать создавать в ДОУ условия для развития речи детей: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- пополнить группы дидактическими играми по развитию речи.</a:t>
            </a:r>
            <a:endParaRPr lang="ru-RU" sz="2000" i="1" smtClean="0"/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i="1" smtClean="0"/>
              <a:t>Ответственные:</a:t>
            </a:r>
            <a:r>
              <a:rPr lang="ru-RU" sz="2000" smtClean="0"/>
              <a:t>  воспитатели групп. Срок: до 10.03.2013г.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3. Принять к исполнению рекомендации по результатам тематической проверки «Организация работы по развитию речи в детском саду».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4.  Для развития речевой активности детей систематически использовать в работе разнообразные методы и приемы, как в организованной, так и в свободной деятельности воспитателя и детей (в течение года).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3. Продолжать вести индивидуальную работу с детьми по развитию речи (ежедневно).</a:t>
            </a:r>
            <a:br>
              <a:rPr lang="ru-RU" sz="2000" smtClean="0"/>
            </a:br>
            <a:endParaRPr lang="ru-RU" sz="200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3" y="2667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6082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628775"/>
            <a:ext cx="6610350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179388" y="336550"/>
            <a:ext cx="878522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accent1"/>
                </a:solidFill>
                <a:latin typeface="Times New Roman" pitchFamily="18" charset="0"/>
              </a:rPr>
              <a:t>Актуальность </a:t>
            </a:r>
            <a:br>
              <a:rPr lang="ru-RU" sz="3200" b="1">
                <a:solidFill>
                  <a:schemeClr val="accent1"/>
                </a:solidFill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/>
            </a:r>
            <a:br>
              <a:rPr lang="ru-RU"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>	</a:t>
            </a:r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6386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4781550"/>
            <a:ext cx="89630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z="370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465E9C"/>
                </a:outerShdw>
              </a:effectLst>
            </a:endParaRPr>
          </a:p>
        </p:txBody>
      </p:sp>
      <p:sp>
        <p:nvSpPr>
          <p:cNvPr id="16388" name="Содержимое 6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7085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smtClean="0"/>
              <a:t>Социальный заказ на развитие  речи у детей дошкольного возраста;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mtClean="0"/>
              <a:t>Необходимость совершенствования качества работы педагогов по развитию  речи у детей путем создания специальных педагогических условий;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323850" y="261938"/>
            <a:ext cx="84963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9" tIns="37874" rIns="75749" bIns="3787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МЕТОДЫ РЕЧЕВОГО РАЗВИТИЯ</a:t>
            </a:r>
          </a:p>
        </p:txBody>
      </p:sp>
      <p:sp>
        <p:nvSpPr>
          <p:cNvPr id="5123" name="AutoShape 4" descr="Фиолетовый узор"/>
          <p:cNvSpPr>
            <a:spLocks noChangeArrowheads="1"/>
          </p:cNvSpPr>
          <p:nvPr/>
        </p:nvSpPr>
        <p:spPr bwMode="auto">
          <a:xfrm>
            <a:off x="473075" y="1897063"/>
            <a:ext cx="2032000" cy="652462"/>
          </a:xfrm>
          <a:prstGeom prst="wedgeRoundRectCallout">
            <a:avLst>
              <a:gd name="adj1" fmla="val 88005"/>
              <a:gd name="adj2" fmla="val -162708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5749" tIns="37874" rIns="75749" bIns="37874"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charset="0"/>
              </a:rPr>
              <a:t>Наглядные</a:t>
            </a:r>
          </a:p>
        </p:txBody>
      </p:sp>
      <p:sp>
        <p:nvSpPr>
          <p:cNvPr id="5124" name="AutoShape 5" descr="Фиолетовый узор"/>
          <p:cNvSpPr>
            <a:spLocks noChangeArrowheads="1"/>
          </p:cNvSpPr>
          <p:nvPr/>
        </p:nvSpPr>
        <p:spPr bwMode="auto">
          <a:xfrm>
            <a:off x="3509963" y="1955800"/>
            <a:ext cx="2032000" cy="654050"/>
          </a:xfrm>
          <a:prstGeom prst="wedgeRoundRectCallout">
            <a:avLst>
              <a:gd name="adj1" fmla="val -949"/>
              <a:gd name="adj2" fmla="val -17416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5749" tIns="37874" rIns="75749" bIns="37874"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charset="0"/>
              </a:rPr>
              <a:t>Словесные</a:t>
            </a:r>
          </a:p>
        </p:txBody>
      </p:sp>
      <p:sp>
        <p:nvSpPr>
          <p:cNvPr id="5125" name="AutoShape 6" descr="Фиолетовый узор"/>
          <p:cNvSpPr>
            <a:spLocks noChangeArrowheads="1"/>
          </p:cNvSpPr>
          <p:nvPr/>
        </p:nvSpPr>
        <p:spPr bwMode="auto">
          <a:xfrm>
            <a:off x="6324600" y="1957388"/>
            <a:ext cx="2032000" cy="652462"/>
          </a:xfrm>
          <a:prstGeom prst="wedgeRoundRectCallout">
            <a:avLst>
              <a:gd name="adj1" fmla="val -97662"/>
              <a:gd name="adj2" fmla="val -17166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5749" tIns="37874" rIns="75749" bIns="37874"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charset="0"/>
              </a:rPr>
              <a:t>Практические</a:t>
            </a:r>
          </a:p>
        </p:txBody>
      </p:sp>
      <p:sp>
        <p:nvSpPr>
          <p:cNvPr id="17413" name="AutoShape 8" descr="Букет"/>
          <p:cNvSpPr>
            <a:spLocks noChangeArrowheads="1"/>
          </p:cNvSpPr>
          <p:nvPr/>
        </p:nvSpPr>
        <p:spPr bwMode="auto">
          <a:xfrm>
            <a:off x="469900" y="3068638"/>
            <a:ext cx="2525713" cy="1241425"/>
          </a:xfrm>
          <a:prstGeom prst="wedgeRectCallout">
            <a:avLst>
              <a:gd name="adj1" fmla="val -49213"/>
              <a:gd name="adj2" fmla="val 25273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Метод непосредственного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наблюдения и его 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разновидности: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наблюдение в природе, 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экскурсии</a:t>
            </a:r>
          </a:p>
        </p:txBody>
      </p:sp>
      <p:sp>
        <p:nvSpPr>
          <p:cNvPr id="17414" name="AutoShape 9" descr="Букет"/>
          <p:cNvSpPr>
            <a:spLocks noChangeArrowheads="1"/>
          </p:cNvSpPr>
          <p:nvPr/>
        </p:nvSpPr>
        <p:spPr bwMode="auto">
          <a:xfrm>
            <a:off x="469900" y="4862513"/>
            <a:ext cx="2525713" cy="1503362"/>
          </a:xfrm>
          <a:prstGeom prst="wedgeRectCallout">
            <a:avLst>
              <a:gd name="adj1" fmla="val -29940"/>
              <a:gd name="adj2" fmla="val -49694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Опосредованное наблюдение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(изобразительная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наглядность):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рассматривание игрушек и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картин, рассказывание по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игрушкам и картинам </a:t>
            </a:r>
          </a:p>
        </p:txBody>
      </p:sp>
      <p:sp>
        <p:nvSpPr>
          <p:cNvPr id="17415" name="AutoShape 10" descr="Розовая тисненая бумага"/>
          <p:cNvSpPr>
            <a:spLocks noChangeArrowheads="1"/>
          </p:cNvSpPr>
          <p:nvPr/>
        </p:nvSpPr>
        <p:spPr bwMode="auto">
          <a:xfrm>
            <a:off x="3398838" y="2844800"/>
            <a:ext cx="2278062" cy="784225"/>
          </a:xfrm>
          <a:prstGeom prst="wedgeRectCallout">
            <a:avLst>
              <a:gd name="adj1" fmla="val -34741"/>
              <a:gd name="adj2" fmla="val 44736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Чтение и рассказывание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художественных 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произведений</a:t>
            </a:r>
          </a:p>
        </p:txBody>
      </p:sp>
      <p:sp>
        <p:nvSpPr>
          <p:cNvPr id="17416" name="AutoShape 12" descr="Розовая тисненая бумага"/>
          <p:cNvSpPr>
            <a:spLocks noChangeArrowheads="1"/>
          </p:cNvSpPr>
          <p:nvPr/>
        </p:nvSpPr>
        <p:spPr bwMode="auto">
          <a:xfrm>
            <a:off x="3398838" y="3746500"/>
            <a:ext cx="2278062" cy="392113"/>
          </a:xfrm>
          <a:prstGeom prst="wedgeRectCallout">
            <a:avLst>
              <a:gd name="adj1" fmla="val -48523"/>
              <a:gd name="adj2" fmla="val 16495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Заучивание наизусть</a:t>
            </a:r>
          </a:p>
        </p:txBody>
      </p:sp>
      <p:sp>
        <p:nvSpPr>
          <p:cNvPr id="17417" name="AutoShape 13" descr="Розовая тисненая бумага"/>
          <p:cNvSpPr>
            <a:spLocks noChangeArrowheads="1"/>
          </p:cNvSpPr>
          <p:nvPr/>
        </p:nvSpPr>
        <p:spPr bwMode="auto">
          <a:xfrm>
            <a:off x="3386138" y="4278313"/>
            <a:ext cx="2278062" cy="327025"/>
          </a:xfrm>
          <a:prstGeom prst="wedgeRectCallout">
            <a:avLst>
              <a:gd name="adj1" fmla="val -48398"/>
              <a:gd name="adj2" fmla="val 3738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Пересказ</a:t>
            </a:r>
          </a:p>
        </p:txBody>
      </p:sp>
      <p:sp>
        <p:nvSpPr>
          <p:cNvPr id="17418" name="AutoShape 14" descr="Розовая тисненая бумага"/>
          <p:cNvSpPr>
            <a:spLocks noChangeArrowheads="1"/>
          </p:cNvSpPr>
          <p:nvPr/>
        </p:nvSpPr>
        <p:spPr bwMode="auto">
          <a:xfrm>
            <a:off x="3386138" y="5392738"/>
            <a:ext cx="2278062" cy="979487"/>
          </a:xfrm>
          <a:prstGeom prst="wedgeRectCallout">
            <a:avLst>
              <a:gd name="adj1" fmla="val 47421"/>
              <a:gd name="adj2" fmla="val 731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Рассказывание без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опоры на 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наглядный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материал</a:t>
            </a:r>
          </a:p>
        </p:txBody>
      </p:sp>
      <p:sp>
        <p:nvSpPr>
          <p:cNvPr id="17419" name="AutoShape 15" descr="Розовая тисненая бумага"/>
          <p:cNvSpPr>
            <a:spLocks noChangeArrowheads="1"/>
          </p:cNvSpPr>
          <p:nvPr/>
        </p:nvSpPr>
        <p:spPr bwMode="auto">
          <a:xfrm>
            <a:off x="3398838" y="4765675"/>
            <a:ext cx="2278062" cy="392113"/>
          </a:xfrm>
          <a:prstGeom prst="wedgeRectCallout">
            <a:avLst>
              <a:gd name="adj1" fmla="val 46866"/>
              <a:gd name="adj2" fmla="val 2227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Обобщающая беседа</a:t>
            </a:r>
          </a:p>
        </p:txBody>
      </p:sp>
      <p:sp>
        <p:nvSpPr>
          <p:cNvPr id="17420" name="AutoShape 17"/>
          <p:cNvSpPr>
            <a:spLocks noChangeArrowheads="1"/>
          </p:cNvSpPr>
          <p:nvPr/>
        </p:nvSpPr>
        <p:spPr bwMode="auto">
          <a:xfrm>
            <a:off x="6219825" y="3079750"/>
            <a:ext cx="2278063" cy="392113"/>
          </a:xfrm>
          <a:prstGeom prst="wedgeRectCallout">
            <a:avLst>
              <a:gd name="adj1" fmla="val -47810"/>
              <a:gd name="adj2" fmla="val 46139"/>
            </a:avLst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Дидактические игры</a:t>
            </a:r>
          </a:p>
        </p:txBody>
      </p:sp>
      <p:sp>
        <p:nvSpPr>
          <p:cNvPr id="17421" name="AutoShape 19"/>
          <p:cNvSpPr>
            <a:spLocks noChangeArrowheads="1"/>
          </p:cNvSpPr>
          <p:nvPr/>
        </p:nvSpPr>
        <p:spPr bwMode="auto">
          <a:xfrm>
            <a:off x="6219825" y="3651250"/>
            <a:ext cx="2278063" cy="392113"/>
          </a:xfrm>
          <a:prstGeom prst="wedgeRectCallout">
            <a:avLst>
              <a:gd name="adj1" fmla="val -47810"/>
              <a:gd name="adj2" fmla="val 51565"/>
            </a:avLst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Игры-драматизации</a:t>
            </a:r>
          </a:p>
        </p:txBody>
      </p:sp>
      <p:sp>
        <p:nvSpPr>
          <p:cNvPr id="17422" name="AutoShape 20"/>
          <p:cNvSpPr>
            <a:spLocks noChangeArrowheads="1"/>
          </p:cNvSpPr>
          <p:nvPr/>
        </p:nvSpPr>
        <p:spPr bwMode="auto">
          <a:xfrm>
            <a:off x="6219825" y="4216400"/>
            <a:ext cx="2278063" cy="392113"/>
          </a:xfrm>
          <a:prstGeom prst="wedgeRectCallout">
            <a:avLst>
              <a:gd name="adj1" fmla="val -46875"/>
              <a:gd name="adj2" fmla="val 34898"/>
            </a:avLst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Инсценировки</a:t>
            </a:r>
          </a:p>
        </p:txBody>
      </p:sp>
      <p:sp>
        <p:nvSpPr>
          <p:cNvPr id="17423" name="AutoShape 21"/>
          <p:cNvSpPr>
            <a:spLocks noChangeArrowheads="1"/>
          </p:cNvSpPr>
          <p:nvPr/>
        </p:nvSpPr>
        <p:spPr bwMode="auto">
          <a:xfrm>
            <a:off x="6219825" y="4862513"/>
            <a:ext cx="2278063" cy="588962"/>
          </a:xfrm>
          <a:prstGeom prst="wedgeRectCallout">
            <a:avLst>
              <a:gd name="adj1" fmla="val -47810"/>
              <a:gd name="adj2" fmla="val 17713"/>
            </a:avLst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Дидактические </a:t>
            </a:r>
          </a:p>
          <a:p>
            <a:pPr algn="ctr"/>
            <a:r>
              <a:rPr lang="ru-RU" sz="1300" b="1" i="1">
                <a:solidFill>
                  <a:schemeClr val="bg1"/>
                </a:solidFill>
              </a:rPr>
              <a:t>упражнения</a:t>
            </a:r>
          </a:p>
        </p:txBody>
      </p:sp>
      <p:sp>
        <p:nvSpPr>
          <p:cNvPr id="17424" name="AutoShape 23"/>
          <p:cNvSpPr>
            <a:spLocks noChangeArrowheads="1"/>
          </p:cNvSpPr>
          <p:nvPr/>
        </p:nvSpPr>
        <p:spPr bwMode="auto">
          <a:xfrm>
            <a:off x="6219825" y="5740400"/>
            <a:ext cx="2278063" cy="598488"/>
          </a:xfrm>
          <a:prstGeom prst="wedgeRectCallout">
            <a:avLst>
              <a:gd name="adj1" fmla="val -15542"/>
              <a:gd name="adj2" fmla="val -51042"/>
            </a:avLst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5749" tIns="37874" rIns="75749" bIns="37874" anchor="ctr"/>
          <a:lstStyle/>
          <a:p>
            <a:pPr algn="ctr"/>
            <a:r>
              <a:rPr lang="ru-RU" sz="1300" b="1" i="1">
                <a:solidFill>
                  <a:schemeClr val="bg1"/>
                </a:solidFill>
              </a:rPr>
              <a:t>Хороводные игры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Образовательная область «Речевое развитие» предполагает: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FFFF00"/>
                </a:solidFill>
              </a:rPr>
              <a:t>владение </a:t>
            </a:r>
            <a:r>
              <a:rPr lang="ru-RU" dirty="0">
                <a:solidFill>
                  <a:srgbClr val="FFFF00"/>
                </a:solidFill>
              </a:rPr>
              <a:t>речью как средством общения и культуры</a:t>
            </a:r>
            <a:r>
              <a:rPr lang="ru-RU" dirty="0" smtClean="0">
                <a:solidFill>
                  <a:srgbClr val="FFFF00"/>
                </a:solidFill>
              </a:rPr>
              <a:t>;  </a:t>
            </a:r>
            <a:r>
              <a:rPr lang="ru-RU" dirty="0">
                <a:solidFill>
                  <a:srgbClr val="FFFF00"/>
                </a:solidFill>
              </a:rPr>
              <a:t>обогащение активного словаря; </a:t>
            </a:r>
            <a:endParaRPr lang="ru-RU" dirty="0" smtClean="0">
              <a:solidFill>
                <a:srgbClr val="FFFF00"/>
              </a:solidFill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FFFF00"/>
                </a:solidFill>
              </a:rPr>
              <a:t>развитие </a:t>
            </a:r>
            <a:r>
              <a:rPr lang="ru-RU" dirty="0">
                <a:solidFill>
                  <a:srgbClr val="FFFF00"/>
                </a:solidFill>
              </a:rPr>
              <a:t>связной, грамматически правильной диалогической и монологической речи</a:t>
            </a:r>
            <a:r>
              <a:rPr lang="ru-RU" dirty="0" smtClean="0">
                <a:solidFill>
                  <a:srgbClr val="FFFF00"/>
                </a:solidFill>
              </a:rPr>
              <a:t>;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FFFF00"/>
                </a:solidFill>
              </a:rPr>
              <a:t>развитие </a:t>
            </a:r>
            <a:r>
              <a:rPr lang="ru-RU" dirty="0">
                <a:solidFill>
                  <a:srgbClr val="FFFF00"/>
                </a:solidFill>
              </a:rPr>
              <a:t>речевого творчества; </a:t>
            </a:r>
            <a:endParaRPr lang="ru-RU" dirty="0" smtClean="0">
              <a:solidFill>
                <a:srgbClr val="FFFF00"/>
              </a:solidFill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FFFF00"/>
                </a:solidFill>
              </a:rPr>
              <a:t>развитие </a:t>
            </a:r>
            <a:r>
              <a:rPr lang="ru-RU" dirty="0">
                <a:solidFill>
                  <a:srgbClr val="FFFF00"/>
                </a:solidFill>
              </a:rPr>
              <a:t>звуковой и интонационной культуры речи, фонематического слуха; </a:t>
            </a:r>
            <a:endParaRPr lang="ru-RU" dirty="0" smtClean="0">
              <a:solidFill>
                <a:srgbClr val="FFFF00"/>
              </a:solidFill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FFFF00"/>
                </a:solidFill>
              </a:rPr>
              <a:t>знакомство </a:t>
            </a:r>
            <a:r>
              <a:rPr lang="ru-RU" dirty="0">
                <a:solidFill>
                  <a:srgbClr val="FFFF00"/>
                </a:solidFill>
              </a:rPr>
              <a:t>с книжной культурой, детской литературой, понимание на слух текстов различных жанров детской литературы; </a:t>
            </a:r>
            <a:endParaRPr lang="ru-RU" dirty="0" smtClean="0">
              <a:solidFill>
                <a:srgbClr val="FFFF00"/>
              </a:solidFill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FFFF00"/>
                </a:solidFill>
              </a:rPr>
              <a:t>формирование </a:t>
            </a:r>
            <a:r>
              <a:rPr lang="ru-RU" dirty="0">
                <a:solidFill>
                  <a:srgbClr val="FFFF00"/>
                </a:solidFill>
              </a:rPr>
              <a:t>звуковой </a:t>
            </a:r>
            <a:r>
              <a:rPr lang="ru-RU" dirty="0" smtClean="0">
                <a:solidFill>
                  <a:srgbClr val="FFFF00"/>
                </a:solidFill>
              </a:rPr>
              <a:t>аналитико-синтетической </a:t>
            </a:r>
            <a:r>
              <a:rPr lang="ru-RU" dirty="0">
                <a:solidFill>
                  <a:srgbClr val="FFFF00"/>
                </a:solidFill>
              </a:rPr>
              <a:t>активности как предпосылки обучения </a:t>
            </a:r>
            <a:r>
              <a:rPr lang="ru-RU" dirty="0" smtClean="0">
                <a:solidFill>
                  <a:srgbClr val="FFFF00"/>
                </a:solidFill>
              </a:rPr>
              <a:t>грамоте. </a:t>
            </a:r>
            <a:endParaRPr lang="ru-RU" dirty="0">
              <a:solidFill>
                <a:srgbClr val="FFFF00"/>
              </a:solidFill>
            </a:endParaRPr>
          </a:p>
          <a:p>
            <a:pPr marL="137160" indent="0"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accent1"/>
                </a:solidFill>
              </a:rPr>
              <a:t>(ФГОС ДО)</a:t>
            </a:r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39"/>
            <a:ext cx="3888432" cy="172819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Программно – методическое обеспечение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965406">
            <a:off x="4336530" y="644243"/>
            <a:ext cx="4320480" cy="3240360"/>
          </a:xfr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0924603">
            <a:off x="416146" y="2845228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3933825"/>
            <a:ext cx="212407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468" y="35565"/>
            <a:ext cx="8769019" cy="101717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 </a:t>
            </a:r>
            <a:r>
              <a:rPr lang="ru-RU" sz="2400" dirty="0" smtClean="0"/>
              <a:t>Развитие </a:t>
            </a:r>
            <a:r>
              <a:rPr lang="ru-RU" sz="2400" dirty="0"/>
              <a:t>связной речи </a:t>
            </a:r>
            <a:r>
              <a:rPr lang="ru-RU" sz="2400" dirty="0" smtClean="0"/>
              <a:t> через </a:t>
            </a:r>
            <a:r>
              <a:rPr lang="ru-RU" sz="2400" dirty="0"/>
              <a:t>обучение составлению рассказов по картине и серии сюжетных картинок.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196975"/>
            <a:ext cx="8785225" cy="5545138"/>
          </a:xfrm>
        </p:spPr>
        <p:txBody>
          <a:bodyPr>
            <a:normAutofit fontScale="47500" lnSpcReduction="20000"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b="1" i="1" dirty="0">
                <a:solidFill>
                  <a:srgbClr val="FFFF00"/>
                </a:solidFill>
              </a:rPr>
              <a:t>Цель</a:t>
            </a:r>
            <a:r>
              <a:rPr lang="ru-RU" sz="2900" b="1" i="1" dirty="0" smtClean="0">
                <a:solidFill>
                  <a:srgbClr val="FFFF00"/>
                </a:solidFill>
              </a:rPr>
              <a:t>: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Формирование </a:t>
            </a:r>
            <a:r>
              <a:rPr lang="ru-RU" sz="2900" dirty="0">
                <a:solidFill>
                  <a:srgbClr val="FFFF00"/>
                </a:solidFill>
              </a:rPr>
              <a:t>умений и навыков по составлению рассказов по </a:t>
            </a:r>
            <a:r>
              <a:rPr lang="ru-RU" sz="2900" dirty="0" smtClean="0">
                <a:solidFill>
                  <a:srgbClr val="FFFF00"/>
                </a:solidFill>
              </a:rPr>
              <a:t>    картине </a:t>
            </a:r>
            <a:r>
              <a:rPr lang="ru-RU" sz="2900" dirty="0">
                <a:solidFill>
                  <a:srgbClr val="FFFF00"/>
                </a:solidFill>
              </a:rPr>
              <a:t>и сюжетным картинкам;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Обогащение </a:t>
            </a:r>
            <a:r>
              <a:rPr lang="ru-RU" sz="2900" dirty="0">
                <a:solidFill>
                  <a:srgbClr val="FFFF00"/>
                </a:solidFill>
              </a:rPr>
              <a:t>словаря и формирование грамматического строя речи детей в процессе работы с картиной и сюжетными </a:t>
            </a:r>
            <a:r>
              <a:rPr lang="ru-RU" sz="2900" dirty="0" smtClean="0">
                <a:solidFill>
                  <a:srgbClr val="FFFF00"/>
                </a:solidFill>
              </a:rPr>
              <a:t>картинками</a:t>
            </a:r>
            <a:r>
              <a:rPr lang="ru-RU" sz="2900" b="1" i="1" dirty="0" smtClean="0">
                <a:solidFill>
                  <a:srgbClr val="FFFF00"/>
                </a:solidFill>
              </a:rPr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b="1" i="1" dirty="0" smtClean="0">
                <a:solidFill>
                  <a:srgbClr val="FFFF00"/>
                </a:solidFill>
              </a:rPr>
              <a:t>Серии картин и сюжетных картинок: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Зима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Зимние забавы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Мамы и детки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Дикие животные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Домашние животные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Животные на ферме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Расскажите детям о хлебе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Автомобильный транспорт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Птицы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Космос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Спортивный инвентарь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Герои сказок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Фрукты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Наглядно – дидактическое пособие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900" dirty="0" smtClean="0">
                <a:solidFill>
                  <a:srgbClr val="FFFF00"/>
                </a:solidFill>
              </a:rPr>
              <a:t>          по художественному творчеству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endParaRPr lang="ru-RU" sz="2900" b="1" i="1" dirty="0" smtClean="0">
              <a:solidFill>
                <a:srgbClr val="FFFF00"/>
              </a:solidFill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900" b="1" i="1" dirty="0" smtClean="0">
              <a:solidFill>
                <a:srgbClr val="FFFF00"/>
              </a:solidFill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000" b="1" i="1" dirty="0" smtClean="0">
              <a:solidFill>
                <a:srgbClr val="FFFF00"/>
              </a:solidFill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000" dirty="0" smtClean="0">
              <a:solidFill>
                <a:srgbClr val="FFFF00"/>
              </a:solidFill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                                                                       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79912" y="1988840"/>
            <a:ext cx="199822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588224" y="1991508"/>
            <a:ext cx="2067694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706255" y="4509120"/>
            <a:ext cx="2915816" cy="218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89640" cy="7920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/>
              <a:t>Непосредственно – образовательная деятельность</a:t>
            </a:r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315913" y="1116013"/>
            <a:ext cx="8828087" cy="5741987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endParaRPr lang="ru-RU" sz="2400" smtClean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08577" y="1602868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148064" y="3942964"/>
            <a:ext cx="3706813" cy="2779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21270" y="3195885"/>
            <a:ext cx="2521074" cy="3361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0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692150"/>
            <a:ext cx="2608262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6PQ52NDQUCDJ-383-1343</_dlc_DocId>
    <_dlc_DocIdUrl xmlns="4c48e722-e5ee-4bb4-abb8-2d4075f5b3da">
      <Url>http://www.eduportal44.ru/Manturovo/mant_MDOU7/skaska/_layouts/15/DocIdRedir.aspx?ID=6PQ52NDQUCDJ-383-1343</Url>
      <Description>6PQ52NDQUCDJ-383-1343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D7EB0ED007D3645A0A0E32C349D132B" ma:contentTypeVersion="1" ma:contentTypeDescription="Создание документа." ma:contentTypeScope="" ma:versionID="593c3686e39365c2de556bdf11f5b117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589ef728952e1ffe9bd0efd8a77aec59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F93254-1A77-4BAF-A805-3486DBCEE918}"/>
</file>

<file path=customXml/itemProps2.xml><?xml version="1.0" encoding="utf-8"?>
<ds:datastoreItem xmlns:ds="http://schemas.openxmlformats.org/officeDocument/2006/customXml" ds:itemID="{ED3B9820-E015-4CB1-B890-15E710DB35DC}"/>
</file>

<file path=customXml/itemProps3.xml><?xml version="1.0" encoding="utf-8"?>
<ds:datastoreItem xmlns:ds="http://schemas.openxmlformats.org/officeDocument/2006/customXml" ds:itemID="{2FC9C00D-17BA-4F4E-BA42-595076D6EF5F}"/>
</file>

<file path=customXml/itemProps4.xml><?xml version="1.0" encoding="utf-8"?>
<ds:datastoreItem xmlns:ds="http://schemas.openxmlformats.org/officeDocument/2006/customXml" ds:itemID="{3A5E9B65-7D81-4CBF-B432-349198A863A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</TotalTime>
  <Words>2075</Words>
  <Application>Microsoft Office PowerPoint</Application>
  <PresentationFormat>Экран (4:3)</PresentationFormat>
  <Paragraphs>229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Муниципальное бюджетное дошкольное образовательное учреждение детский сад № 7 «Сказка»  городского округа город Мантурово Костромской области </vt:lpstr>
      <vt:lpstr>Цель: Активизация форм повышения квалификации педагогов. Систематизация знаний педагогов об особенностях современных форм и методов работы по развитию речи дошкольников.</vt:lpstr>
      <vt:lpstr>Слайд 3</vt:lpstr>
      <vt:lpstr>Слайд 4</vt:lpstr>
      <vt:lpstr>Слайд 5</vt:lpstr>
      <vt:lpstr>Образовательная область «Речевое развитие» предполагает:</vt:lpstr>
      <vt:lpstr>Программно – методическое обеспечение</vt:lpstr>
      <vt:lpstr> Развитие связной речи  через обучение составлению рассказов по картине и серии сюжетных картинок.</vt:lpstr>
      <vt:lpstr>Непосредственно – образовательная деятельность</vt:lpstr>
      <vt:lpstr>Развитие речи и мышления детей посредством мнемотехники</vt:lpstr>
      <vt:lpstr> Основные задачи мнемотехники:</vt:lpstr>
      <vt:lpstr>Использование информационно – коммуникативных технологий</vt:lpstr>
      <vt:lpstr>Предметно-пространственная среда в группах.</vt:lpstr>
      <vt:lpstr>Слайд 14</vt:lpstr>
      <vt:lpstr>Развитие речи посредством художественной литературы</vt:lpstr>
      <vt:lpstr>Развитие речи средствами дидактической игры</vt:lpstr>
      <vt:lpstr>С помощью дидактических игр  обогащается словарный запас детей. Так же они используются для закрепления словаря детей (существительные, прилагательные, глаголы, названия цвета, пространственные понятия, предлоги и т.д.). Развивается речь, память, внимание, логическое мышление, зрительная память. Закрепляется культура поведения, навыки общения.</vt:lpstr>
      <vt:lpstr>Экскурсии как метод развития речи детей</vt:lpstr>
      <vt:lpstr>Сюжетно-ролевая игра оказывает положительное влияние на развитие речи. В ходе игры ребенок вслух разговаривает с игрушкой, говорит и за себя, и за нее, подражает гудению самолета, голосам зверей и т. д. Развивается диалогическая речь.</vt:lpstr>
      <vt:lpstr> </vt:lpstr>
      <vt:lpstr> </vt:lpstr>
      <vt:lpstr> </vt:lpstr>
      <vt:lpstr>«Ум ребенка находится на кончиках его пальцев».   В.А. Сухомлинский</vt:lpstr>
      <vt:lpstr>Пальчиковая гимнастика: -Способствует овладению навыками мелкой моторики; -Помогает развивать речь ребенка; -Повышает работоспособность коры головного мозга; -Развивает у ребенка психические процессы: мышление, внимание, память, воображение; -Снимает тревожность.</vt:lpstr>
      <vt:lpstr>Развитие речи детей посредствам мелкой моторики рук</vt:lpstr>
      <vt:lpstr>«Источники способностей и дарования детей – на кончиках их пальцев. От пальцев, образно говоря, идут тончайшие ручейки, которые питают источник творческой мысли»                                                                                                      В. А. Сухомлинский</vt:lpstr>
      <vt:lpstr>Развитие речи детей посредством музыкальных занятий</vt:lpstr>
      <vt:lpstr>Художественное творчество и развитие речи</vt:lpstr>
      <vt:lpstr>Развитие речи на прогулке</vt:lpstr>
      <vt:lpstr>Подвижные игры в речевом развитии</vt:lpstr>
      <vt:lpstr>Картотеки по развитию речи</vt:lpstr>
      <vt:lpstr>Работа с родителями</vt:lpstr>
      <vt:lpstr>Решение педсовета:</vt:lpstr>
      <vt:lpstr>Спасибо за внимание!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речи</dc:title>
  <dc:creator>Admin</dc:creator>
  <cp:lastModifiedBy>Владелец</cp:lastModifiedBy>
  <cp:revision>106</cp:revision>
  <dcterms:created xsi:type="dcterms:W3CDTF">2014-03-09T16:45:57Z</dcterms:created>
  <dcterms:modified xsi:type="dcterms:W3CDTF">2014-11-26T09:45:09Z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0x010100AD7EB0ED007D3645A0A0E32C349D132B</vt:lpwstr>
  </property>
  <property fmtid="{D5CDD505-2E9C-101B-9397-08002B2CF9AE}" pid="3" name="_dlc_DocIdItemGuid">
    <vt:lpwstr>f540029c-24e3-4e6e-9225-9d5a30d5245b</vt:lpwstr>
  </property>
</Properties>
</file>