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3" r:id="rId10"/>
    <p:sldId id="266" r:id="rId11"/>
    <p:sldId id="265" r:id="rId12"/>
    <p:sldId id="267" r:id="rId13"/>
    <p:sldId id="268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0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7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15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442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8680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74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10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5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6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9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0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6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8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82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D9142C-7365-4730-934D-6B11966E5CEC}"/>
              </a:ext>
            </a:extLst>
          </p:cNvPr>
          <p:cNvSpPr txBox="1"/>
          <p:nvPr/>
        </p:nvSpPr>
        <p:spPr>
          <a:xfrm>
            <a:off x="1838324" y="1913466"/>
            <a:ext cx="8651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/>
              <a:t>МО учителей математики </a:t>
            </a:r>
          </a:p>
          <a:p>
            <a:pPr algn="ctr"/>
            <a:r>
              <a:rPr lang="ru-RU" sz="2000" b="1" i="1" dirty="0"/>
              <a:t>18 ноября 2020 г</a:t>
            </a:r>
          </a:p>
        </p:txBody>
      </p:sp>
    </p:spTree>
    <p:extLst>
      <p:ext uri="{BB962C8B-B14F-4D97-AF65-F5344CB8AC3E}">
        <p14:creationId xmlns:p14="http://schemas.microsoft.com/office/powerpoint/2010/main" val="417142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83E469-E272-4DD5-AAA1-942B74CAF71B}"/>
              </a:ext>
            </a:extLst>
          </p:cNvPr>
          <p:cNvSpPr txBox="1"/>
          <p:nvPr/>
        </p:nvSpPr>
        <p:spPr>
          <a:xfrm>
            <a:off x="838200" y="635000"/>
            <a:ext cx="104775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материалов для вебинара КОИРО сетевого сообщество РСМО учителей математики «Формирование математической грамотности школьников». Функциональная грамотность учащихся, исследования ISA (Международная программа по оценке образовательных достижений учащихся).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D5345-8510-496D-8C6E-8C5A8976012D}"/>
              </a:ext>
            </a:extLst>
          </p:cNvPr>
          <p:cNvSpPr txBox="1"/>
          <p:nvPr/>
        </p:nvSpPr>
        <p:spPr>
          <a:xfrm>
            <a:off x="838200" y="2235438"/>
            <a:ext cx="10172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>
                <a:solidFill>
                  <a:srgbClr val="C00000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–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</a:r>
            <a:r>
              <a:rPr lang="ru-RU" sz="2800" dirty="0">
                <a:solidFill>
                  <a:srgbClr val="C00000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A5307-336B-4404-9573-D53B2493BC68}"/>
              </a:ext>
            </a:extLst>
          </p:cNvPr>
          <p:cNvSpPr txBox="1"/>
          <p:nvPr/>
        </p:nvSpPr>
        <p:spPr>
          <a:xfrm>
            <a:off x="539750" y="5620980"/>
            <a:ext cx="1076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</a:rPr>
              <a:t>Оценивается в тестах ВОУД, ЕНТ, в заданиях PISA, TIMSS и других международных исследованиях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0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8BF9BA-1BC9-473D-A42E-F2AA732CF94D}"/>
              </a:ext>
            </a:extLst>
          </p:cNvPr>
          <p:cNvSpPr txBox="1"/>
          <p:nvPr/>
        </p:nvSpPr>
        <p:spPr>
          <a:xfrm>
            <a:off x="1130300" y="1104900"/>
            <a:ext cx="9829800" cy="5316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 - год проведения исследования PISA</a:t>
            </a:r>
            <a:r>
              <a:rPr lang="ru-RU" sz="32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32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Состоящая из английских букв аббревиатура PISA расшифровывается как «Международная программа по оценке образовательных достижений учеников». Данное исследование призвано проанализировать имеющееся актуальное качество получаемого школьниками образования, а также соответствие знаний реалиям жизни в современном мире.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57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C952E6-0229-44C7-AF23-56BC6D6CCB26}"/>
              </a:ext>
            </a:extLst>
          </p:cNvPr>
          <p:cNvSpPr txBox="1"/>
          <p:nvPr/>
        </p:nvSpPr>
        <p:spPr>
          <a:xfrm>
            <a:off x="1270000" y="203200"/>
            <a:ext cx="9817100" cy="618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 имеет принципиальные отличия от прочих существующих оценочных систем.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заключаются в: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Широте охвата</a:t>
            </a:r>
            <a:r>
              <a:rPr lang="ru-RU" sz="20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программе участвуют многие мировые государства.</a:t>
            </a:r>
            <a:endParaRPr lang="ru-RU" sz="20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Уклоне на непрерывное обучение в течение жизни</a:t>
            </a:r>
            <a:r>
              <a:rPr lang="ru-RU" sz="20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Участники исследования сообщают о представлении о себе спустя некоторое время, о мотивации к продолжению обучения после основного образования, о стратегиях получения новых знаний и навыков.</a:t>
            </a:r>
            <a:endParaRPr lang="ru-RU" sz="20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Ориентации на политику</a:t>
            </a:r>
            <a:r>
              <a:rPr lang="ru-RU" sz="20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предполагающую связывание данных о результатах образовательного процесса и отношении к обучению со сведениями о происхождении учащихся, их социальном статусе и о факторах, влияющих на усвоение знаний и навыков в школах.</a:t>
            </a:r>
            <a:endParaRPr lang="ru-RU" sz="20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Систематичности и планомерности</a:t>
            </a:r>
            <a:r>
              <a:rPr lang="ru-RU" sz="20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позволяющих странам-участницам отслеживать успешность достижения образовательных целей в динамике.</a:t>
            </a:r>
            <a:endParaRPr lang="ru-RU" sz="20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12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D93A11-B4A6-4554-8D23-9480A8321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9" t="5371" r="11450" b="9074"/>
          <a:stretch/>
        </p:blipFill>
        <p:spPr>
          <a:xfrm>
            <a:off x="368300" y="238458"/>
            <a:ext cx="11455400" cy="63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7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03A6BD-A21C-49DA-BAE4-30280CD9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5" t="9631" r="23482" b="14814"/>
          <a:stretch/>
        </p:blipFill>
        <p:spPr>
          <a:xfrm rot="5400000">
            <a:off x="965200" y="698500"/>
            <a:ext cx="4572000" cy="5181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E149E2-1A11-4969-8BAC-73E5DF2A2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3" t="9445" r="24074" b="10741"/>
          <a:stretch/>
        </p:blipFill>
        <p:spPr>
          <a:xfrm rot="5400000">
            <a:off x="6578600" y="520700"/>
            <a:ext cx="45085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87922E-7918-4EE8-B117-6619CB040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37" t="7963" r="24222" b="10186"/>
          <a:stretch/>
        </p:blipFill>
        <p:spPr>
          <a:xfrm rot="5400000">
            <a:off x="1079500" y="797093"/>
            <a:ext cx="4521200" cy="5613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ED862D-238A-4D28-91A3-045C5EB5D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51" t="6758" r="21910" b="18375"/>
          <a:stretch/>
        </p:blipFill>
        <p:spPr>
          <a:xfrm rot="5400000">
            <a:off x="6560830" y="1017532"/>
            <a:ext cx="5061202" cy="51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6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E514C5-C990-4820-82B1-4EF2A454A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9" t="13703" r="24074" b="7223"/>
          <a:stretch/>
        </p:blipFill>
        <p:spPr>
          <a:xfrm rot="5400000">
            <a:off x="3695700" y="939800"/>
            <a:ext cx="46228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1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1994F69-B674-41E9-BFB9-2F001CCF2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29703"/>
              </p:ext>
            </p:extLst>
          </p:nvPr>
        </p:nvGraphicFramePr>
        <p:xfrm>
          <a:off x="2161692" y="3061412"/>
          <a:ext cx="6029808" cy="318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794">
                  <a:extLst>
                    <a:ext uri="{9D8B030D-6E8A-4147-A177-3AD203B41FA5}">
                      <a16:colId xmlns:a16="http://schemas.microsoft.com/office/drawing/2014/main" val="2854900740"/>
                    </a:ext>
                  </a:extLst>
                </a:gridCol>
                <a:gridCol w="1880014">
                  <a:extLst>
                    <a:ext uri="{9D8B030D-6E8A-4147-A177-3AD203B41FA5}">
                      <a16:colId xmlns:a16="http://schemas.microsoft.com/office/drawing/2014/main" val="555443951"/>
                    </a:ext>
                  </a:extLst>
                </a:gridCol>
              </a:tblGrid>
              <a:tr h="16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Основные вопросы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Ответственный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42444"/>
                  </a:ext>
                </a:extLst>
              </a:tr>
              <a:tr h="293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3458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34585" algn="l"/>
                        </a:tabLst>
                      </a:pPr>
                      <a:r>
                        <a:rPr lang="ru-RU" sz="1000" dirty="0">
                          <a:effectLst/>
                        </a:rPr>
                        <a:t>1.</a:t>
                      </a:r>
                      <a:r>
                        <a:rPr lang="ru-RU" sz="1200" dirty="0">
                          <a:effectLst/>
                        </a:rPr>
                        <a:t>Открытые уроки по реализации ФГОС.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34585" algn="l"/>
                        </a:tabLst>
                      </a:pPr>
                      <a:r>
                        <a:rPr lang="ru-RU" sz="1200" dirty="0">
                          <a:effectLst/>
                        </a:rPr>
                        <a:t>3. Новые технологии на уроке математики в рамках внедрения ФГОС среднего образования;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34585" algn="l"/>
                        </a:tabLst>
                      </a:pPr>
                      <a:r>
                        <a:rPr lang="ru-RU" sz="1200" dirty="0">
                          <a:effectLst/>
                        </a:rPr>
                        <a:t>4. Анализ результатов </a:t>
                      </a:r>
                      <a:r>
                        <a:rPr lang="ru-RU" sz="1200" dirty="0" err="1">
                          <a:effectLst/>
                        </a:rPr>
                        <a:t>щкольного</a:t>
                      </a:r>
                      <a:r>
                        <a:rPr lang="ru-RU" sz="1200" dirty="0">
                          <a:effectLst/>
                        </a:rPr>
                        <a:t> и муниципального этапов олимпиады по математике, ВПР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5. Система оценивания на уроке математики.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6. Подходы к решению задач, вызывающих затруднения у школьников на экзаменах и на региональных работах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Нежитинская</a:t>
                      </a:r>
                      <a:r>
                        <a:rPr lang="ru-RU" sz="1400" b="1" dirty="0">
                          <a:effectLst/>
                        </a:rPr>
                        <a:t> СШ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 Гребнева В.А.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Рыжова Л.Н.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Громова Т.В.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Пояркова М.Ю.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1638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86CE61-F30C-49A1-9663-A8C82D1B7FBA}"/>
              </a:ext>
            </a:extLst>
          </p:cNvPr>
          <p:cNvSpPr txBox="1"/>
          <p:nvPr/>
        </p:nvSpPr>
        <p:spPr>
          <a:xfrm>
            <a:off x="1155700" y="800100"/>
            <a:ext cx="10221912" cy="2110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работы районного методического объединения  учителей математики в 2019-2020 учебном году.</a:t>
            </a:r>
          </a:p>
          <a:p>
            <a:pPr marL="514350" indent="-514350" algn="l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Плана работы РМО на 2020– 2021учебный год.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endParaRPr lang="ru-RU" sz="28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8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FE624A-5430-4BDE-B533-617A952FB21F}"/>
              </a:ext>
            </a:extLst>
          </p:cNvPr>
          <p:cNvSpPr txBox="1"/>
          <p:nvPr/>
        </p:nvSpPr>
        <p:spPr>
          <a:xfrm>
            <a:off x="1333500" y="546100"/>
            <a:ext cx="10221912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Проблемы дистанционного обучения. </a:t>
            </a:r>
            <a:endParaRPr lang="ru-RU" sz="3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D58EEA-EB62-4AB5-9DA9-456C84023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1473200"/>
            <a:ext cx="4032250" cy="3225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D18983-FEBA-4CCF-A4B7-EBEFE7A97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074" y="1473199"/>
            <a:ext cx="4032251" cy="3225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719CB-51DB-4322-9887-D47720677F01}"/>
              </a:ext>
            </a:extLst>
          </p:cNvPr>
          <p:cNvSpPr txBox="1"/>
          <p:nvPr/>
        </p:nvSpPr>
        <p:spPr>
          <a:xfrm>
            <a:off x="958850" y="5029200"/>
            <a:ext cx="8337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Электронный  журнал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75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F5CFF4-2FE7-4979-8A45-4D8B0EDDF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38" t="738" r="-29282" b="-32020"/>
          <a:stretch/>
        </p:blipFill>
        <p:spPr>
          <a:xfrm>
            <a:off x="806450" y="1177430"/>
            <a:ext cx="6100290" cy="4816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9BBC0-0BDC-448F-8946-5500CE663740}"/>
              </a:ext>
            </a:extLst>
          </p:cNvPr>
          <p:cNvSpPr txBox="1"/>
          <p:nvPr/>
        </p:nvSpPr>
        <p:spPr>
          <a:xfrm>
            <a:off x="2895600" y="5651500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Discord</a:t>
            </a:r>
            <a:endParaRPr lang="ru-RU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61F6D5-3D4D-4543-9143-B7DEDC69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40" y="673100"/>
            <a:ext cx="4447822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CFC70C4-8F2A-496B-9543-913312D6F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94" y="3835399"/>
            <a:ext cx="4940905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5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FD35A8-0022-4AAB-AABE-D1437E11E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806450"/>
            <a:ext cx="5797550" cy="4638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F4371-97C1-44BE-9B61-75488DB81CD3}"/>
              </a:ext>
            </a:extLst>
          </p:cNvPr>
          <p:cNvSpPr txBox="1"/>
          <p:nvPr/>
        </p:nvSpPr>
        <p:spPr>
          <a:xfrm>
            <a:off x="742949" y="5529580"/>
            <a:ext cx="366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Решу ЕГЭ (ОГЭ, ВПР)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B41D8-12A8-4971-894D-C1B5606F4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06450"/>
            <a:ext cx="5797550" cy="4638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C5A53-35B6-46AF-8869-63E43BA3E147}"/>
              </a:ext>
            </a:extLst>
          </p:cNvPr>
          <p:cNvSpPr txBox="1"/>
          <p:nvPr/>
        </p:nvSpPr>
        <p:spPr>
          <a:xfrm>
            <a:off x="8305803" y="5529580"/>
            <a:ext cx="314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Учи.ру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1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7C4C1C-9442-4201-9801-EF8FB4DD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584200"/>
            <a:ext cx="5975350" cy="4780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36612C-6FE2-482C-B743-B1339E77BC50}"/>
              </a:ext>
            </a:extLst>
          </p:cNvPr>
          <p:cNvSpPr txBox="1"/>
          <p:nvPr/>
        </p:nvSpPr>
        <p:spPr>
          <a:xfrm>
            <a:off x="660400" y="5904468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Российская электронная школа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38622D-C8F0-4A8C-8069-70C56D04F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84200"/>
            <a:ext cx="5746750" cy="47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D99DF9-1CB0-4CE7-A56B-F7DEF3963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75" y="1257299"/>
            <a:ext cx="6397625" cy="51181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379983-1D6F-4BA9-BBB2-8BFFB73BB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4" y="330199"/>
            <a:ext cx="5635626" cy="45085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9D1FB1-5FA5-4BE1-AD28-75FEA60E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1" y="5283200"/>
            <a:ext cx="3761148" cy="6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8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E2841C-EDEC-4428-AF83-9C06F86A1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8" b="53334"/>
          <a:stretch/>
        </p:blipFill>
        <p:spPr>
          <a:xfrm>
            <a:off x="450850" y="215900"/>
            <a:ext cx="8572500" cy="2857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B98AA9-6261-49BA-893E-FEBAC4977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96" t="8333" r="815" b="3149"/>
          <a:stretch/>
        </p:blipFill>
        <p:spPr>
          <a:xfrm>
            <a:off x="7048500" y="1003300"/>
            <a:ext cx="4909958" cy="391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4D6216-C372-408D-89F7-03AB51CF09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814" r="2000" b="18519"/>
          <a:stretch/>
        </p:blipFill>
        <p:spPr>
          <a:xfrm>
            <a:off x="450850" y="3594101"/>
            <a:ext cx="84010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3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1A207E-783D-467D-86FF-ACED5B9E4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4" t="4259" r="-14074" b="5556"/>
          <a:stretch/>
        </p:blipFill>
        <p:spPr>
          <a:xfrm>
            <a:off x="279400" y="774699"/>
            <a:ext cx="6442577" cy="4648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27CC4-647D-4C4F-B38E-D76A6D884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30" t="8148" r="1112" b="1297"/>
          <a:stretch/>
        </p:blipFill>
        <p:spPr>
          <a:xfrm>
            <a:off x="5143500" y="774699"/>
            <a:ext cx="6769100" cy="48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0046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81212DC9DB8F448C80174DD77CEE23" ma:contentTypeVersion="2" ma:contentTypeDescription="Создание документа." ma:contentTypeScope="" ma:versionID="a295191fa096ff5a8c316e64d15b99e3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bb9af05d7b05cba7abf3cc66098ce0f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US75DVFUYAPE-2001214921-93</_dlc_DocId>
    <_dlc_DocIdUrl xmlns="1ca21ed8-a3df-4193-b700-fd65bdc63fa0">
      <Url>http://www.eduportal44.ru/Makariev_EDU/makar-rmk/_layouts/15/DocIdRedir.aspx?ID=US75DVFUYAPE-2001214921-93</Url>
      <Description>US75DVFUYAPE-2001214921-93</Description>
    </_dlc_DocIdUrl>
  </documentManagement>
</p:properties>
</file>

<file path=customXml/itemProps1.xml><?xml version="1.0" encoding="utf-8"?>
<ds:datastoreItem xmlns:ds="http://schemas.openxmlformats.org/officeDocument/2006/customXml" ds:itemID="{877317A8-6E77-433E-BAC2-7E4F2EB43ECA}"/>
</file>

<file path=customXml/itemProps2.xml><?xml version="1.0" encoding="utf-8"?>
<ds:datastoreItem xmlns:ds="http://schemas.openxmlformats.org/officeDocument/2006/customXml" ds:itemID="{A342A1F1-A649-4C22-9966-A6D5C56DA52B}"/>
</file>

<file path=customXml/itemProps3.xml><?xml version="1.0" encoding="utf-8"?>
<ds:datastoreItem xmlns:ds="http://schemas.openxmlformats.org/officeDocument/2006/customXml" ds:itemID="{7C14CDEA-CD3A-42BE-AEF0-D924EC187FF7}"/>
</file>

<file path=customXml/itemProps4.xml><?xml version="1.0" encoding="utf-8"?>
<ds:datastoreItem xmlns:ds="http://schemas.openxmlformats.org/officeDocument/2006/customXml" ds:itemID="{1C8959F1-E401-4A9F-B46E-8F1FED057F0C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228</TotalTime>
  <Words>391</Words>
  <Application>Microsoft Office PowerPoint</Application>
  <PresentationFormat>Широкоэкранный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Segoe UI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15</cp:revision>
  <dcterms:created xsi:type="dcterms:W3CDTF">2020-11-17T21:13:57Z</dcterms:created>
  <dcterms:modified xsi:type="dcterms:W3CDTF">2020-11-18T01:24:04Z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0x0101006E81212DC9DB8F448C80174DD77CEE23</vt:lpwstr>
  </property>
  <property fmtid="{D5CDD505-2E9C-101B-9397-08002B2CF9AE}" pid="3" name="_dlc_DocIdItemGuid">
    <vt:lpwstr>8974be4d-18ab-465b-92e3-1617035dabcd</vt:lpwstr>
  </property>
</Properties>
</file>