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0" r:id="rId17"/>
    <p:sldId id="284" r:id="rId18"/>
    <p:sldId id="285" r:id="rId19"/>
    <p:sldId id="286" r:id="rId20"/>
    <p:sldId id="287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0A142-291B-4D8D-813E-370988F5715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A9E81-187F-49A8-9227-E13C1423B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1524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/>
                <a:solidFill>
                  <a:schemeClr val="accent3"/>
                </a:solidFill>
              </a:rPr>
              <a:t>квиллинг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2" descr="D:\Рисунки по Изо\Бумагопластика\Квилинг\Квилинг\Quilling_palm_by_iron_maiden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381520" cy="508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1745432"/>
            <a:ext cx="67818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Кружок  «Чудеса из бумаги»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занятие на 22 апреля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504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Руководитель: Могильных С.А.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640080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7. Когда вся бумага свёрнута, расслабьте пальцы и позвольте бумажной спирали немного распуститься.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19200"/>
            <a:ext cx="2020883" cy="15339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3200400"/>
            <a:ext cx="610227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8. Конец полоски приклеить клеем ПВА.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91000"/>
            <a:ext cx="2092322" cy="1500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9.Теперь сожмите заготовку двумя пальцами. Получилась заготовка «капля».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PICT0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25209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3400" y="28956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10.Заготовкам можно придавать самые различные формы, выполняя сжатия и вмятины.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PICT08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343400"/>
            <a:ext cx="26638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oll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981075"/>
            <a:ext cx="1584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roll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1196975"/>
            <a:ext cx="10080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roll_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F1"/>
              </a:clrFrom>
              <a:clrTo>
                <a:srgbClr val="EFE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1268413"/>
            <a:ext cx="1295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oll_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565400"/>
            <a:ext cx="12969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roll_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565400"/>
            <a:ext cx="1368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roll_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2708275"/>
            <a:ext cx="1441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roll_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1497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roll_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4149725"/>
            <a:ext cx="1223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roll_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005263"/>
            <a:ext cx="1368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roll_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013325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roll_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5084763"/>
            <a:ext cx="1727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29000" y="304800"/>
            <a:ext cx="3046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ФОРМЫ ДЕТАЛЕЙ</a:t>
            </a: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914400"/>
            <a:ext cx="218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Изначальный ролл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914400"/>
            <a:ext cx="275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Базовая форма модуля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914400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капелька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362200"/>
            <a:ext cx="10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листочек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236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глаз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438400"/>
            <a:ext cx="185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Изогнутый глаз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038600"/>
            <a:ext cx="100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квадрат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3962400"/>
            <a:ext cx="149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треугольник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3962400"/>
            <a:ext cx="207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Кручённое сердце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4953000"/>
            <a:ext cx="12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звездочка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4876800"/>
            <a:ext cx="129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полумесяц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%B1%B8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4792"/>
            <a:ext cx="7010400" cy="673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57200" y="1600201"/>
            <a:ext cx="6019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Южной Корее существует Ассоциация </a:t>
            </a:r>
          </a:p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любителей бумажной пластики, </a:t>
            </a:r>
          </a:p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объединяющая последователей самых </a:t>
            </a:r>
          </a:p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разных направлений бумажного</a:t>
            </a:r>
          </a:p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творчества.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219200" y="3962400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b="1" dirty="0" smtClean="0">
                <a:latin typeface="Arial" charset="0"/>
              </a:rPr>
              <a:t>		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Квиллинг опровергает утверждение о</a:t>
            </a:r>
          </a:p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непрочности и недолговечности </a:t>
            </a:r>
          </a:p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бумажных изделий – на филигранную</a:t>
            </a:r>
          </a:p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объёмную подставку можно поставить</a:t>
            </a:r>
          </a:p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довольно тяжелый предмет, и ни один </a:t>
            </a:r>
          </a:p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завиток бумажного кружева при этом </a:t>
            </a:r>
          </a:p>
          <a:p>
            <a:pPr marL="1295400" lvl="2" indent="-38100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не пострадает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85800"/>
            <a:ext cx="4596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ЛЮБОПЫТНЫЕ ФАКТЫ</a:t>
            </a:r>
            <a:endParaRPr lang="ru-RU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сежинки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2897188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чайная па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3030537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7620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Англии принцесса Елизавета всерьёз увлеклась</a:t>
            </a:r>
          </a:p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искусством квиллинга, и многие её творения хранятся в музее Виктории и Альберта в Лондоне. 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0574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Изделия из бумажных лент можно использовать также как настенные украшения или даже бижутерию. 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quillin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19939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ча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276600"/>
            <a:ext cx="22129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зако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438400"/>
            <a:ext cx="2170113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h4.ggpht.com/_gRAGBbYMwUo/Sz9jVLMU_kI/AAAAAAAABMA/N95RDhFrBxs/0006.JPG"/>
          <p:cNvPicPr>
            <a:picLocks noChangeAspect="1" noChangeArrowheads="1"/>
          </p:cNvPicPr>
          <p:nvPr/>
        </p:nvPicPr>
        <p:blipFill>
          <a:blip r:embed="rId2" cstate="print"/>
          <a:srcRect l="12000" t="1974" r="14499" b="5262"/>
          <a:stretch>
            <a:fillRect/>
          </a:stretch>
        </p:blipFill>
        <p:spPr bwMode="auto">
          <a:xfrm>
            <a:off x="785786" y="342610"/>
            <a:ext cx="3143272" cy="30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lh5.ggpht.com/_gRAGBbYMwUo/Sz9jVY3ItwI/AAAAAAAABMI/_oAAwsaKYR4/0008.JPG"/>
          <p:cNvPicPr>
            <a:picLocks noChangeAspect="1" noChangeArrowheads="1"/>
          </p:cNvPicPr>
          <p:nvPr/>
        </p:nvPicPr>
        <p:blipFill>
          <a:blip r:embed="rId3" cstate="print"/>
          <a:srcRect l="13500" t="3948" r="14499" b="7236"/>
          <a:stretch>
            <a:fillRect/>
          </a:stretch>
        </p:blipFill>
        <p:spPr bwMode="auto">
          <a:xfrm>
            <a:off x="5072066" y="214290"/>
            <a:ext cx="3352823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lh3.ggpht.com/_gRAGBbYMwUo/Sz9jVTy681I/AAAAAAAABMM/LBm4IyqI734/0009.JPG"/>
          <p:cNvPicPr>
            <a:picLocks noChangeAspect="1" noChangeArrowheads="1"/>
          </p:cNvPicPr>
          <p:nvPr/>
        </p:nvPicPr>
        <p:blipFill>
          <a:blip r:embed="rId4" cstate="print"/>
          <a:srcRect l="12000" t="1974" r="11499" b="3289"/>
          <a:stretch>
            <a:fillRect/>
          </a:stretch>
        </p:blipFill>
        <p:spPr bwMode="auto">
          <a:xfrm>
            <a:off x="781321" y="3643314"/>
            <a:ext cx="3187921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lh4.ggpht.com/_gRAGBbYMwUo/Sz9jVR6L9XI/AAAAAAAABMQ/T-C9EwOmlFc/0010.JPG"/>
          <p:cNvPicPr>
            <a:picLocks noChangeAspect="1" noChangeArrowheads="1"/>
          </p:cNvPicPr>
          <p:nvPr/>
        </p:nvPicPr>
        <p:blipFill>
          <a:blip r:embed="rId5" cstate="print"/>
          <a:srcRect l="9000" r="9999" b="5262"/>
          <a:stretch>
            <a:fillRect/>
          </a:stretch>
        </p:blipFill>
        <p:spPr bwMode="auto">
          <a:xfrm>
            <a:off x="5295904" y="3795714"/>
            <a:ext cx="3286148" cy="292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05800" cy="639762"/>
          </a:xfrm>
        </p:spPr>
        <p:txBody>
          <a:bodyPr/>
          <a:lstStyle/>
          <a:p>
            <a:r>
              <a:rPr lang="ru-RU" dirty="0" smtClean="0"/>
              <a:t>                                  Иванова Полина</a:t>
            </a:r>
            <a:endParaRPr lang="ru-RU" dirty="0"/>
          </a:p>
        </p:txBody>
      </p:sp>
      <p:pic>
        <p:nvPicPr>
          <p:cNvPr id="7" name="Содержимое 6" descr="Ив. 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2956515" cy="3951288"/>
          </a:xfrm>
        </p:spPr>
      </p:pic>
      <p:pic>
        <p:nvPicPr>
          <p:cNvPr id="8" name="Содержимое 7" descr="Иванова п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81400" y="2438400"/>
            <a:ext cx="2438400" cy="3951288"/>
          </a:xfrm>
        </p:spPr>
      </p:pic>
      <p:pic>
        <p:nvPicPr>
          <p:cNvPr id="10" name="Рисунок 9" descr="Иван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438400"/>
            <a:ext cx="2337118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686800" cy="46021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Касап</a:t>
            </a:r>
            <a:r>
              <a:rPr lang="ru-RU" dirty="0" smtClean="0"/>
              <a:t> Макар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8458200" cy="4724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</a:t>
            </a:r>
            <a:endParaRPr lang="ru-RU" dirty="0"/>
          </a:p>
        </p:txBody>
      </p:sp>
      <p:pic>
        <p:nvPicPr>
          <p:cNvPr id="5" name="Рисунок 4" descr="Касап. М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3276600" cy="4419600"/>
          </a:xfrm>
          <a:prstGeom prst="rect">
            <a:avLst/>
          </a:prstGeom>
        </p:spPr>
      </p:pic>
      <p:pic>
        <p:nvPicPr>
          <p:cNvPr id="8" name="Рисунок 7" descr="uawsuFOYD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057400"/>
            <a:ext cx="3810000" cy="4343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69728" y="1447800"/>
            <a:ext cx="4840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Карпов Илья 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Костина Полина</a:t>
            </a:r>
            <a:endParaRPr lang="ru-RU" dirty="0"/>
          </a:p>
        </p:txBody>
      </p:sp>
      <p:pic>
        <p:nvPicPr>
          <p:cNvPr id="4" name="Рисунок 3" descr="Костина Полин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8674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57200" y="1600201"/>
            <a:ext cx="6934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Квиллинг , бумагокручение, бумажная филигрань-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искусство скручивать длинные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узкие полоски бумаги в спиральки, видоизменять их форму и составлять из полученных деталей объемные или плоскостные композиции.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Обучение квиллингу  детей   является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актуальным в современных условиях, т.к. 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способствует развитию конструкторских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навыков, творческого мышления,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художественного воображения,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аккуратности, точности, усидчивости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685800"/>
            <a:ext cx="3705225" cy="584775"/>
          </a:xfrm>
          <a:prstGeom prst="rect">
            <a:avLst/>
          </a:prstGeom>
          <a:scene3d>
            <a:camera prst="obliqueBottomLeft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/>
                <a:solidFill>
                  <a:srgbClr val="9C007F"/>
                </a:solidFill>
              </a:rPr>
              <a:t>АКТУАЛЬНОСТЬ</a:t>
            </a:r>
            <a:endParaRPr lang="ru-RU" sz="3200" b="1" dirty="0">
              <a:ln/>
              <a:solidFill>
                <a:srgbClr val="9C007F"/>
              </a:solidFill>
            </a:endParaRPr>
          </a:p>
        </p:txBody>
      </p:sp>
      <p:pic>
        <p:nvPicPr>
          <p:cNvPr id="8" name="Picture 8" descr="ва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46120"/>
            <a:ext cx="2933176" cy="39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Смирнова  Настя</a:t>
            </a:r>
            <a:endParaRPr lang="ru-RU" dirty="0"/>
          </a:p>
        </p:txBody>
      </p:sp>
      <p:pic>
        <p:nvPicPr>
          <p:cNvPr id="5" name="Содержимое 4" descr="Смирнова Н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133600"/>
            <a:ext cx="5181600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828800"/>
            <a:ext cx="6248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1.Быстрицкая А.И. Бумажная филигрань.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Айрис-пресс, М.- 2008</a:t>
            </a:r>
          </a:p>
          <a:p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 Уолтер Хелен  « Цветы из бумажных лент»,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практическое руководство-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М.: Ниола – пресс, 2008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3.Зайцева А.А. Искусство квиллинга. –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М.: Эксмо. 2009    </a:t>
            </a:r>
          </a:p>
          <a:p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3.Электронные ресурсы: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increations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blogspot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http://www.paper-studio.ru/index.htm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http://www.how-to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8007" y="228600"/>
            <a:ext cx="6181593" cy="175432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СПИСОК ЛИТЕРАТУРЫ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28800"/>
            <a:ext cx="609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английском языке это рукоделие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называется «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quilling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 — от слова «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quill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или «птичье перо».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Квиллинг - один из древнейших видов декоративно-прикладного творчества, появившийся  в Европе в конце 14 — начале 15 века. 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В 20 веке становится популярным 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видом искусства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странах Европы и России.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37664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/>
                <a:solidFill>
                  <a:srgbClr val="9C007F"/>
                </a:solidFill>
              </a:rPr>
              <a:t>Из истории</a:t>
            </a:r>
            <a:endParaRPr lang="ru-RU" sz="5400" b="1" dirty="0">
              <a:ln/>
              <a:solidFill>
                <a:srgbClr val="9C007F"/>
              </a:solidFill>
            </a:endParaRPr>
          </a:p>
        </p:txBody>
      </p:sp>
      <p:pic>
        <p:nvPicPr>
          <p:cNvPr id="7" name="Picture 11" descr="cvetoch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962400"/>
            <a:ext cx="2590800" cy="278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ромаш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160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9600"/>
            <a:ext cx="510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Надо заметить, что корейская школа квиллинга (они называют его бумагокручение) несколько отличается от европейской. Европейские работы, как правило, состоят из небольшого числа деталей, они лаконичны, напоминают мозаики, украшают открытки и рамочки. Европа всегда спешит, поэтому любит быстрые техники. Восточные же мастера создают произведения, напоминающие шедевры ювелирного искусства. Тончайшее объёмное кружево сплетается из сотен мелких деталей. 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paper-studio.ru/big_gallery/img_4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822873" cy="460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447800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-Двухсторонняя цветная бумага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-Клей ПВА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-Шило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-Зубочистки (используются для нанесения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клея на заготовку).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-Ножницы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-Пинцет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-Картон (для создания основного фона картины).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-Линейка с круглыми отверстиями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различного    диаметра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-Доска или коврик, на котором можно резать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-Любая подходящая бумага с красивой фактурой –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для основы.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-Металлическая линейка.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-Канцелярский нож.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228600"/>
            <a:ext cx="6324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Материалы и инструменты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12" descr="77835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562600"/>
            <a:ext cx="20843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p_ma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809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752600"/>
            <a:ext cx="655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</a:rPr>
              <a:t>Бумага должна быть цветной с двух сторон. Нарезанную бумагу можно купить в специализированном магазине или  нарезать самому. Ширина полосок не должна превышать 3 – 7 мм. Стандартные полоски считаются длиной 27 см.,  шириной 3 мм.</a:t>
            </a:r>
            <a:br>
              <a:rPr lang="ru-RU" sz="2000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</a:rPr>
              <a:t>Если нет возможности приобрести специализированную бумагу, то её можно заменить белой бумагой для принтера (не слишком тонкой) или цветной бумагой для оригами. Из белой бумаги отлично крутятся заготовки для снежинок и  других зимних узоров. Цветную надо подбирать по плотности и смотреть целиком ли она прокрашена, т.е. нет ли на срезе белой полосы. Резать можно ножницами по разметке или канцелярским ножом по металлической линейке.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990600"/>
            <a:ext cx="1634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accent3"/>
                </a:solidFill>
              </a:rPr>
              <a:t>БУМАГА</a:t>
            </a:r>
            <a:endParaRPr lang="ru-RU" sz="2800" b="1" u="sng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038600" cy="17650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981201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Все секреты и приёмы для получения самых разнообразных форм, используемых в квиллинге, от фантазийных до строго геометрических, почти всегда начинаются с простых круговых форм</a:t>
            </a:r>
            <a:r>
              <a:rPr lang="ru-RU" sz="2400" dirty="0" smtClean="0">
                <a:latin typeface="Comic Sans MS" pitchFamily="66" charset="0"/>
              </a:rPr>
              <a:t>.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39624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Вот этот плотный круг, скрученный из полоски бумаги, называется ролом, 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 уже из ролов делаются основные формы элементов квиллинга.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1" y="609600"/>
            <a:ext cx="5876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Технология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7001"/>
            <a:ext cx="1995488" cy="198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43000"/>
            <a:ext cx="6258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</a:rPr>
              <a:t>1. Возьмите полоску двумя пальцами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33400"/>
            <a:ext cx="190500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2609930"/>
            <a:ext cx="6629400" cy="1809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2. Оттяните с нажимом другой конец полоски двумя пальцами другой руки,  проводя по нему ногтем так, чтобы его конец немного изогнулся. Это нужно, чтобы кончик легче наматывался на шило ли зубочистку. </a:t>
            </a:r>
            <a:endParaRPr lang="ru-RU" sz="2400" dirty="0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971800"/>
            <a:ext cx="190500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44196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3. Плотно накрутите несколько витков бумаги на шило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953001"/>
            <a:ext cx="2047884" cy="1523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640080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4. Когда диаметр валика станет 3 - 4 мм.,  его можно снять с шила и продолжить крутить его вручную.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838200"/>
            <a:ext cx="2193925" cy="157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24384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5. Скручивайте плотный диск двумя руками, всё время перехватывая его  пальцами, чтобы бумажная лента не распустилась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76600"/>
            <a:ext cx="2193925" cy="164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1" y="5029200"/>
            <a:ext cx="586091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6. Сверните всю полоску в диск.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029200"/>
            <a:ext cx="2265363" cy="157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US75DVFUYAPE-37-500</_dlc_DocId>
    <_dlc_DocIdUrl xmlns="1ca21ed8-a3df-4193-b700-fd65bdc63fa0">
      <Url>http://www.eduportal44.ru/Makariev_EDU/childrens_creation/zakon/_layouts/15/DocIdRedir.aspx?ID=US75DVFUYAPE-37-500</Url>
      <Description>US75DVFUYAPE-37-500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0E631DFF36AA46B31811296A6E3DAE" ma:contentTypeVersion="2" ma:contentTypeDescription="Создание документа." ma:contentTypeScope="" ma:versionID="2b77ba2459c5f1b7fb738d1649a343e0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7a631a40d3b82c4bc396bf2865ae5d45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C311D9-9000-4F7A-A74C-812827FA4F1F}"/>
</file>

<file path=customXml/itemProps2.xml><?xml version="1.0" encoding="utf-8"?>
<ds:datastoreItem xmlns:ds="http://schemas.openxmlformats.org/officeDocument/2006/customXml" ds:itemID="{D5DAB0B1-B4C2-426F-A39B-91A36F812C52}"/>
</file>

<file path=customXml/itemProps3.xml><?xml version="1.0" encoding="utf-8"?>
<ds:datastoreItem xmlns:ds="http://schemas.openxmlformats.org/officeDocument/2006/customXml" ds:itemID="{31275060-051E-4787-B1AB-63F255C82E73}"/>
</file>

<file path=customXml/itemProps4.xml><?xml version="1.0" encoding="utf-8"?>
<ds:datastoreItem xmlns:ds="http://schemas.openxmlformats.org/officeDocument/2006/customXml" ds:itemID="{14F28130-EE69-4C43-8BF1-F9E08BE808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640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Работы детей</vt:lpstr>
      <vt:lpstr>Работы детей</vt:lpstr>
      <vt:lpstr>Костина Полина</vt:lpstr>
      <vt:lpstr>Работы детей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квилинг</dc:title>
  <dc:creator>1</dc:creator>
  <cp:lastModifiedBy>User</cp:lastModifiedBy>
  <cp:revision>24</cp:revision>
  <dcterms:created xsi:type="dcterms:W3CDTF">2015-01-09T05:16:48Z</dcterms:created>
  <dcterms:modified xsi:type="dcterms:W3CDTF">2020-04-27T11:47:50Z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0x010100090E631DFF36AA46B31811296A6E3DAE</vt:lpwstr>
  </property>
  <property fmtid="{D5CDD505-2E9C-101B-9397-08002B2CF9AE}" pid="3" name="_dlc_DocIdItemGuid">
    <vt:lpwstr>997ed00a-9bf3-4749-88cd-36d84438bcb7</vt:lpwstr>
  </property>
</Properties>
</file>