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0" r:id="rId2"/>
    <p:sldId id="258" r:id="rId3"/>
    <p:sldId id="280" r:id="rId4"/>
    <p:sldId id="266" r:id="rId5"/>
    <p:sldId id="269" r:id="rId6"/>
    <p:sldId id="270" r:id="rId7"/>
    <p:sldId id="283" r:id="rId8"/>
    <p:sldId id="282" r:id="rId9"/>
    <p:sldId id="307" r:id="rId10"/>
    <p:sldId id="286" r:id="rId11"/>
    <p:sldId id="677" r:id="rId12"/>
    <p:sldId id="679" r:id="rId13"/>
    <p:sldId id="680" r:id="rId14"/>
    <p:sldId id="678" r:id="rId15"/>
    <p:sldId id="272" r:id="rId16"/>
    <p:sldId id="273" r:id="rId17"/>
    <p:sldId id="292" r:id="rId18"/>
    <p:sldId id="293" r:id="rId19"/>
    <p:sldId id="274" r:id="rId20"/>
    <p:sldId id="676" r:id="rId21"/>
    <p:sldId id="681" r:id="rId22"/>
    <p:sldId id="682" r:id="rId23"/>
    <p:sldId id="704" r:id="rId24"/>
    <p:sldId id="683" r:id="rId25"/>
    <p:sldId id="685" r:id="rId26"/>
    <p:sldId id="684" r:id="rId27"/>
    <p:sldId id="686" r:id="rId28"/>
    <p:sldId id="687" r:id="rId29"/>
    <p:sldId id="691" r:id="rId30"/>
    <p:sldId id="688" r:id="rId31"/>
    <p:sldId id="692" r:id="rId32"/>
    <p:sldId id="689" r:id="rId33"/>
    <p:sldId id="693" r:id="rId34"/>
    <p:sldId id="694" r:id="rId35"/>
    <p:sldId id="690" r:id="rId36"/>
    <p:sldId id="695" r:id="rId37"/>
    <p:sldId id="696" r:id="rId38"/>
    <p:sldId id="697" r:id="rId39"/>
    <p:sldId id="698" r:id="rId40"/>
    <p:sldId id="701" r:id="rId41"/>
    <p:sldId id="705" r:id="rId42"/>
    <p:sldId id="699" r:id="rId43"/>
    <p:sldId id="706" r:id="rId44"/>
    <p:sldId id="702" r:id="rId45"/>
    <p:sldId id="700" r:id="rId46"/>
    <p:sldId id="703" r:id="rId47"/>
    <p:sldId id="669" r:id="rId48"/>
    <p:sldId id="675" r:id="rId49"/>
    <p:sldId id="670" r:id="rId50"/>
    <p:sldId id="671" r:id="rId51"/>
    <p:sldId id="672" r:id="rId52"/>
    <p:sldId id="673" r:id="rId53"/>
    <p:sldId id="505" r:id="rId54"/>
    <p:sldId id="510" r:id="rId55"/>
    <p:sldId id="511" r:id="rId56"/>
    <p:sldId id="519" r:id="rId57"/>
    <p:sldId id="645" r:id="rId58"/>
    <p:sldId id="479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14456-4B4C-4B36-9219-980102937F6D}">
          <p14:sldIdLst>
            <p14:sldId id="300"/>
            <p14:sldId id="258"/>
            <p14:sldId id="280"/>
            <p14:sldId id="266"/>
            <p14:sldId id="269"/>
            <p14:sldId id="270"/>
            <p14:sldId id="283"/>
            <p14:sldId id="282"/>
            <p14:sldId id="307"/>
            <p14:sldId id="286"/>
            <p14:sldId id="677"/>
            <p14:sldId id="679"/>
            <p14:sldId id="680"/>
            <p14:sldId id="678"/>
            <p14:sldId id="272"/>
            <p14:sldId id="273"/>
            <p14:sldId id="292"/>
            <p14:sldId id="293"/>
            <p14:sldId id="274"/>
            <p14:sldId id="676"/>
            <p14:sldId id="681"/>
            <p14:sldId id="682"/>
            <p14:sldId id="704"/>
            <p14:sldId id="683"/>
            <p14:sldId id="685"/>
            <p14:sldId id="684"/>
            <p14:sldId id="686"/>
            <p14:sldId id="687"/>
            <p14:sldId id="691"/>
            <p14:sldId id="688"/>
            <p14:sldId id="692"/>
            <p14:sldId id="689"/>
            <p14:sldId id="693"/>
            <p14:sldId id="694"/>
            <p14:sldId id="690"/>
            <p14:sldId id="695"/>
            <p14:sldId id="696"/>
            <p14:sldId id="697"/>
            <p14:sldId id="698"/>
            <p14:sldId id="701"/>
            <p14:sldId id="705"/>
            <p14:sldId id="699"/>
            <p14:sldId id="706"/>
            <p14:sldId id="702"/>
            <p14:sldId id="700"/>
            <p14:sldId id="703"/>
            <p14:sldId id="669"/>
            <p14:sldId id="675"/>
            <p14:sldId id="670"/>
            <p14:sldId id="671"/>
            <p14:sldId id="672"/>
            <p14:sldId id="673"/>
            <p14:sldId id="505"/>
            <p14:sldId id="510"/>
            <p14:sldId id="511"/>
            <p14:sldId id="519"/>
            <p14:sldId id="645"/>
            <p14:sldId id="479"/>
          </p14:sldIdLst>
        </p14:section>
        <p14:section name="доп слайды" id="{0A5E0976-12A8-4C90-BC88-E7445F4ED5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гдальский Денис Игоревич" initials="МДИ" lastIdx="6" clrIdx="0">
    <p:extLst>
      <p:ext uri="{19B8F6BF-5375-455C-9EA6-DF929625EA0E}">
        <p15:presenceInfo xmlns:p15="http://schemas.microsoft.com/office/powerpoint/2012/main" userId="S-1-5-21-4226584364-21557989-1436132917-164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1F2"/>
    <a:srgbClr val="176BBD"/>
    <a:srgbClr val="49198B"/>
    <a:srgbClr val="2A3393"/>
    <a:srgbClr val="62C7F1"/>
    <a:srgbClr val="E3EAF6"/>
    <a:srgbClr val="2C2D8F"/>
    <a:srgbClr val="668CCF"/>
    <a:srgbClr val="ED7D31"/>
    <a:srgbClr val="789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>
      <p:cViewPr varScale="1">
        <p:scale>
          <a:sx n="62" d="100"/>
          <a:sy n="62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viewProps" Target="viewProps.xml"/><Relationship Id="rId68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69" Type="http://schemas.openxmlformats.org/officeDocument/2006/relationships/customXml" Target="../customXml/item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B3-47EF-B510-A8BDDA8EB685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B3-47EF-B510-A8BDDA8EB68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B3-47EF-B510-A8BDDA8EB6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B3-47EF-B510-A8BDDA8EB685}"/>
              </c:ext>
            </c:extLst>
          </c:dPt>
          <c:dLbls>
            <c:dLbl>
              <c:idx val="0"/>
              <c:layout>
                <c:manualLayout>
                  <c:x val="6.6199125428192424E-2"/>
                  <c:y val="-1.17187492791124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>
                        <a:solidFill>
                          <a:srgbClr val="00B050"/>
                        </a:solidFill>
                      </a:rPr>
                      <a:t>ЖИВЫЕ СИСТЕМЫ</a:t>
                    </a:r>
                    <a:endParaRPr lang="ru-RU" sz="1800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00B050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463370081666742"/>
                      <c:h val="0.163120560831658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B3-47EF-B510-A8BDDA8EB685}"/>
                </c:ext>
              </c:extLst>
            </c:dLbl>
            <c:dLbl>
              <c:idx val="1"/>
              <c:layout>
                <c:manualLayout>
                  <c:x val="-0.10740345897577755"/>
                  <c:y val="-3.515624783733711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rgbClr val="7030A0"/>
                        </a:solidFill>
                      </a:rPr>
                      <a:t>ФИЗИЧЕСКИЕ СИСТЕМЫ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7623293964832946"/>
                      <c:h val="0.1818705596782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B3-47EF-B510-A8BDDA8EB685}"/>
                </c:ext>
              </c:extLst>
            </c:dLbl>
            <c:dLbl>
              <c:idx val="2"/>
              <c:layout>
                <c:manualLayout>
                  <c:x val="-3.4606788059557886E-2"/>
                  <c:y val="2.578134068766358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rgbClr val="ED7D31"/>
                        </a:solidFill>
                      </a:rPr>
                      <a:t>НАУКИ О ЗЕМЛЕ И ВСЕЛЕННОЙ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9217674933249949"/>
                      <c:h val="0.259658694656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B3-47EF-B510-A8BDDA8EB685}"/>
                </c:ext>
              </c:extLst>
            </c:dLbl>
            <c:dLbl>
              <c:idx val="3"/>
              <c:spPr>
                <a:solidFill>
                  <a:prstClr val="white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EB3-47EF-B510-A8BDDA8EB68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3"/>
                <c:pt idx="0">
                  <c:v>"Живые системы"</c:v>
                </c:pt>
                <c:pt idx="1">
                  <c:v>"Физические системы"</c:v>
                </c:pt>
                <c:pt idx="2">
                  <c:v>"Земля и космические системы"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0.33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B3-47EF-B510-A8BDDA8EB68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28E-7B58-4258-ACF1-6AFD9B644731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96344-AB4E-4E43-8796-67C97B8F4B3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72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4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7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8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1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3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540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08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5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7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11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5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8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2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1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3465-6BC1-4C5A-8672-039A31808E6C}" type="datetimeFigureOut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17DE-9CE0-4913-884A-357EC79CAB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3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hyperlink" Target="https://cifra.school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litvinov@prosv.ru" TargetMode="External"/><Relationship Id="rId4" Type="http://schemas.openxmlformats.org/officeDocument/2006/relationships/hyperlink" Target="https://www.prosv.ru/webinars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mailto:prosv@prosv.ru" TargetMode="External"/><Relationship Id="rId7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hyperlink" Target="http://www.spheres.ru/" TargetMode="External"/><Relationship Id="rId4" Type="http://schemas.openxmlformats.org/officeDocument/2006/relationships/hyperlink" Target="http://www.prosv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estestvenno-nauchnaya-gramotnost-fizicheskie-sistemy-trenazhyor-7-9-klassy151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shop.prosv.ru/estestvenno-nauchnaya-gramotnost-zemlya-i-kosmicheskie-sistemy-trenazhyor-7-9-klassy15108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-24087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735" y="1739281"/>
            <a:ext cx="10252617" cy="1169551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«Решение задач по естественно-научной грамотности на уроках физики»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2050" y="4543865"/>
            <a:ext cx="7112286" cy="923330"/>
          </a:xfr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Ведущий методист по физике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Центра методической поддержки педагогов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Литвинов Олег Андреевич</a:t>
            </a: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5972139"/>
            <a:ext cx="8144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права защищены.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Никакая часть презентации не может быть воспроизведена в какой бы то ни было форме и какими бы то ни было средствами, включая размещение в сети Интернет и в корпоративных сетях, а также запись в память ЭВМ, для частного или публичного использования, без письменного разрешения владельца авторских прав.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2020</a:t>
            </a:r>
          </a:p>
        </p:txBody>
      </p:sp>
    </p:spTree>
    <p:extLst>
      <p:ext uri="{BB962C8B-B14F-4D97-AF65-F5344CB8AC3E}">
        <p14:creationId xmlns:p14="http://schemas.microsoft.com/office/powerpoint/2010/main" val="200106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3" y="674313"/>
            <a:ext cx="3862868" cy="262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17247" y="1420307"/>
            <a:ext cx="5655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ОБРИСОВКА СИТУАЦИИ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880" y="2555742"/>
            <a:ext cx="8239425" cy="288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38" y="1109585"/>
            <a:ext cx="6703256" cy="399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1" y="3535497"/>
            <a:ext cx="5210337" cy="2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25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C0898-E9CF-4CAA-9BB3-5D00DB93FC76}"/>
              </a:ext>
            </a:extLst>
          </p:cNvPr>
          <p:cNvSpPr txBox="1"/>
          <p:nvPr/>
        </p:nvSpPr>
        <p:spPr>
          <a:xfrm>
            <a:off x="511445" y="140391"/>
            <a:ext cx="9159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кинетической энергии, получаемой при движении владельца устройства</a:t>
            </a:r>
          </a:p>
        </p:txBody>
      </p:sp>
      <p:pic>
        <p:nvPicPr>
          <p:cNvPr id="8" name="Рисунок 7" descr="Изображение выглядит как внутренний, стол, сидит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EF6AD8E8-4505-4E22-A011-33BC79B5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70" y="1232914"/>
            <a:ext cx="3905325" cy="219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2B09FD0-5C71-4DF3-BC2B-0C5ED3185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1" y="3942870"/>
            <a:ext cx="4724722" cy="219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выглядит как обувь, стол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1D401F87-552A-465A-B07A-B82089FAD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49" y="3942869"/>
            <a:ext cx="3258101" cy="219055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1ED2CCC-AAB0-48B7-B602-797462D13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1" y="1232914"/>
            <a:ext cx="2928114" cy="2196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48D852-4622-40C7-A54A-A02AD3370280}"/>
              </a:ext>
            </a:extLst>
          </p:cNvPr>
          <p:cNvSpPr/>
          <p:nvPr/>
        </p:nvSpPr>
        <p:spPr>
          <a:xfrm>
            <a:off x="7769817" y="1445784"/>
            <a:ext cx="44221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Генератор-накопитель, который крепится к обуви и использует энергию шага. Он представляет собой накладку на язычок кроссовка, содержащую систему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наногенераторов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аккумуляторную батарею, которая накапливает энергию во время движения. С помощью этого устройства можно зарядить мобильный телефон или MP3‑плеер.</a:t>
            </a:r>
          </a:p>
        </p:txBody>
      </p:sp>
    </p:spTree>
    <p:extLst>
      <p:ext uri="{BB962C8B-B14F-4D97-AF65-F5344CB8AC3E}">
        <p14:creationId xmlns:p14="http://schemas.microsoft.com/office/powerpoint/2010/main" val="116384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C0898-E9CF-4CAA-9BB3-5D00DB93FC76}"/>
              </a:ext>
            </a:extLst>
          </p:cNvPr>
          <p:cNvSpPr txBox="1"/>
          <p:nvPr/>
        </p:nvSpPr>
        <p:spPr>
          <a:xfrm>
            <a:off x="511445" y="102984"/>
            <a:ext cx="915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принципа динамо-машины</a:t>
            </a:r>
          </a:p>
        </p:txBody>
      </p:sp>
      <p:pic>
        <p:nvPicPr>
          <p:cNvPr id="6" name="Рисунок 5" descr="Изображение выглядит как стол, внутренний, черн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7CEEF29-2D41-43BF-8FC8-9720F29C9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58" y="797054"/>
            <a:ext cx="4297874" cy="322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внутренний, сидит, стол, чемодан&#10;&#10;Автоматически созданное описание">
            <a:extLst>
              <a:ext uri="{FF2B5EF4-FFF2-40B4-BE49-F238E27FC236}">
                <a16:creationId xmlns:a16="http://schemas.microsoft.com/office/drawing/2014/main" id="{4DEA7A30-DC88-4E8D-ACCB-D51A0C523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3" y="797054"/>
            <a:ext cx="4297874" cy="322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сидит, стол, удаленн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F4069043-8367-46ED-BD69-CB5C4D9E7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31" y="2986167"/>
            <a:ext cx="4082256" cy="342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16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38" y="1109585"/>
            <a:ext cx="6703256" cy="399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51" y="3535497"/>
            <a:ext cx="5210337" cy="245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B6F09BB-8855-4E23-A840-85E2F83D125B}"/>
              </a:ext>
            </a:extLst>
          </p:cNvPr>
          <p:cNvSpPr/>
          <p:nvPr/>
        </p:nvSpPr>
        <p:spPr>
          <a:xfrm>
            <a:off x="10170942" y="2250831"/>
            <a:ext cx="773723" cy="59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1F3C1CD-D2C4-4E42-A9F4-5C267E923FBF}"/>
              </a:ext>
            </a:extLst>
          </p:cNvPr>
          <p:cNvSpPr/>
          <p:nvPr/>
        </p:nvSpPr>
        <p:spPr>
          <a:xfrm>
            <a:off x="10944665" y="3184213"/>
            <a:ext cx="773723" cy="59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3EA844C-FD87-466C-9B5D-A705A3C31FC3}"/>
              </a:ext>
            </a:extLst>
          </p:cNvPr>
          <p:cNvSpPr/>
          <p:nvPr/>
        </p:nvSpPr>
        <p:spPr>
          <a:xfrm>
            <a:off x="10235797" y="3864633"/>
            <a:ext cx="773723" cy="576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03A1960-AACA-4BC2-ABDE-A8E79518F327}"/>
              </a:ext>
            </a:extLst>
          </p:cNvPr>
          <p:cNvSpPr/>
          <p:nvPr/>
        </p:nvSpPr>
        <p:spPr>
          <a:xfrm>
            <a:off x="10944664" y="4561436"/>
            <a:ext cx="773723" cy="590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6031" y="779761"/>
            <a:ext cx="5655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ОБРИСОВКА СИТУАЦИИ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31" y="1189447"/>
            <a:ext cx="5945598" cy="2079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739" y="3318284"/>
            <a:ext cx="8551651" cy="325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</p:spTree>
    <p:extLst>
      <p:ext uri="{BB962C8B-B14F-4D97-AF65-F5344CB8AC3E}">
        <p14:creationId xmlns:p14="http://schemas.microsoft.com/office/powerpoint/2010/main" val="127536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28" y="730039"/>
            <a:ext cx="6475365" cy="464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34A631-053A-41B4-8790-F41BC8D1B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464" y="5377912"/>
            <a:ext cx="833478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713" y="3757776"/>
            <a:ext cx="8336384" cy="238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269EA9-9E37-46D6-A478-056C2FA0D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674" y="674313"/>
            <a:ext cx="6574692" cy="26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7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651" y="898902"/>
            <a:ext cx="6598042" cy="539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53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5" y="730039"/>
            <a:ext cx="3490913" cy="237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696" y="3272835"/>
            <a:ext cx="6658632" cy="337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CB5334-1853-40F5-8582-BA113AD8D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929" y="643541"/>
            <a:ext cx="5702202" cy="2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9885" cy="3129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8" y="3874184"/>
            <a:ext cx="7876032" cy="2983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1" y="3269147"/>
            <a:ext cx="3638550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35168" y="1716071"/>
            <a:ext cx="6534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ЕСТЕСТВЕННО-НАУЧНАЯ ГРАМОТНОСТЬ В ФОКУСЕ</a:t>
            </a:r>
          </a:p>
        </p:txBody>
      </p:sp>
    </p:spTree>
    <p:extLst>
      <p:ext uri="{BB962C8B-B14F-4D97-AF65-F5344CB8AC3E}">
        <p14:creationId xmlns:p14="http://schemas.microsoft.com/office/powerpoint/2010/main" val="709472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470" y="725166"/>
            <a:ext cx="5655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ОБРИСОВКА СИТУАЦИИ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9BD77-B2D4-4488-9D71-0098919D2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415" y="1268462"/>
            <a:ext cx="6742665" cy="2048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3AC16-08D5-45C0-93B3-9FBBCEF23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416" y="3193531"/>
            <a:ext cx="6742664" cy="17494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C691CF-719A-4CC8-B34E-D56DB2B71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3" y="3652867"/>
            <a:ext cx="5360788" cy="27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8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0B2EA4-ED2A-4FA2-B8FD-57998B0C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529" y="934846"/>
            <a:ext cx="6926321" cy="3435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12CC9-BC84-4879-9CE4-7B8D27DED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16" y="4294379"/>
            <a:ext cx="6806233" cy="23370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968241-D3FA-4866-B531-C9923B69C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1" y="3837163"/>
            <a:ext cx="4970278" cy="15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0B2EA4-ED2A-4FA2-B8FD-57998B0C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529" y="934846"/>
            <a:ext cx="6926321" cy="3435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12CC9-BC84-4879-9CE4-7B8D27DED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16" y="4294379"/>
            <a:ext cx="6806233" cy="233708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32EC2D5-33D7-4490-AFA5-88BE638A15F3}"/>
              </a:ext>
            </a:extLst>
          </p:cNvPr>
          <p:cNvSpPr/>
          <p:nvPr/>
        </p:nvSpPr>
        <p:spPr>
          <a:xfrm>
            <a:off x="10290875" y="3797085"/>
            <a:ext cx="681925" cy="371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E393C09-F677-4D80-BF51-66DAD84BD695}"/>
              </a:ext>
            </a:extLst>
          </p:cNvPr>
          <p:cNvSpPr/>
          <p:nvPr/>
        </p:nvSpPr>
        <p:spPr>
          <a:xfrm>
            <a:off x="10290874" y="5129030"/>
            <a:ext cx="681925" cy="371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97C2D4E-2E2D-415F-B53A-7E5992D9536D}"/>
              </a:ext>
            </a:extLst>
          </p:cNvPr>
          <p:cNvSpPr/>
          <p:nvPr/>
        </p:nvSpPr>
        <p:spPr>
          <a:xfrm>
            <a:off x="10988296" y="3243021"/>
            <a:ext cx="821412" cy="360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F81CB19-18E0-4364-A536-911776AC77C6}"/>
              </a:ext>
            </a:extLst>
          </p:cNvPr>
          <p:cNvSpPr/>
          <p:nvPr/>
        </p:nvSpPr>
        <p:spPr>
          <a:xfrm>
            <a:off x="10948962" y="4361917"/>
            <a:ext cx="860746" cy="3719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EC5E179-3B69-41BA-A62D-B15F109677AE}"/>
              </a:ext>
            </a:extLst>
          </p:cNvPr>
          <p:cNvSpPr/>
          <p:nvPr/>
        </p:nvSpPr>
        <p:spPr>
          <a:xfrm>
            <a:off x="10972799" y="5737174"/>
            <a:ext cx="836909" cy="454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3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0B2EA4-ED2A-4FA2-B8FD-57998B0C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529" y="934846"/>
            <a:ext cx="6926321" cy="3435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D12CC9-BC84-4879-9CE4-7B8D27DED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16" y="4294379"/>
            <a:ext cx="6806233" cy="23370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72EBD-3990-472A-9E45-674F94735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831" y="3576630"/>
            <a:ext cx="6806233" cy="306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22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F37AE-95F3-4A12-9A7C-1AF604DA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971" y="971387"/>
            <a:ext cx="7357505" cy="4871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C31F82-33B4-4D4B-989E-A807B8F24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8" y="3744977"/>
            <a:ext cx="47339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F37AE-95F3-4A12-9A7C-1AF604DA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971" y="971387"/>
            <a:ext cx="7357505" cy="4871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621273-263D-4A15-80CD-B52F0930A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162" y="3029529"/>
            <a:ext cx="7490314" cy="26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7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7DEA8-40C6-4F4F-B3EB-A9E6A8E74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72" y="928768"/>
            <a:ext cx="7017042" cy="1722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BE2BE4-D520-48C0-8670-49D6DE3B8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71" y="2651764"/>
            <a:ext cx="6999865" cy="2431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DFBBD9-0346-4B65-B25C-034E29D23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5" y="3620895"/>
            <a:ext cx="47339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2E8FE-6A9E-4ED3-87CD-09448825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70" y="674314"/>
            <a:ext cx="4429502" cy="2902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7DEA8-40C6-4F4F-B3EB-A9E6A8E74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72" y="928768"/>
            <a:ext cx="7017042" cy="1722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BE2BE4-D520-48C0-8670-49D6DE3B8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71" y="2651764"/>
            <a:ext cx="6999865" cy="243168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4145EB4-6D5B-4E43-A14F-27D966138342}"/>
              </a:ext>
            </a:extLst>
          </p:cNvPr>
          <p:cNvSpPr/>
          <p:nvPr/>
        </p:nvSpPr>
        <p:spPr>
          <a:xfrm>
            <a:off x="5005953" y="3576630"/>
            <a:ext cx="371959" cy="328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25A158-21E2-443D-AFFF-ECA806E7B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090" y="5061327"/>
            <a:ext cx="47720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3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52014-4305-4652-80ED-409B309CF222}"/>
              </a:ext>
            </a:extLst>
          </p:cNvPr>
          <p:cNvSpPr txBox="1"/>
          <p:nvPr/>
        </p:nvSpPr>
        <p:spPr>
          <a:xfrm>
            <a:off x="4814470" y="725166"/>
            <a:ext cx="5655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ОБРИСОВКА СИТУАЦИИ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6" y="725166"/>
            <a:ext cx="4810045" cy="33029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164B4A-1383-4CF8-A4BF-65D31677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40" y="1217608"/>
            <a:ext cx="6705182" cy="18355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F2A1E5-DA5C-4BAF-8608-ACE7C596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40" y="3053165"/>
            <a:ext cx="6556174" cy="3800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DF0B4A-9351-4CCE-B3E0-0C7F79540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3" y="4117749"/>
            <a:ext cx="5013634" cy="15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7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6" y="725166"/>
            <a:ext cx="4810045" cy="33029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6467D3-1EFE-4405-A70E-3591DE9D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1182754"/>
            <a:ext cx="6756222" cy="3792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9B33D4-313C-406B-B107-8400C99D2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26" y="4935709"/>
            <a:ext cx="9458093" cy="152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56068" y="1274490"/>
          <a:ext cx="103932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5926" y="222623"/>
            <a:ext cx="705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Естественно-научная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14742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6" y="725166"/>
            <a:ext cx="4810045" cy="33029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6467D3-1EFE-4405-A70E-3591DE9D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1182754"/>
            <a:ext cx="6756222" cy="37922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F7993-50ED-499F-A7AE-FA46C9A06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02" y="4932336"/>
            <a:ext cx="9548086" cy="18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91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6" y="725166"/>
            <a:ext cx="4810045" cy="3302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40810E-EBB4-4AEB-ABF6-856F5C52A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1151369"/>
            <a:ext cx="71342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59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7" y="725167"/>
            <a:ext cx="4562072" cy="31327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536C7-713B-412F-89E2-B5FCB56A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971387"/>
            <a:ext cx="6763007" cy="1213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F9479-EF76-4747-A262-CB4D8689F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451" y="2361261"/>
            <a:ext cx="6763007" cy="2185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D8FFE-E85C-4A66-A139-FE385761A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3" y="3351644"/>
            <a:ext cx="5252407" cy="29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3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7" y="725167"/>
            <a:ext cx="4562072" cy="31327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536C7-713B-412F-89E2-B5FCB56A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971387"/>
            <a:ext cx="6763007" cy="12138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8F9479-EF76-4747-A262-CB4D8689F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451" y="2361261"/>
            <a:ext cx="6763007" cy="2185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B3BFD1-48E4-4330-B5FA-3B30671B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00" y="4547065"/>
            <a:ext cx="8984431" cy="20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0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7" y="725167"/>
            <a:ext cx="4562072" cy="31327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536C7-713B-412F-89E2-B5FCB56A9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971387"/>
            <a:ext cx="6763007" cy="1213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81105-CEAC-4B03-B5D3-46A289D16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451" y="2248898"/>
            <a:ext cx="7013281" cy="45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7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" y="725166"/>
            <a:ext cx="4810045" cy="33029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67AF55-5924-4DE1-945F-A8E8FC6F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49" y="971388"/>
            <a:ext cx="6959143" cy="2368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2B288-5150-4D77-868A-2B502C79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948" y="3267237"/>
            <a:ext cx="6912277" cy="30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" y="725167"/>
            <a:ext cx="4334847" cy="297667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67AF55-5924-4DE1-945F-A8E8FC6F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451" y="971388"/>
            <a:ext cx="6959143" cy="2368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80CE7-8A69-4886-AB66-C1D6294EB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502" y="1812682"/>
            <a:ext cx="7507294" cy="325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357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148B92-7A16-46F1-B1BA-A62762D7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3" y="725166"/>
            <a:ext cx="4810045" cy="33029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0DA0D4-7EB0-4E2B-AC9F-8BE4F7571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218" y="971388"/>
            <a:ext cx="7149569" cy="56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52014-4305-4652-80ED-409B309CF222}"/>
              </a:ext>
            </a:extLst>
          </p:cNvPr>
          <p:cNvSpPr txBox="1"/>
          <p:nvPr/>
        </p:nvSpPr>
        <p:spPr>
          <a:xfrm>
            <a:off x="4814470" y="725166"/>
            <a:ext cx="56556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ОБРИСОВКА СИТУАЦИИ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E6250-A2E1-49A9-9CA4-B61FCE08D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21A701-527E-4CA2-BB44-1F8CC2C3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364" y="1318863"/>
            <a:ext cx="6891073" cy="1920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7694A7-1C65-451C-8448-5BFC69EB8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754" y="3302170"/>
            <a:ext cx="6865354" cy="33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5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7"/>
            <a:ext cx="4559084" cy="29647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CCABA-0700-4405-99E6-525D7045F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76" y="886242"/>
            <a:ext cx="7173132" cy="5917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A26753-17FA-42A5-A13D-621EDC73D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92" y="3740783"/>
            <a:ext cx="4752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Овал 5"/>
          <p:cNvSpPr/>
          <p:nvPr/>
        </p:nvSpPr>
        <p:spPr>
          <a:xfrm>
            <a:off x="4805220" y="2126610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827817" y="3600004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8" name="Прямая со стрелкой 7"/>
          <p:cNvCxnSpPr/>
          <p:nvPr/>
        </p:nvCxnSpPr>
        <p:spPr>
          <a:xfrm flipH="1">
            <a:off x="3235308" y="4164372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934161" y="5211912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Здоровье, ресурсы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окружающая среда,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406262" y="2370726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6"/>
            <a:endCxn id="9" idx="1"/>
          </p:cNvCxnSpPr>
          <p:nvPr/>
        </p:nvCxnSpPr>
        <p:spPr>
          <a:xfrm>
            <a:off x="8984707" y="5069199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3216" y="4246071"/>
            <a:ext cx="2965710" cy="135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давать научные объяснения,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применять естественно-научные методы исследования,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интерпретировать данные,  делать выводы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13883" y="2603157"/>
            <a:ext cx="2525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49874" y="4733990"/>
            <a:ext cx="2090637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Контексты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ситуации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54231" y="2011914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Естественно-научные предметы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Методология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3931206" y="3650370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3979324" y="4779868"/>
            <a:ext cx="2737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Компетентностная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модель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900" y="161640"/>
            <a:ext cx="995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Концептуальная рамка оценки функциональной грамотности в исследовании  PISA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4438" y="4212850"/>
            <a:ext cx="16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431105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7"/>
            <a:ext cx="3815166" cy="24809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E7921-0A01-4CC6-8129-AEC90C1C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76" y="1034714"/>
            <a:ext cx="7207373" cy="108855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35EC8C-6047-48B9-965C-3F1C8B692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931" y="2101060"/>
            <a:ext cx="6555783" cy="47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3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7"/>
            <a:ext cx="3815166" cy="24809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6E7921-0A01-4CC6-8129-AEC90C1C0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76" y="1034714"/>
            <a:ext cx="7207373" cy="10885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50A48C-B09A-471F-84AF-80E18774B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688" y="2215560"/>
            <a:ext cx="6780024" cy="14273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F8C5D6-FCD7-48EB-81AD-B135B306C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688" y="3642933"/>
            <a:ext cx="6780024" cy="24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7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362A71-EF30-4C83-9E66-960D0259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54" y="971388"/>
            <a:ext cx="6941731" cy="5161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2D8EE-B3FE-4A1D-ACF0-53E8E09E7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3" y="3940928"/>
            <a:ext cx="4892066" cy="22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03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362A71-EF30-4C83-9E66-960D0259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54" y="971388"/>
            <a:ext cx="6941731" cy="5161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2D8EE-B3FE-4A1D-ACF0-53E8E09E7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3" y="3940928"/>
            <a:ext cx="4892066" cy="228822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D97A08E-3B40-4468-883F-FFA9E40D5563}"/>
              </a:ext>
            </a:extLst>
          </p:cNvPr>
          <p:cNvSpPr/>
          <p:nvPr/>
        </p:nvSpPr>
        <p:spPr>
          <a:xfrm>
            <a:off x="5331417" y="3053166"/>
            <a:ext cx="371959" cy="375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718AE8E-F420-4E08-B1DC-0C12C4A26A4A}"/>
              </a:ext>
            </a:extLst>
          </p:cNvPr>
          <p:cNvSpPr/>
          <p:nvPr/>
        </p:nvSpPr>
        <p:spPr>
          <a:xfrm>
            <a:off x="5331417" y="4212471"/>
            <a:ext cx="371959" cy="375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0846399-CA51-4D5F-9426-80A4C3A2E84D}"/>
              </a:ext>
            </a:extLst>
          </p:cNvPr>
          <p:cNvSpPr/>
          <p:nvPr/>
        </p:nvSpPr>
        <p:spPr>
          <a:xfrm>
            <a:off x="5346915" y="4885380"/>
            <a:ext cx="371959" cy="3758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8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A7BED-0BE0-43CF-B672-36CB683C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754" y="971388"/>
            <a:ext cx="6904991" cy="51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199F3-A31F-4F3E-AF8C-A4D536D6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30" y="1182230"/>
            <a:ext cx="6710577" cy="10385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552226-E941-4AB4-B355-85D07711C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156" y="2307620"/>
            <a:ext cx="6829751" cy="39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6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464" y="-33573"/>
            <a:ext cx="570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Решаем задания вместе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691CC-1DFA-4880-AE41-E8DE81F2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2" y="725166"/>
            <a:ext cx="4866862" cy="316490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8199F3-A31F-4F3E-AF8C-A4D536D6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30" y="1182230"/>
            <a:ext cx="6710577" cy="1038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3BEAE-410B-4F2E-9001-EBF1E9271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106" y="2220772"/>
            <a:ext cx="6529602" cy="45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766C25-4118-4F6C-8770-14449CA4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30" y="652262"/>
            <a:ext cx="10101182" cy="33148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A4E279-9A2F-4D81-B873-618F34B32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95" y="3763620"/>
            <a:ext cx="10246256" cy="2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9025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ХОТИТЕ ЗНАТЬ БОЛЬШЕ? ВАМ ПОМОГУТ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УЧЕБНИКИ ИЗДАТЕЛЬСТВА «ПРОСВЩЕНИЕ»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F162870-03A7-4860-91FE-8CB339E5C08C}"/>
              </a:ext>
            </a:extLst>
          </p:cNvPr>
          <p:cNvGrpSpPr/>
          <p:nvPr/>
        </p:nvGrpSpPr>
        <p:grpSpPr>
          <a:xfrm>
            <a:off x="824351" y="1658316"/>
            <a:ext cx="2474107" cy="4249741"/>
            <a:chOff x="301750" y="914398"/>
            <a:chExt cx="2474107" cy="424974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69BEB62-C75A-41F3-BB46-A3389167CA08}"/>
                </a:ext>
              </a:extLst>
            </p:cNvPr>
            <p:cNvGrpSpPr/>
            <p:nvPr/>
          </p:nvGrpSpPr>
          <p:grpSpPr>
            <a:xfrm>
              <a:off x="301750" y="914398"/>
              <a:ext cx="2474107" cy="2002973"/>
              <a:chOff x="377950" y="936169"/>
              <a:chExt cx="3083708" cy="2503717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59712FD-EF9E-4F15-9215-2A66590A2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0" y="936169"/>
                <a:ext cx="1473492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789A53A1-487F-4912-A2E8-A36D52B04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696" y="1208312"/>
                <a:ext cx="1514641" cy="19594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F1732C8C-18F9-4DEB-9694-6C0A0C08F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396" y="1484162"/>
                <a:ext cx="1490262" cy="1955724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5D20F1-54B3-4ABE-9F36-CCE9BBE8562B}"/>
                </a:ext>
              </a:extLst>
            </p:cNvPr>
            <p:cNvSpPr txBox="1"/>
            <p:nvPr/>
          </p:nvSpPr>
          <p:spPr>
            <a:xfrm>
              <a:off x="301750" y="2917370"/>
              <a:ext cx="2474107" cy="92333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УМК «Сферы»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Ю.А.Панебратцев</a:t>
              </a: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defRPr/>
              </a:pP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В.В.Белага</a:t>
              </a: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др.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D41E22-3C9B-4370-95C2-C09006EBC4A2}"/>
                </a:ext>
              </a:extLst>
            </p:cNvPr>
            <p:cNvSpPr txBox="1"/>
            <p:nvPr/>
          </p:nvSpPr>
          <p:spPr>
            <a:xfrm>
              <a:off x="301750" y="3840700"/>
              <a:ext cx="2474107" cy="132343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1.2.5.1.1.1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1.2.5.1.1.2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1.2.5.1.1.3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59E4C4-C5F0-4991-97E8-A8C1878D4315}"/>
              </a:ext>
            </a:extLst>
          </p:cNvPr>
          <p:cNvGrpSpPr/>
          <p:nvPr/>
        </p:nvGrpSpPr>
        <p:grpSpPr>
          <a:xfrm>
            <a:off x="4714929" y="1658316"/>
            <a:ext cx="2374065" cy="4249741"/>
            <a:chOff x="3091543" y="914398"/>
            <a:chExt cx="2374065" cy="424974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87D5AE2B-3711-47DB-B465-8A1C6F983C1B}"/>
                </a:ext>
              </a:extLst>
            </p:cNvPr>
            <p:cNvGrpSpPr/>
            <p:nvPr/>
          </p:nvGrpSpPr>
          <p:grpSpPr>
            <a:xfrm>
              <a:off x="3091543" y="914398"/>
              <a:ext cx="2374064" cy="1997835"/>
              <a:chOff x="3091543" y="914398"/>
              <a:chExt cx="2374064" cy="1997835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1D25823A-AC14-4654-A283-4E0DD298F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1543" y="914398"/>
                <a:ext cx="1142489" cy="156754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C3F07155-E10F-47A6-8AB7-084B480FB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7258" y="1126975"/>
                <a:ext cx="1162634" cy="15726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3FB044E-B671-4995-AF3F-03C64A7A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084" y="1352792"/>
                <a:ext cx="1156523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4DEAD3-00DC-4F18-BCFA-14F8F4CE4C81}"/>
                </a:ext>
              </a:extLst>
            </p:cNvPr>
            <p:cNvSpPr txBox="1"/>
            <p:nvPr/>
          </p:nvSpPr>
          <p:spPr>
            <a:xfrm>
              <a:off x="3091543" y="2912233"/>
              <a:ext cx="2374064" cy="92333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УМК «Классический»</a:t>
              </a:r>
            </a:p>
            <a:p>
              <a:pPr algn="ctr">
                <a:defRPr/>
              </a:pPr>
              <a:r>
                <a:rPr lang="ru-RU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С.В.Громов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Н.А.Родина</a:t>
              </a:r>
              <a:endPara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03163-DD96-495D-AE0B-A0C90BFB050E}"/>
                </a:ext>
              </a:extLst>
            </p:cNvPr>
            <p:cNvSpPr txBox="1"/>
            <p:nvPr/>
          </p:nvSpPr>
          <p:spPr>
            <a:xfrm>
              <a:off x="3091544" y="3840700"/>
              <a:ext cx="2374064" cy="132343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36ADEAE-E36B-4567-B8A3-DC20E16EB2A2}"/>
              </a:ext>
            </a:extLst>
          </p:cNvPr>
          <p:cNvGrpSpPr/>
          <p:nvPr/>
        </p:nvGrpSpPr>
        <p:grpSpPr>
          <a:xfrm>
            <a:off x="8725498" y="1658316"/>
            <a:ext cx="2381611" cy="4269971"/>
            <a:chOff x="5692998" y="914398"/>
            <a:chExt cx="2381611" cy="4269971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4834E51-E955-4810-A0D4-88406E3330EE}"/>
                </a:ext>
              </a:extLst>
            </p:cNvPr>
            <p:cNvGrpSpPr/>
            <p:nvPr/>
          </p:nvGrpSpPr>
          <p:grpSpPr>
            <a:xfrm>
              <a:off x="5695591" y="914398"/>
              <a:ext cx="2379018" cy="1997834"/>
              <a:chOff x="5695591" y="914398"/>
              <a:chExt cx="2379018" cy="1997834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4E0063EE-FEDA-45EB-B8B1-1F9B949D0B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5591" y="914398"/>
                <a:ext cx="1161784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7EFACAA2-3A21-44D0-80C8-980195F6F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2798" y="1127531"/>
                <a:ext cx="1149224" cy="15721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EB8E945F-1ACC-41BC-B188-BC3CEDD2B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9434" y="1352791"/>
                <a:ext cx="1185175" cy="1559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6B0B8B-F1CE-4039-BE43-2F29DE901BFB}"/>
                </a:ext>
              </a:extLst>
            </p:cNvPr>
            <p:cNvSpPr txBox="1"/>
            <p:nvPr/>
          </p:nvSpPr>
          <p:spPr>
            <a:xfrm>
              <a:off x="5692999" y="2924916"/>
              <a:ext cx="2381609" cy="923330"/>
            </a:xfrm>
            <a:prstGeom prst="rect">
              <a:avLst/>
            </a:prstGeom>
            <a:solidFill>
              <a:srgbClr val="70AD47">
                <a:lumMod val="50000"/>
              </a:srgb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УМК «Архимед»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Авт. </a:t>
              </a:r>
              <a:r>
                <a: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О.Ф.Кабардин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463C54-140B-431E-AE0C-1ADE5E36A2B2}"/>
                </a:ext>
              </a:extLst>
            </p:cNvPr>
            <p:cNvSpPr txBox="1"/>
            <p:nvPr/>
          </p:nvSpPr>
          <p:spPr>
            <a:xfrm>
              <a:off x="5692998" y="3860930"/>
              <a:ext cx="2381610" cy="1323439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 ФПУ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1.2.5.1.4.3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002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81473E-A0F5-4C5F-A247-3B523D6F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323439"/>
            <a:ext cx="9660988" cy="53614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</p:spTree>
    <p:extLst>
      <p:ext uri="{BB962C8B-B14F-4D97-AF65-F5344CB8AC3E}">
        <p14:creationId xmlns:p14="http://schemas.microsoft.com/office/powerpoint/2010/main" val="13753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7764" y="259009"/>
            <a:ext cx="77615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группируются задания?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46055" y="971388"/>
            <a:ext cx="7669407" cy="2665454"/>
            <a:chOff x="1475294" y="1237362"/>
            <a:chExt cx="7669407" cy="26654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294" y="1237362"/>
              <a:ext cx="7669407" cy="26654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288971" y="1349829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8971" y="1734226"/>
              <a:ext cx="4626429" cy="44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8971" y="2313078"/>
              <a:ext cx="3799115" cy="190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91000" y="2613773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8971" y="2996437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8971" y="3343676"/>
              <a:ext cx="4626429" cy="48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89533" y="3852566"/>
            <a:ext cx="70966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компетенции проверяются?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636759" y="4629267"/>
            <a:ext cx="3888000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Применять 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  методы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исследования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08" y="4628415"/>
            <a:ext cx="3238523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Давать научные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Объяснения явлений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633540" y="4628415"/>
            <a:ext cx="4320000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Интерпретировать данные,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1907922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0DB618-9C24-42EB-9DDC-0CDA8EE0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58" y="1323439"/>
            <a:ext cx="10322683" cy="53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15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523585-4302-4F38-8AEA-E18C73380EC6}"/>
              </a:ext>
            </a:extLst>
          </p:cNvPr>
          <p:cNvSpPr txBox="1"/>
          <p:nvPr/>
        </p:nvSpPr>
        <p:spPr>
          <a:xfrm>
            <a:off x="1912034" y="0"/>
            <a:ext cx="7718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БЕСПЛАТНЫЙ ДОСТУП К УЧЕБНИКАМ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МЕДИАТЕКА «ПРОСВЕЩЕНИЕ»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9F3A85-7A19-4FAB-A787-30C5BECB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27" y="1323439"/>
            <a:ext cx="9629409" cy="54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91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867B1-703F-4A4E-B28F-2C69254951EC}"/>
              </a:ext>
            </a:extLst>
          </p:cNvPr>
          <p:cNvSpPr txBox="1"/>
          <p:nvPr/>
        </p:nvSpPr>
        <p:spPr>
          <a:xfrm>
            <a:off x="98474" y="1014578"/>
            <a:ext cx="828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адресной строке вводим адрес ресурса: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https://cifra.school/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F9D948-DEBA-401F-AFB0-3B99DAE4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81" y="1567701"/>
            <a:ext cx="10963275" cy="413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EDB94-B581-4845-819D-1BBBDA1EFD8E}"/>
              </a:ext>
            </a:extLst>
          </p:cNvPr>
          <p:cNvSpPr txBox="1"/>
          <p:nvPr/>
        </p:nvSpPr>
        <p:spPr>
          <a:xfrm>
            <a:off x="2044095" y="65944"/>
            <a:ext cx="7234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РЕСУРС ДЛЯ ДИСТАНЦИОННОГО ОБУЧЕНИЯ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«МОЯ ШКОЛА В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ONLINE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07936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4B693-F666-4039-BBE6-3EA973083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19" y="769354"/>
            <a:ext cx="3345912" cy="98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4473526" y="1028870"/>
            <a:ext cx="563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Нажимаем на кнопку «Выбрать предмет»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952D4B-34FE-410B-93D0-4D8D1BCF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569" y="2618261"/>
            <a:ext cx="9782629" cy="3958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524D8E-4368-4DA1-B1A1-E8C9CF329792}"/>
              </a:ext>
            </a:extLst>
          </p:cNvPr>
          <p:cNvSpPr txBox="1"/>
          <p:nvPr/>
        </p:nvSpPr>
        <p:spPr>
          <a:xfrm>
            <a:off x="3334699" y="2156596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переводит на перечень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877202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742286" y="707971"/>
            <a:ext cx="102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того чтобы выбрать предмет, нажимаем на иконку с названием предмета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BCB05-14F1-42A1-8533-50DD8F6E9E99}"/>
              </a:ext>
            </a:extLst>
          </p:cNvPr>
          <p:cNvSpPr txBox="1"/>
          <p:nvPr/>
        </p:nvSpPr>
        <p:spPr>
          <a:xfrm>
            <a:off x="1052915" y="2964436"/>
            <a:ext cx="9668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переносит на страницу предмета и предлагает выбрать класс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D28C54-7AA1-4AFD-8BBC-1E95BC87438C}"/>
              </a:ext>
            </a:extLst>
          </p:cNvPr>
          <p:cNvSpPr txBox="1"/>
          <p:nvPr/>
        </p:nvSpPr>
        <p:spPr>
          <a:xfrm>
            <a:off x="560827" y="5706856"/>
            <a:ext cx="1129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вы ошиблись с выбором предмета, можно нажать на синюю стрелочку «Назад к выбору предмета» в левом верхнем углу страницы.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E09E1-8FCA-4ADE-8CA3-99102557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53" y="1129904"/>
            <a:ext cx="3527053" cy="18594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5BDC93-55E3-497D-B221-1E71AE8B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691" y="3514411"/>
            <a:ext cx="7162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096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96786-295C-415F-9CE3-1AFF32F65638}"/>
              </a:ext>
            </a:extLst>
          </p:cNvPr>
          <p:cNvSpPr txBox="1"/>
          <p:nvPr/>
        </p:nvSpPr>
        <p:spPr>
          <a:xfrm>
            <a:off x="98474" y="6404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НАВИГАЦИЯ ПО РЕСУРСУ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5A3D5-C044-4A80-B990-E10941B4C6DE}"/>
              </a:ext>
            </a:extLst>
          </p:cNvPr>
          <p:cNvSpPr txBox="1"/>
          <p:nvPr/>
        </p:nvSpPr>
        <p:spPr>
          <a:xfrm>
            <a:off x="3859066" y="648815"/>
            <a:ext cx="3892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Нажимаем на нужный класс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EFA5FD-6E5D-4485-B563-8982093655F4}"/>
              </a:ext>
            </a:extLst>
          </p:cNvPr>
          <p:cNvSpPr txBox="1"/>
          <p:nvPr/>
        </p:nvSpPr>
        <p:spPr>
          <a:xfrm>
            <a:off x="2054445" y="1997139"/>
            <a:ext cx="808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Попадаем на страницу с выбором конспекта по нужной теме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48745-8F36-458A-9C06-F1E8830788A4}"/>
              </a:ext>
            </a:extLst>
          </p:cNvPr>
          <p:cNvSpPr txBox="1"/>
          <p:nvPr/>
        </p:nvSpPr>
        <p:spPr>
          <a:xfrm>
            <a:off x="2516077" y="5455498"/>
            <a:ext cx="7159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Обратите внимание!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Конспекты уроков пополняются КАЖДУЮ неделю!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1321F0-623A-4A0E-BA7B-36CF67CF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61" y="1041072"/>
            <a:ext cx="3180445" cy="9151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F818BBC-6B0B-4153-8768-1D36598A6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42" y="2664192"/>
            <a:ext cx="11397557" cy="24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1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F0D76BD-9399-488A-88E6-4CD50340266A}"/>
              </a:ext>
            </a:extLst>
          </p:cNvPr>
          <p:cNvGrpSpPr/>
          <p:nvPr/>
        </p:nvGrpSpPr>
        <p:grpSpPr>
          <a:xfrm>
            <a:off x="10895388" y="221562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9D6306A-A01D-46CF-9BCD-98CB5AC6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BBAE135-E3B0-4880-9932-61EEE316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BE841F8-F0B7-4080-9590-F9A25167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CC3977A-2964-45FC-B3DB-16ABA945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353CA79-A69B-434F-8F52-B97DDAF48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130F6E7-7332-4B36-9A06-231302D93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2CFA201-C2FB-482D-97C6-D1364DA24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9B68036-B804-4010-AD98-FF190355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A1FCC1E-C2C8-475A-A743-5CCC79E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3621DE0-E000-45E1-A4A9-4A6355E3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3AF3FE2-17F5-46C9-A1EA-29F4686BB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8C835BA9-C645-47FC-816E-4A0EF5B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0444D6F-8F25-4382-8737-B845A7F5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2E6D41D-D4AD-42EA-BB6B-E9CF77B75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5C1AB8C-2F6C-4BB2-BB50-08F1E74C760A}"/>
              </a:ext>
            </a:extLst>
          </p:cNvPr>
          <p:cNvSpPr txBox="1"/>
          <p:nvPr/>
        </p:nvSpPr>
        <p:spPr>
          <a:xfrm>
            <a:off x="117208" y="0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Times New Roman" panose="02020603050405020304" pitchFamily="18" charset="0"/>
              </a:rPr>
              <a:t>РЕГИСТРАЦИЯ НА САЙТЕ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32152D-E5E9-4FF3-8537-CF3FDFDC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84" y="766914"/>
            <a:ext cx="6615665" cy="249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ADB0C-9B8D-4892-AF97-31A10C2ED821}"/>
              </a:ext>
            </a:extLst>
          </p:cNvPr>
          <p:cNvSpPr txBox="1"/>
          <p:nvPr/>
        </p:nvSpPr>
        <p:spPr>
          <a:xfrm>
            <a:off x="3653977" y="3365445"/>
            <a:ext cx="54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Регистрация на ресурсе не требуется!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F6076-E60D-4306-8971-877B45AC445F}"/>
              </a:ext>
            </a:extLst>
          </p:cNvPr>
          <p:cNvSpPr txBox="1"/>
          <p:nvPr/>
        </p:nvSpPr>
        <p:spPr>
          <a:xfrm>
            <a:off x="493253" y="3815199"/>
            <a:ext cx="1125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можете подписаться на рассылку с новостями ресурса (добавление уроков, видеоуроки и т.д.)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этого нужно пролистать страницу ресурса вниз, ввести свой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строку и нажать кнопку «Подписаться».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BDB365-D5EE-4180-946D-3F60CFB5C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88" y="5482765"/>
            <a:ext cx="10310785" cy="10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04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18" y="0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8114" y="0"/>
            <a:ext cx="5242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ВЕБИНАРЫ ИЗДАТЕЛЬСТВА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апрель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87" y="1154162"/>
            <a:ext cx="119388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10.04.2020 в 15:30 – «Решаем задания ОГЭ вместе. Задания на интерпретацию графиков»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13.04.2020 в 15:30 – «Решаем задания ОГЭ вместе! Магнитное поле»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14.04.2020 в 15:30 – «Решаем задания ОГЭ вместе! Магнитное поле»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27.04.2020 в 9:30 – «Решаем задания ОГЭ вместе! Световые явления»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29.04.2020 в 9:30 – «Решаем задания ОГЭ вместе! Атомная физика»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30.04.2020 в 11:30 – «Решаем задания ОГЭ вместе! Задания второй части ОГЭ»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795" y="3429000"/>
            <a:ext cx="911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информации на: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https://www.prosv.ru/webinars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9966" y="5096987"/>
            <a:ext cx="411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ЕСЛИ ВАМ НУЖНА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607" y="5620207"/>
            <a:ext cx="8815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интересует какая-либо проблемная тема? Мы готовы помочь!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тему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Olitvinov@prosv.ru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06FC7-E417-4D37-A941-463E5620A438}"/>
              </a:ext>
            </a:extLst>
          </p:cNvPr>
          <p:cNvSpPr txBox="1"/>
          <p:nvPr/>
        </p:nvSpPr>
        <p:spPr>
          <a:xfrm>
            <a:off x="4684541" y="3952220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ДЛЯ УЧИТЕЛЕЙ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402BE9-B743-487D-BCF6-2DCBE41F58E5}"/>
              </a:ext>
            </a:extLst>
          </p:cNvPr>
          <p:cNvSpPr/>
          <p:nvPr/>
        </p:nvSpPr>
        <p:spPr>
          <a:xfrm>
            <a:off x="84186" y="4439418"/>
            <a:ext cx="10832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.04.2020 в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:30 – «Лабораторный практикум в дистанционном формате»</a:t>
            </a:r>
          </a:p>
        </p:txBody>
      </p:sp>
    </p:spTree>
    <p:extLst>
      <p:ext uri="{BB962C8B-B14F-4D97-AF65-F5344CB8AC3E}">
        <p14:creationId xmlns:p14="http://schemas.microsoft.com/office/powerpoint/2010/main" val="336107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75" y="0"/>
            <a:ext cx="5429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96470"/>
            <a:ext cx="586907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ГК «ПРОСВЕЩЕНИЕ»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АДРЕС: 127473, Москва, ул.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Краснопролетарская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д.16, стр.3, подъезд 8, бизнес-центр «Новослободский»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(495) 789-30-40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ФАКС: (495) 789-30-41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MAIL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prosv@prosv.ru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http://www.prosv.ru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http://www.spheres.ru/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0108" y="2973934"/>
            <a:ext cx="5292082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 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64286" y="5202253"/>
            <a:ext cx="388556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ТЕЛЕФОН: 8(495)789-30-40 доб.41-03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up, Telegram: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(963)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976-10-01 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  OLitvinov@prosv.ru   </a:t>
            </a:r>
          </a:p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9"/>
            <a:ext cx="12192000" cy="957291"/>
          </a:xfrm>
          <a:prstGeom prst="rect">
            <a:avLst/>
          </a:prstGeom>
          <a:pattFill prst="dkUpDiag">
            <a:fgClr>
              <a:srgbClr val="DBE3E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089" tIns="30045" rIns="60089" bIns="30045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C:\Users\MDorkina\Desktop\pros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56" y="9262"/>
            <a:ext cx="1080088" cy="9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6341339"/>
            <a:ext cx="12192000" cy="484465"/>
            <a:chOff x="0" y="6341339"/>
            <a:chExt cx="9144000" cy="484465"/>
          </a:xfrm>
        </p:grpSpPr>
        <p:pic>
          <p:nvPicPr>
            <p:cNvPr id="10" name="image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1339"/>
              <a:ext cx="9144000" cy="48446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  <p:pic>
          <p:nvPicPr>
            <p:cNvPr id="11" name="image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0239" y="6417658"/>
              <a:ext cx="508962" cy="40814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87917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526638" y="971388"/>
            <a:ext cx="7669407" cy="2665454"/>
            <a:chOff x="1475294" y="1237362"/>
            <a:chExt cx="7669407" cy="26654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294" y="1237362"/>
              <a:ext cx="7669407" cy="26654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288971" y="1349829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8971" y="1734226"/>
              <a:ext cx="4626429" cy="44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8971" y="2313078"/>
              <a:ext cx="3799115" cy="190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91000" y="2613773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8971" y="2996437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8971" y="3343676"/>
              <a:ext cx="4626429" cy="48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56497" y="3876468"/>
            <a:ext cx="72843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типы заданий предлагаются?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526638" y="4598199"/>
            <a:ext cx="3238523" cy="933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Знание содержания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876045" y="4598199"/>
            <a:ext cx="4320000" cy="933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Знание процедур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907" y="249067"/>
            <a:ext cx="77615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группируются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353845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19169" y="980861"/>
            <a:ext cx="7669407" cy="2665454"/>
            <a:chOff x="1475294" y="1237362"/>
            <a:chExt cx="7669407" cy="26654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294" y="1237362"/>
              <a:ext cx="7669407" cy="26654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288971" y="1349829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8971" y="1734226"/>
              <a:ext cx="4626429" cy="44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8971" y="2313078"/>
              <a:ext cx="3799115" cy="190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91000" y="2613773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8971" y="2996437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8971" y="3343676"/>
              <a:ext cx="4626429" cy="48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11699" y="3673534"/>
            <a:ext cx="72843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контексты задаются?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34270" y="4301135"/>
            <a:ext cx="4664835" cy="2234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Здоровье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Ресурсы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Окружающая среда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Опасности и риски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Связь науки и технологии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445331" y="4301134"/>
            <a:ext cx="4664835" cy="2234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Личностный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Национальный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Глобальный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7907" y="265919"/>
            <a:ext cx="77615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группируются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389662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905001" y="971388"/>
            <a:ext cx="7669407" cy="2665454"/>
            <a:chOff x="1475294" y="1237362"/>
            <a:chExt cx="7669407" cy="26654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5294" y="1237362"/>
              <a:ext cx="7669407" cy="26654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288971" y="1349829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8971" y="1734226"/>
              <a:ext cx="4626429" cy="44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88971" y="2313078"/>
              <a:ext cx="3799115" cy="190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91000" y="2613773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88971" y="2996437"/>
              <a:ext cx="3015343" cy="206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88971" y="3343676"/>
              <a:ext cx="4626429" cy="486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7240" y="3650547"/>
            <a:ext cx="90903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когнитивный уровень представлен?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152841" y="4204545"/>
            <a:ext cx="3419142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Средний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32932" y="4222328"/>
            <a:ext cx="3238523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Низкий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8053369" y="4222328"/>
            <a:ext cx="3440908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Высокий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3205" y="4920877"/>
            <a:ext cx="90903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тип вопроса представлен?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216908" y="5519141"/>
            <a:ext cx="3419142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Частично открытый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1574222" y="5519141"/>
            <a:ext cx="2097233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Открытый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8063349" y="5519141"/>
            <a:ext cx="2344236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Закрытый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7778" y="220549"/>
            <a:ext cx="77615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группируются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395110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9" descr="C:\Users\EZubkova\Desktop\функциональная грамотность2\prosv_logo@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31" y="0"/>
            <a:ext cx="2139869" cy="97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51173" y="6647294"/>
            <a:ext cx="18538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АО «Издательство «Просвещение»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184" y="193306"/>
            <a:ext cx="992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Серия «Функциональная грамотность. Тренажёры»</a:t>
            </a:r>
          </a:p>
        </p:txBody>
      </p:sp>
      <p:pic>
        <p:nvPicPr>
          <p:cNvPr id="6" name="Picture 59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2" t="16566" r="2049" b="9345"/>
          <a:stretch/>
        </p:blipFill>
        <p:spPr bwMode="auto">
          <a:xfrm>
            <a:off x="181142" y="971387"/>
            <a:ext cx="2964393" cy="394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0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5" t="16099" r="1764" b="7965"/>
          <a:stretch/>
        </p:blipFill>
        <p:spPr bwMode="auto">
          <a:xfrm>
            <a:off x="2899208" y="1666331"/>
            <a:ext cx="2982514" cy="394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17"/>
          <p:cNvSpPr txBox="1">
            <a:spLocks/>
          </p:cNvSpPr>
          <p:nvPr/>
        </p:nvSpPr>
        <p:spPr>
          <a:xfrm>
            <a:off x="6096686" y="1089078"/>
            <a:ext cx="5863666" cy="5214185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3033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a21ed8-a3df-4193-b700-fd65bdc63fa0">US75DVFUYAPE-424-1734</_dlc_DocId>
    <_dlc_DocIdUrl xmlns="1ca21ed8-a3df-4193-b700-fd65bdc63fa0">
      <Url>http://www.eduportal44.ru/Makariev_EDU/Nejitino/OF/_layouts/15/DocIdRedir.aspx?ID=US75DVFUYAPE-424-1734</Url>
      <Description>US75DVFUYAPE-424-1734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1F7D17AAC9B84D9B10D0E7E91C15BE" ma:contentTypeVersion="2" ma:contentTypeDescription="Создание документа." ma:contentTypeScope="" ma:versionID="2ac0aaf2266523265383f9f0baf518bd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6401968-39EB-4E65-9605-1E787F02F8D0}"/>
</file>

<file path=customXml/itemProps2.xml><?xml version="1.0" encoding="utf-8"?>
<ds:datastoreItem xmlns:ds="http://schemas.openxmlformats.org/officeDocument/2006/customXml" ds:itemID="{05AF7889-6AEF-4DC4-9AE1-9EE8D4CB6535}"/>
</file>

<file path=customXml/itemProps3.xml><?xml version="1.0" encoding="utf-8"?>
<ds:datastoreItem xmlns:ds="http://schemas.openxmlformats.org/officeDocument/2006/customXml" ds:itemID="{B90201F4-6617-4334-BA98-0982352543DB}"/>
</file>

<file path=customXml/itemProps4.xml><?xml version="1.0" encoding="utf-8"?>
<ds:datastoreItem xmlns:ds="http://schemas.openxmlformats.org/officeDocument/2006/customXml" ds:itemID="{78C63D5B-314A-4AFE-8F24-421A68C19FE4}"/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1349</Words>
  <Application>Microsoft Office PowerPoint</Application>
  <PresentationFormat>Широкоэкранный</PresentationFormat>
  <Paragraphs>232</Paragraphs>
  <Slides>58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Impact</vt:lpstr>
      <vt:lpstr>Open Sans</vt:lpstr>
      <vt:lpstr>Open Sans Light</vt:lpstr>
      <vt:lpstr>Times New Roman</vt:lpstr>
      <vt:lpstr>Тема Office</vt:lpstr>
      <vt:lpstr>Слайд think-cell</vt:lpstr>
      <vt:lpstr>«Решение задач по естественно-научной грамотности на уроках физики»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КОМПАНИЙ ПРОСВЕЩЕНИЕ — СИСТЕМЕ ОБРАЗОВАНИЯ</dc:title>
  <dc:creator>Мегдальский Денис Игоревич</dc:creator>
  <cp:lastModifiedBy>have.no.sugar@gmail.com</cp:lastModifiedBy>
  <cp:revision>314</cp:revision>
  <dcterms:created xsi:type="dcterms:W3CDTF">2019-08-12T18:04:10Z</dcterms:created>
  <dcterms:modified xsi:type="dcterms:W3CDTF">2020-04-08T18:53:59Z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0x010100D71F7D17AAC9B84D9B10D0E7E91C15BE</vt:lpwstr>
  </property>
  <property fmtid="{D5CDD505-2E9C-101B-9397-08002B2CF9AE}" pid="3" name="_dlc_DocIdItemGuid">
    <vt:lpwstr>d2209d5a-a830-46a0-a604-dee7a6ec83c4</vt:lpwstr>
  </property>
</Properties>
</file>