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3.xml" ContentType="application/vnd.openxmlformats-officedocument.presentationml.slide+xml"/>
  <Override PartName="/ppt/slides/slide4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8" r:id="rId7"/>
    <p:sldId id="265" r:id="rId8"/>
    <p:sldId id="275" r:id="rId9"/>
    <p:sldId id="276" r:id="rId10"/>
    <p:sldId id="277" r:id="rId11"/>
    <p:sldId id="278" r:id="rId12"/>
    <p:sldId id="266" r:id="rId13"/>
    <p:sldId id="274" r:id="rId1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77" autoAdjust="0"/>
    <p:restoredTop sz="95102" autoAdjust="0"/>
  </p:normalViewPr>
  <p:slideViewPr>
    <p:cSldViewPr>
      <p:cViewPr>
        <p:scale>
          <a:sx n="80" d="100"/>
          <a:sy n="80" d="100"/>
        </p:scale>
        <p:origin x="-1152" y="-8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E8A302-2810-4E2B-B070-AF82F0377BE3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B60989-7D1A-4271-BD1C-8C2D0B7540F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00791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0989-7D1A-4271-BD1C-8C2D0B7540FC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0457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B60989-7D1A-4271-BD1C-8C2D0B7540FC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97432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5419-BD20-482C-836C-771A3B5F64CA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2DAF-6FFD-40EC-B6C8-C1A04E09B0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5419-BD20-482C-836C-771A3B5F64CA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2DAF-6FFD-40EC-B6C8-C1A04E09B0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275035"/>
            <a:ext cx="1543051" cy="585073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2" y="275035"/>
            <a:ext cx="4476751" cy="585073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5419-BD20-482C-836C-771A3B5F64CA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2DAF-6FFD-40EC-B6C8-C1A04E09B0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5419-BD20-482C-836C-771A3B5F64CA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2DAF-6FFD-40EC-B6C8-C1A04E09B0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6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5419-BD20-482C-836C-771A3B5F64CA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2DAF-6FFD-40EC-B6C8-C1A04E09B0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1" y="1600201"/>
            <a:ext cx="3009900" cy="45255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05201" y="1600201"/>
            <a:ext cx="3009900" cy="452556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5419-BD20-482C-836C-771A3B5F64CA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2DAF-6FFD-40EC-B6C8-C1A04E09B0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1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5419-BD20-482C-836C-771A3B5F64CA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2DAF-6FFD-40EC-B6C8-C1A04E09B0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5419-BD20-482C-836C-771A3B5F64CA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2DAF-6FFD-40EC-B6C8-C1A04E09B0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5419-BD20-482C-836C-771A3B5F64CA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2DAF-6FFD-40EC-B6C8-C1A04E09B0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1" y="204789"/>
            <a:ext cx="5111751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5419-BD20-482C-836C-771A3B5F64CA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2DAF-6FFD-40EC-B6C8-C1A04E09B0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0A5419-BD20-482C-836C-771A3B5F64CA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D2DAF-6FFD-40EC-B6C8-C1A04E09B0F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0A5419-BD20-482C-836C-771A3B5F64CA}" type="datetimeFigureOut">
              <a:rPr lang="ru-RU" smtClean="0"/>
              <a:pPr/>
              <a:t>24.10.2023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6D2DAF-6FFD-40EC-B6C8-C1A04E09B0F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image" Target="../media/image12.jpeg"/><Relationship Id="rId7" Type="http://schemas.openxmlformats.org/officeDocument/2006/relationships/slide" Target="slide10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slide" Target="slide6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pn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Relationship Id="rId9" Type="http://schemas.openxmlformats.org/officeDocument/2006/relationships/slide" Target="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795543" y="2287236"/>
            <a:ext cx="7315200" cy="1885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3975273" y="1181919"/>
            <a:ext cx="7315200" cy="188595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51470"/>
            <a:ext cx="7776864" cy="1728192"/>
          </a:xfrm>
        </p:spPr>
        <p:txBody>
          <a:bodyPr>
            <a:noAutofit/>
          </a:bodyPr>
          <a:lstStyle/>
          <a:p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ОБРАЗОВАТЕЛЬНЫЙ МАРШРУТ</a:t>
            </a:r>
            <a:b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</a:b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Заочная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экскурсия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по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улицам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г. </a:t>
            </a:r>
            <a:r>
              <a:rPr lang="ru-RU" sz="2400" b="1" i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Макарьева «Открой </a:t>
            </a:r>
            <a:r>
              <a:rPr lang="ru-RU" sz="2400" b="1" i="1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для себя Макарьев»»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25303" y="3531936"/>
            <a:ext cx="4215950" cy="1242232"/>
          </a:xfrm>
        </p:spPr>
        <p:txBody>
          <a:bodyPr>
            <a:noAutofit/>
          </a:bodyPr>
          <a:lstStyle/>
          <a:p>
            <a:pPr algn="l"/>
            <a:r>
              <a:rPr lang="ru-RU" sz="1200" b="1" i="1" u="sng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Выполнила</a:t>
            </a:r>
            <a:r>
              <a:rPr lang="ru-RU" sz="1200" b="1" i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: ученица </a:t>
            </a:r>
            <a:r>
              <a:rPr lang="ru-RU" sz="1200" b="1" i="1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10 «А» класса</a:t>
            </a:r>
          </a:p>
          <a:p>
            <a:pPr algn="l"/>
            <a:r>
              <a:rPr lang="ru-RU" sz="1200" b="1" i="1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Высоцкая Алёна </a:t>
            </a:r>
            <a:r>
              <a:rPr lang="ru-RU" sz="1200" b="1" i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Владимировна</a:t>
            </a:r>
            <a:endParaRPr lang="ru-RU" sz="1200" b="1" i="1" dirty="0">
              <a:solidFill>
                <a:schemeClr val="bg2">
                  <a:lumMod val="10000"/>
                </a:schemeClr>
              </a:solidFill>
              <a:latin typeface="Century Schoolbook" pitchFamily="18" charset="0"/>
            </a:endParaRPr>
          </a:p>
          <a:p>
            <a:pPr algn="l"/>
            <a:r>
              <a:rPr lang="ru-RU" sz="1200" b="1" i="1" u="sng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Руководитель</a:t>
            </a:r>
            <a:r>
              <a:rPr lang="ru-RU" sz="1200" b="1" i="1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: заместитель директора</a:t>
            </a:r>
          </a:p>
          <a:p>
            <a:pPr algn="l"/>
            <a:r>
              <a:rPr lang="ru-RU" sz="1200" b="1" i="1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 по воспитательной работе </a:t>
            </a:r>
            <a:r>
              <a:rPr lang="ru-RU" sz="1200" b="1" i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 </a:t>
            </a:r>
          </a:p>
          <a:p>
            <a:pPr algn="l"/>
            <a:r>
              <a:rPr lang="ru-RU" sz="1200" b="1" i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Машкова </a:t>
            </a:r>
            <a:r>
              <a:rPr lang="ru-RU" sz="1200" b="1" i="1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Раиса </a:t>
            </a:r>
            <a:r>
              <a:rPr lang="ru-RU" sz="1200" b="1" i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Евгеньевна</a:t>
            </a:r>
            <a:endParaRPr lang="ru-RU" sz="1200" b="1" i="1" dirty="0">
              <a:solidFill>
                <a:schemeClr val="bg2">
                  <a:lumMod val="10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1800335"/>
            <a:ext cx="4286280" cy="2859752"/>
          </a:xfrm>
          <a:prstGeom prst="rect">
            <a:avLst/>
          </a:prstGeom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5927058" y="4754086"/>
            <a:ext cx="25740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00" b="1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г. Макарьев  </a:t>
            </a:r>
            <a:endParaRPr lang="ru-RU" sz="900" dirty="0">
              <a:solidFill>
                <a:schemeClr val="bg2">
                  <a:lumMod val="10000"/>
                </a:schemeClr>
              </a:solidFill>
              <a:latin typeface="Century Schoolbook" panose="02040604050505020304" pitchFamily="18" charset="0"/>
            </a:endParaRPr>
          </a:p>
          <a:p>
            <a:pPr algn="r"/>
            <a:r>
              <a:rPr lang="ru-RU" sz="900" b="1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2022 г. – 2023 г. учебный год.</a:t>
            </a:r>
            <a:endParaRPr lang="ru-RU" sz="900" dirty="0">
              <a:solidFill>
                <a:schemeClr val="bg2">
                  <a:lumMod val="10000"/>
                </a:schemeClr>
              </a:solidFill>
              <a:latin typeface="Century Schoolbook" panose="020406040505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324544" y="-46273"/>
            <a:ext cx="10096833" cy="523604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Улица им. П.А. Катанова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844910"/>
            <a:ext cx="1142025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7944" y="2501094"/>
            <a:ext cx="1193814" cy="16814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40352" y="818889"/>
            <a:ext cx="1187554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Прямоугольник 10"/>
          <p:cNvSpPr/>
          <p:nvPr/>
        </p:nvSpPr>
        <p:spPr>
          <a:xfrm>
            <a:off x="-252536" y="2559049"/>
            <a:ext cx="222048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П.А</a:t>
            </a:r>
            <a:r>
              <a:rPr lang="ru-RU" sz="12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. Катанов (1887-1928) </a:t>
            </a:r>
            <a:endParaRPr lang="ru-RU" sz="12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75911" y="4227933"/>
            <a:ext cx="149592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Н.В</a:t>
            </a:r>
            <a:r>
              <a:rPr lang="ru-RU" sz="12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. Смирнова  </a:t>
            </a:r>
            <a:endParaRPr lang="ru-RU" sz="12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673531" y="2501094"/>
            <a:ext cx="132119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М.С</a:t>
            </a:r>
            <a:r>
              <a:rPr lang="ru-RU" sz="12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. Акулова </a:t>
            </a:r>
            <a:endParaRPr lang="ru-RU" sz="1200" dirty="0"/>
          </a:p>
        </p:txBody>
      </p:sp>
      <p:sp>
        <p:nvSpPr>
          <p:cNvPr id="15" name="5-конечная звезда 14">
            <a:hlinkClick r:id="rId6" action="ppaction://hlinksldjump"/>
          </p:cNvPr>
          <p:cNvSpPr/>
          <p:nvPr/>
        </p:nvSpPr>
        <p:spPr>
          <a:xfrm>
            <a:off x="1261295" y="330474"/>
            <a:ext cx="216024" cy="21602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9940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452586"/>
            <a:ext cx="9324711" cy="560630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7555" y="4296470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Улица </a:t>
            </a:r>
            <a:r>
              <a:rPr lang="ru-RU" sz="36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им. А.Ф. Володина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96244"/>
            <a:ext cx="1224136" cy="19543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43647" y="2427734"/>
            <a:ext cx="14719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А.Ф. Володин</a:t>
            </a:r>
          </a:p>
        </p:txBody>
      </p:sp>
    </p:spTree>
    <p:extLst>
      <p:ext uri="{BB962C8B-B14F-4D97-AF65-F5344CB8AC3E}">
        <p14:creationId xmlns:p14="http://schemas.microsoft.com/office/powerpoint/2010/main" xmlns="" val="36916597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45737" y="-4485034"/>
            <a:ext cx="11149985" cy="525559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428426" y="4299942"/>
            <a:ext cx="11149985" cy="5255592"/>
          </a:xfrm>
          <a:prstGeom prst="rect">
            <a:avLst/>
          </a:prstGeom>
        </p:spPr>
      </p:pic>
      <p:pic>
        <p:nvPicPr>
          <p:cNvPr id="23558" name="Picture 6" descr="https://sobory.ru/pic/03650/03652_20180625_2318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86380" y="2285998"/>
            <a:ext cx="3715006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4" name="Picture 2" descr="https://upload.wikimedia.org/wikipedia/commons/thumb/8/8e/Makaryev-UnzhenskyConvent_110_0422.jpg/1600px-Makaryev-UnzhenskyConvent_110_04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142858"/>
            <a:ext cx="3929090" cy="2617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60" name="Picture 8" descr="https://ivan-da-maria.org/wp-content/uploads/2016/08/anons_makaryev_1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2857484"/>
            <a:ext cx="3289012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2023-01-25_20-44-30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29256" y="214296"/>
            <a:ext cx="3480442" cy="2161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556" name="Picture 4" descr="https://geo-photo.ru/data/media/159/DSC02675.jpg"/>
          <p:cNvPicPr>
            <a:picLocks noChangeAspect="1" noChangeArrowheads="1"/>
          </p:cNvPicPr>
          <p:nvPr/>
        </p:nvPicPr>
        <p:blipFill>
          <a:blip r:embed="rId7" cstate="print"/>
          <a:srcRect l="12192" t="28378" r="10595" b="14865"/>
          <a:stretch>
            <a:fillRect/>
          </a:stretch>
        </p:blipFill>
        <p:spPr bwMode="auto">
          <a:xfrm>
            <a:off x="3428992" y="1571618"/>
            <a:ext cx="2132935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13.userapi.com/impg/0Ba-hSh8c08Gjbb9SxlEBo9beylphHuDdEycAw/vQrV3NXZ4YY.jpg?size=2560x1385&amp;quality=96&amp;sign=6b1cfe76d379415ba56b77a9ad6c1572&amp;type=albu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46501" y="0"/>
            <a:ext cx="10191617" cy="5236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47664" y="2005831"/>
            <a:ext cx="6268063" cy="70788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ru-RU" sz="40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Спасибо за внимание!</a:t>
            </a:r>
            <a:endParaRPr lang="ru-RU" sz="40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98909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516660" y="1507282"/>
            <a:ext cx="7315200" cy="28194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356548" y="715194"/>
            <a:ext cx="7315200" cy="281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42942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МАКАРИЙ ПРЕПОДОБНЫЙ</a:t>
            </a:r>
            <a:endParaRPr lang="ru-RU" sz="3200" b="1" dirty="0">
              <a:solidFill>
                <a:schemeClr val="bg2">
                  <a:lumMod val="1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86182" y="714362"/>
            <a:ext cx="4914912" cy="1857388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Основателем город является </a:t>
            </a:r>
            <a:r>
              <a:rPr lang="ru-RU" sz="1600" dirty="0" err="1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Макарий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 Преподобный.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В </a:t>
            </a:r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поисках места уединения для постройки новой кельи странник нашёл место близ реки Унжи. Здесь он водрузил Честной Крест и построил себе хижину, которая была первым строением в местности, покрытой тогда дремучими, непроходимыми лесами. </a:t>
            </a:r>
          </a:p>
        </p:txBody>
      </p:sp>
      <p:pic>
        <p:nvPicPr>
          <p:cNvPr id="4" name="Рисунок 3" descr="2023-01-25_19-31-21.png"/>
          <p:cNvPicPr>
            <a:picLocks noChangeAspect="1"/>
          </p:cNvPicPr>
          <p:nvPr/>
        </p:nvPicPr>
        <p:blipFill>
          <a:blip r:embed="rId3" cstate="print"/>
          <a:srcRect l="3348" t="1659" r="5133" b="2101"/>
          <a:stretch>
            <a:fillRect/>
          </a:stretch>
        </p:blipFill>
        <p:spPr>
          <a:xfrm>
            <a:off x="142844" y="642924"/>
            <a:ext cx="3635948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3-01-25_19-33-36.png"/>
          <p:cNvPicPr>
            <a:picLocks noChangeAspect="1"/>
          </p:cNvPicPr>
          <p:nvPr/>
        </p:nvPicPr>
        <p:blipFill>
          <a:blip r:embed="rId4" cstate="print"/>
          <a:srcRect l="2065" t="3791" b="1440"/>
          <a:stretch>
            <a:fillRect/>
          </a:stretch>
        </p:blipFill>
        <p:spPr>
          <a:xfrm>
            <a:off x="6143636" y="2500312"/>
            <a:ext cx="2387910" cy="2517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571472" y="3286130"/>
            <a:ext cx="550072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Вскоре вокруг него собираются люди, ищущие душевного спасения. Ко времени смерти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Макария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 близ хижины была срублена деревянная церковь. Эта церковь стала известна как «Макарьевская новая пустынь», а ныне - 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Макариево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–</a:t>
            </a:r>
            <a:r>
              <a:rPr lang="ru-RU" sz="1600" dirty="0" err="1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Унженский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 монастырь.</a:t>
            </a:r>
            <a:endParaRPr lang="ru-RU" sz="160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714380"/>
          </a:xfrm>
        </p:spPr>
        <p:txBody>
          <a:bodyPr>
            <a:normAutofit/>
          </a:bodyPr>
          <a:lstStyle/>
          <a:p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Планировка города</a:t>
            </a:r>
            <a:endParaRPr lang="ru-RU" sz="3600" b="1" dirty="0">
              <a:solidFill>
                <a:schemeClr val="bg2">
                  <a:lumMod val="1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71472" y="857238"/>
            <a:ext cx="7715272" cy="1428760"/>
          </a:xfrm>
        </p:spPr>
        <p:txBody>
          <a:bodyPr>
            <a:noAutofit/>
          </a:bodyPr>
          <a:lstStyle/>
          <a:p>
            <a:r>
              <a:rPr lang="ru-RU" sz="1600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Изначально город не имел четкой планировки. Улицы шли хаотично, а дома в основном были деревянные. </a:t>
            </a:r>
            <a:r>
              <a:rPr lang="ru-RU" sz="1600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Но после пожаров, которые уничтожил большинство деревянных строений, городское начальство решило застраивать город планомерно и здания строить из кирпича.</a:t>
            </a:r>
            <a:endParaRPr lang="ru-RU" sz="1600" dirty="0">
              <a:solidFill>
                <a:schemeClr val="bg2">
                  <a:lumMod val="10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4" name="Рисунок 3" descr="2023-01-25_19-40-27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2F2F2"/>
              </a:clrFrom>
              <a:clrTo>
                <a:srgbClr val="F2F2F2">
                  <a:alpha val="0"/>
                </a:srgbClr>
              </a:clrTo>
            </a:clrChange>
          </a:blip>
          <a:srcRect r="2338" b="2500"/>
          <a:stretch>
            <a:fillRect/>
          </a:stretch>
        </p:blipFill>
        <p:spPr>
          <a:xfrm>
            <a:off x="1071538" y="2357436"/>
            <a:ext cx="3000397" cy="24820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2023-01-25_19-58-56.png"/>
          <p:cNvPicPr>
            <a:picLocks noChangeAspect="1"/>
          </p:cNvPicPr>
          <p:nvPr/>
        </p:nvPicPr>
        <p:blipFill>
          <a:blip r:embed="rId4" cstate="print"/>
          <a:srcRect l="532"/>
          <a:stretch>
            <a:fillRect/>
          </a:stretch>
        </p:blipFill>
        <p:spPr>
          <a:xfrm>
            <a:off x="4572000" y="2285998"/>
            <a:ext cx="3543235" cy="26432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043659" y="1332229"/>
            <a:ext cx="7315200" cy="21812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5893444" y="2077170"/>
            <a:ext cx="7315200" cy="21812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261" y="-2243732"/>
            <a:ext cx="9322133" cy="30102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-642924"/>
            <a:ext cx="9144000" cy="642924"/>
          </a:xfrm>
        </p:spPr>
        <p:txBody>
          <a:bodyPr>
            <a:noAutofit/>
          </a:bodyPr>
          <a:lstStyle/>
          <a:p>
            <a:r>
              <a:rPr lang="ru-RU" sz="9600" b="1" dirty="0" smtClean="0">
                <a:solidFill>
                  <a:schemeClr val="bg1"/>
                </a:solidFill>
                <a:latin typeface="Century Schoolbook" pitchFamily="18" charset="0"/>
              </a:rPr>
              <a:t>Герб города</a:t>
            </a:r>
            <a:endParaRPr lang="ru-RU" sz="9600" b="1" dirty="0">
              <a:solidFill>
                <a:schemeClr val="bg1"/>
              </a:solidFill>
              <a:latin typeface="Century Schoolbook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5720" y="1000114"/>
            <a:ext cx="3929090" cy="3714776"/>
          </a:xfrm>
        </p:spPr>
        <p:txBody>
          <a:bodyPr>
            <a:noAutofit/>
          </a:bodyPr>
          <a:lstStyle/>
          <a:p>
            <a:r>
              <a:rPr lang="ru-RU" sz="1500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Герб города представляет собой лазоревое </a:t>
            </a: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поле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. На фоне поля 2 золотых колокола. Лазоревое поле показывает, что Макарьев расположен на реке Унже. Колокола - символ духовного начала, аллегорически показывает </a:t>
            </a:r>
            <a:r>
              <a:rPr lang="ru-RU" sz="1500" dirty="0" err="1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Макариево-Унженский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 монастырь, один из крупнейших в Костромской области. </a:t>
            </a: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Золото </a:t>
            </a:r>
            <a:r>
              <a:rPr lang="ru-RU" sz="1500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- символ высшей ценности, богатства, величия, постоянства, прочности, силы, великодушия, интеллекта и солнечного света. Лазурь - символ возвышенных устремлений, мышления, искренности и </a:t>
            </a:r>
            <a:r>
              <a:rPr lang="ru-RU" sz="1500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добродетели.</a:t>
            </a:r>
            <a:endParaRPr lang="ru-RU" sz="1500" dirty="0">
              <a:solidFill>
                <a:schemeClr val="bg2">
                  <a:lumMod val="10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4" name="Рисунок 3" descr="2023-01-25_19-53-07.png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14810" y="1071552"/>
            <a:ext cx="4823460" cy="31242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8260" y="4371950"/>
            <a:ext cx="9322133" cy="301027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12700"/>
            <a:ext cx="9144000" cy="4929204"/>
          </a:xfrm>
        </p:spPr>
        <p:txBody>
          <a:bodyPr>
            <a:normAutofit/>
          </a:bodyPr>
          <a:lstStyle/>
          <a:p>
            <a:r>
              <a:rPr lang="ru-RU" sz="8000" b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Именные</a:t>
            </a:r>
            <a:br>
              <a:rPr lang="ru-RU" sz="8000" b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</a:br>
            <a:r>
              <a:rPr lang="ru-RU" sz="8000" b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Улицы </a:t>
            </a:r>
            <a:br>
              <a:rPr lang="ru-RU" sz="8000" b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</a:br>
            <a:r>
              <a:rPr lang="ru-RU" sz="8000" b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Макарьева</a:t>
            </a:r>
            <a:endParaRPr lang="ru-RU" sz="8000" b="1" dirty="0">
              <a:solidFill>
                <a:schemeClr val="bg2">
                  <a:lumMod val="10000"/>
                </a:schemeClr>
              </a:solidFill>
              <a:latin typeface="Century Schoolbook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2700808" y="-92546"/>
            <a:ext cx="3530872" cy="579425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88424" y="-160858"/>
            <a:ext cx="3530872" cy="579425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4287"/>
            <a:ext cx="9144000" cy="5114925"/>
          </a:xfrm>
          <a:prstGeom prst="rect">
            <a:avLst/>
          </a:prstGeom>
        </p:spPr>
      </p:pic>
      <p:sp>
        <p:nvSpPr>
          <p:cNvPr id="5" name="5-конечная звезда 4">
            <a:hlinkClick r:id="rId4" action="ppaction://hlinksldjump"/>
          </p:cNvPr>
          <p:cNvSpPr/>
          <p:nvPr/>
        </p:nvSpPr>
        <p:spPr>
          <a:xfrm>
            <a:off x="3491880" y="1923678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5-конечная звезда 5">
            <a:hlinkClick r:id="rId5" action="ppaction://hlinksldjump"/>
          </p:cNvPr>
          <p:cNvSpPr/>
          <p:nvPr/>
        </p:nvSpPr>
        <p:spPr>
          <a:xfrm>
            <a:off x="5724128" y="123478"/>
            <a:ext cx="216024" cy="21602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5-конечная звезда 6">
            <a:hlinkClick r:id="rId6" action="ppaction://hlinksldjump"/>
          </p:cNvPr>
          <p:cNvSpPr/>
          <p:nvPr/>
        </p:nvSpPr>
        <p:spPr>
          <a:xfrm>
            <a:off x="5724128" y="2021880"/>
            <a:ext cx="216024" cy="216024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>
            <a:hlinkClick r:id="rId7" action="ppaction://hlinksldjump"/>
          </p:cNvPr>
          <p:cNvSpPr/>
          <p:nvPr/>
        </p:nvSpPr>
        <p:spPr>
          <a:xfrm>
            <a:off x="4283968" y="329556"/>
            <a:ext cx="216024" cy="216024"/>
          </a:xfrm>
          <a:prstGeom prst="star5">
            <a:avLst/>
          </a:prstGeom>
          <a:solidFill>
            <a:srgbClr val="00B0F0"/>
          </a:solidFill>
          <a:ln>
            <a:solidFill>
              <a:srgbClr val="00B0F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5-конечная звезда 8">
            <a:hlinkClick r:id="rId8" action="ppaction://hlinksldjump"/>
          </p:cNvPr>
          <p:cNvSpPr/>
          <p:nvPr/>
        </p:nvSpPr>
        <p:spPr>
          <a:xfrm>
            <a:off x="1547664" y="4299942"/>
            <a:ext cx="216024" cy="216024"/>
          </a:xfrm>
          <a:prstGeom prst="star5">
            <a:avLst/>
          </a:prstGeom>
          <a:solidFill>
            <a:srgbClr val="7030A0"/>
          </a:solidFill>
          <a:ln>
            <a:solidFill>
              <a:srgbClr val="7030A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131840" y="4329990"/>
            <a:ext cx="59128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Туристический образовательный 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маршрут  </a:t>
            </a:r>
            <a:endParaRPr lang="ru-RU" b="1" i="1" dirty="0" smtClean="0">
              <a:solidFill>
                <a:schemeClr val="bg2">
                  <a:lumMod val="10000"/>
                </a:schemeClr>
              </a:solidFill>
              <a:latin typeface="Century Schoolbook" pitchFamily="18" charset="0"/>
            </a:endParaRPr>
          </a:p>
          <a:p>
            <a:pPr algn="ctr"/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«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Открой для себя Макарьев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»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29456362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6154042" y="537219"/>
            <a:ext cx="7315200" cy="183832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0"/>
            <a:ext cx="9144000" cy="688178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solidFill>
                  <a:schemeClr val="bg2">
                    <a:lumMod val="10000"/>
                  </a:schemeClr>
                </a:solidFill>
                <a:latin typeface="Century Schoolbook" pitchFamily="18" charset="0"/>
              </a:rPr>
              <a:t>Улица им. Юрия Смирнова</a:t>
            </a:r>
            <a:endParaRPr lang="ru-RU" sz="4000" b="1" dirty="0">
              <a:solidFill>
                <a:schemeClr val="bg2">
                  <a:lumMod val="10000"/>
                </a:schemeClr>
              </a:solidFill>
              <a:latin typeface="Century Schoolbook" pitchFamily="18" charset="0"/>
            </a:endParaRPr>
          </a:p>
        </p:txBody>
      </p:sp>
      <p:pic>
        <p:nvPicPr>
          <p:cNvPr id="4" name="Рисунок 3" descr="2023-01-25_20-28-17.png"/>
          <p:cNvPicPr>
            <a:picLocks noChangeAspect="1"/>
          </p:cNvPicPr>
          <p:nvPr/>
        </p:nvPicPr>
        <p:blipFill>
          <a:blip r:embed="rId3" cstate="print"/>
          <a:srcRect l="7143" r="4286"/>
          <a:stretch>
            <a:fillRect/>
          </a:stretch>
        </p:blipFill>
        <p:spPr>
          <a:xfrm>
            <a:off x="2843808" y="3025073"/>
            <a:ext cx="3788394" cy="21184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3-01-25_20-29-17.pn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20" y="674293"/>
            <a:ext cx="1669614" cy="2689545"/>
          </a:xfrm>
          <a:prstGeom prst="rect">
            <a:avLst/>
          </a:prstGeom>
        </p:spPr>
      </p:pic>
      <p:pic>
        <p:nvPicPr>
          <p:cNvPr id="6" name="Рисунок 5" descr="2023-01-25_20-30-06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23728" y="674293"/>
            <a:ext cx="2232601" cy="2497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380312" y="674293"/>
            <a:ext cx="1386351" cy="23181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Прямоугольник 8"/>
          <p:cNvSpPr/>
          <p:nvPr/>
        </p:nvSpPr>
        <p:spPr>
          <a:xfrm>
            <a:off x="7339953" y="3036198"/>
            <a:ext cx="146706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1" dirty="0" smtClean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С. А. Жаров</a:t>
            </a:r>
            <a:endParaRPr lang="ru-RU" sz="1600" b="1" dirty="0">
              <a:solidFill>
                <a:schemeClr val="bg2">
                  <a:lumMod val="1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7984" y="757655"/>
            <a:ext cx="2890641" cy="2132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5-конечная звезда 10">
            <a:hlinkClick r:id="rId8" action="ppaction://hlinksldjump"/>
          </p:cNvPr>
          <p:cNvSpPr/>
          <p:nvPr/>
        </p:nvSpPr>
        <p:spPr>
          <a:xfrm>
            <a:off x="972442" y="262000"/>
            <a:ext cx="216024" cy="216024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4359125" y="1928084"/>
            <a:ext cx="7315200" cy="18383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805"/>
            <a:ext cx="9144000" cy="513989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986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Улица им. Тимофеева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1548746"/>
            <a:ext cx="1556738" cy="2104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48264" y="1419622"/>
            <a:ext cx="1857634" cy="23625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7164288" y="3867894"/>
            <a:ext cx="159851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Н</a:t>
            </a:r>
            <a:r>
              <a:rPr lang="ru-RU" sz="12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. П</a:t>
            </a:r>
            <a:r>
              <a:rPr lang="ru-RU" sz="1200" b="1" dirty="0" smtClean="0">
                <a:solidFill>
                  <a:schemeClr val="bg1"/>
                </a:solidFill>
                <a:latin typeface="Century Schoolbook" panose="02040604050505020304" pitchFamily="18" charset="0"/>
              </a:rPr>
              <a:t>. Тимофеева </a:t>
            </a:r>
            <a:endParaRPr lang="ru-RU" sz="1200" b="1" dirty="0">
              <a:solidFill>
                <a:schemeClr val="bg1"/>
              </a:solidFill>
              <a:latin typeface="Century Schoolbook" panose="020406040505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700" y="3759161"/>
            <a:ext cx="237917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1"/>
                </a:solidFill>
                <a:latin typeface="Century Schoolbook" panose="02040604050505020304" pitchFamily="18" charset="0"/>
              </a:rPr>
              <a:t>Н. П. Тимофеев (1904-1942)</a:t>
            </a:r>
          </a:p>
        </p:txBody>
      </p:sp>
      <p:sp>
        <p:nvSpPr>
          <p:cNvPr id="11" name="5-конечная звезда 10">
            <a:hlinkClick r:id="rId5" action="ppaction://hlinksldjump"/>
          </p:cNvPr>
          <p:cNvSpPr/>
          <p:nvPr/>
        </p:nvSpPr>
        <p:spPr>
          <a:xfrm>
            <a:off x="1619672" y="339502"/>
            <a:ext cx="216024" cy="216024"/>
          </a:xfrm>
          <a:prstGeom prst="star5">
            <a:avLst/>
          </a:prstGeom>
          <a:solidFill>
            <a:srgbClr val="FFC000"/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79105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4349055" y="2535835"/>
            <a:ext cx="9186356" cy="254777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16200000">
            <a:off x="-4413555" y="1858591"/>
            <a:ext cx="9186356" cy="254777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92546"/>
            <a:ext cx="8229600" cy="857250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Улица им. А.А. Груздева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00267" y="699542"/>
            <a:ext cx="1206134" cy="16561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153156" y="2415400"/>
            <a:ext cx="13003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b="1" dirty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А. А. Груздев</a:t>
            </a:r>
            <a:r>
              <a:rPr lang="ru-RU" sz="1200" b="1" dirty="0" smtClean="0">
                <a:solidFill>
                  <a:schemeClr val="bg2">
                    <a:lumMod val="10000"/>
                  </a:schemeClr>
                </a:solidFill>
                <a:latin typeface="Century Schoolbook" panose="02040604050505020304" pitchFamily="18" charset="0"/>
              </a:rPr>
              <a:t> </a:t>
            </a:r>
            <a:endParaRPr lang="ru-RU" sz="1200" b="1" dirty="0">
              <a:solidFill>
                <a:schemeClr val="bg2">
                  <a:lumMod val="10000"/>
                </a:schemeClr>
              </a:solidFill>
              <a:latin typeface="Century Schoolbook" panose="020406040505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53512" y="607672"/>
            <a:ext cx="2017743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17790" y="654596"/>
            <a:ext cx="3654722" cy="2138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7504" y="3278450"/>
            <a:ext cx="3171218" cy="1855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32152" y="3202580"/>
            <a:ext cx="3240360" cy="1895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15816" y="2210988"/>
            <a:ext cx="3347745" cy="1964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5-конечная звезда 16">
            <a:hlinkClick r:id="rId9" action="ppaction://hlinksldjump"/>
          </p:cNvPr>
          <p:cNvSpPr/>
          <p:nvPr/>
        </p:nvSpPr>
        <p:spPr>
          <a:xfrm>
            <a:off x="1345500" y="254410"/>
            <a:ext cx="216024" cy="216024"/>
          </a:xfrm>
          <a:prstGeom prst="star5">
            <a:avLst/>
          </a:prstGeom>
          <a:solidFill>
            <a:srgbClr val="00B050"/>
          </a:solidFill>
          <a:ln>
            <a:solidFill>
              <a:srgbClr val="00B050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306025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пастельная">
      <a:dk1>
        <a:srgbClr val="5C81B8"/>
      </a:dk1>
      <a:lt1>
        <a:srgbClr val="FFFFFF"/>
      </a:lt1>
      <a:dk2>
        <a:srgbClr val="5C81B8"/>
      </a:dk2>
      <a:lt2>
        <a:srgbClr val="EEECE1"/>
      </a:lt2>
      <a:accent1>
        <a:srgbClr val="4F81BD"/>
      </a:accent1>
      <a:accent2>
        <a:srgbClr val="F6D187"/>
      </a:accent2>
      <a:accent3>
        <a:srgbClr val="9BBB59"/>
      </a:accent3>
      <a:accent4>
        <a:srgbClr val="EBDE8D"/>
      </a:accent4>
      <a:accent5>
        <a:srgbClr val="5C81B8"/>
      </a:accent5>
      <a:accent6>
        <a:srgbClr val="CACE5D"/>
      </a:accent6>
      <a:hlink>
        <a:srgbClr val="000000"/>
      </a:hlink>
      <a:folHlink>
        <a:srgbClr val="6C851B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DBB123A69DCAEF4695AC199928B1FE1C" ma:contentTypeVersion="2" ma:contentTypeDescription="Создание документа." ma:contentTypeScope="" ma:versionID="cbd748e0db54646501b194b88332f3f6">
  <xsd:schema xmlns:xsd="http://www.w3.org/2001/XMLSchema" xmlns:xs="http://www.w3.org/2001/XMLSchema" xmlns:p="http://schemas.microsoft.com/office/2006/metadata/properties" xmlns:ns2="1ca21ed8-a3df-4193-b700-fd65bdc63fa0" targetNamespace="http://schemas.microsoft.com/office/2006/metadata/properties" ma:root="true" ma:fieldsID="bb9af05d7b05cba7abf3cc66098ce0f2" ns2:_="">
    <xsd:import namespace="1ca21ed8-a3df-4193-b700-fd65bdc63fa0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ca21ed8-a3df-4193-b700-fd65bdc63fa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C182976-5104-400A-9CAD-918AD863BAA4}"/>
</file>

<file path=customXml/itemProps2.xml><?xml version="1.0" encoding="utf-8"?>
<ds:datastoreItem xmlns:ds="http://schemas.openxmlformats.org/officeDocument/2006/customXml" ds:itemID="{E491F373-4FD2-430D-9304-0E556A7EEF4D}"/>
</file>

<file path=customXml/itemProps3.xml><?xml version="1.0" encoding="utf-8"?>
<ds:datastoreItem xmlns:ds="http://schemas.openxmlformats.org/officeDocument/2006/customXml" ds:itemID="{D56939A9-29DF-4DAC-915F-1412D29E0880}"/>
</file>

<file path=customXml/itemProps4.xml><?xml version="1.0" encoding="utf-8"?>
<ds:datastoreItem xmlns:ds="http://schemas.openxmlformats.org/officeDocument/2006/customXml" ds:itemID="{A10A7E0B-F8C3-4F4A-9414-938FB399A1DA}"/>
</file>

<file path=docProps/app.xml><?xml version="1.0" encoding="utf-8"?>
<Properties xmlns="http://schemas.openxmlformats.org/officeDocument/2006/extended-properties" xmlns:vt="http://schemas.openxmlformats.org/officeDocument/2006/docPropsVTypes">
  <TotalTime>569</TotalTime>
  <Words>325</Words>
  <Application>Microsoft Office PowerPoint</Application>
  <PresentationFormat>Экран (16:9)</PresentationFormat>
  <Paragraphs>35</Paragraphs>
  <Slides>13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ОБРАЗОВАТЕЛЬНЫЙ МАРШРУТ Заочная экскурсия по улицам г. Макарьева «Открой для себя Макарьев»»</vt:lpstr>
      <vt:lpstr>МАКАРИЙ ПРЕПОДОБНЫЙ</vt:lpstr>
      <vt:lpstr>Планировка города</vt:lpstr>
      <vt:lpstr>Герб города</vt:lpstr>
      <vt:lpstr>Именные Улицы  Макарьева</vt:lpstr>
      <vt:lpstr>Слайд 6</vt:lpstr>
      <vt:lpstr>Улица им. Юрия Смирнова</vt:lpstr>
      <vt:lpstr>Улица им. Тимофеева</vt:lpstr>
      <vt:lpstr>Улица им. А.А. Груздева</vt:lpstr>
      <vt:lpstr>Улица им. П.А. Катанова</vt:lpstr>
      <vt:lpstr>Улица им. А.Ф. Володина</vt:lpstr>
      <vt:lpstr>Слайд 12</vt:lpstr>
      <vt:lpstr>Слайд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“Частица Великой России”</dc:title>
  <dc:creator>Admin</dc:creator>
  <cp:lastModifiedBy>Секретарь</cp:lastModifiedBy>
  <cp:revision>38</cp:revision>
  <dcterms:created xsi:type="dcterms:W3CDTF">2023-01-25T16:07:50Z</dcterms:created>
  <dcterms:modified xsi:type="dcterms:W3CDTF">2023-10-24T08:49:04Z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0x010100DBB123A69DCAEF4695AC199928B1FE1C</vt:lpwstr>
  </property>
</Properties>
</file>