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69" r:id="rId4"/>
    <p:sldId id="270" r:id="rId5"/>
    <p:sldId id="271" r:id="rId6"/>
    <p:sldId id="272" r:id="rId7"/>
    <p:sldId id="273" r:id="rId8"/>
    <p:sldId id="259" r:id="rId9"/>
    <p:sldId id="257" r:id="rId10"/>
    <p:sldId id="278" r:id="rId11"/>
    <p:sldId id="263" r:id="rId12"/>
    <p:sldId id="277" r:id="rId13"/>
    <p:sldId id="276" r:id="rId14"/>
    <p:sldId id="260" r:id="rId15"/>
    <p:sldId id="275" r:id="rId16"/>
    <p:sldId id="264" r:id="rId17"/>
    <p:sldId id="261" r:id="rId18"/>
    <p:sldId id="262" r:id="rId19"/>
    <p:sldId id="267" r:id="rId20"/>
    <p:sldId id="265" r:id="rId21"/>
    <p:sldId id="26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612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ustomXml" Target="../customXml/item1.xml"/><Relationship Id="rId30" Type="http://schemas.openxmlformats.org/officeDocument/2006/relationships/customXml" Target="../customXml/item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50028-9028-4C3A-BCC7-F42A95B4DDC8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1C4-2A4B-4ECB-AD0C-DBB84641C6C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50028-9028-4C3A-BCC7-F42A95B4DDC8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1C4-2A4B-4ECB-AD0C-DBB84641C6C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50028-9028-4C3A-BCC7-F42A95B4DDC8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1C4-2A4B-4ECB-AD0C-DBB84641C6C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50028-9028-4C3A-BCC7-F42A95B4DDC8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1C4-2A4B-4ECB-AD0C-DBB84641C6C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50028-9028-4C3A-BCC7-F42A95B4DDC8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1C4-2A4B-4ECB-AD0C-DBB84641C6C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50028-9028-4C3A-BCC7-F42A95B4DDC8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1C4-2A4B-4ECB-AD0C-DBB84641C6C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50028-9028-4C3A-BCC7-F42A95B4DDC8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1C4-2A4B-4ECB-AD0C-DBB84641C6C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50028-9028-4C3A-BCC7-F42A95B4DDC8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1C4-2A4B-4ECB-AD0C-DBB84641C6C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50028-9028-4C3A-BCC7-F42A95B4DDC8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1C4-2A4B-4ECB-AD0C-DBB84641C6C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50028-9028-4C3A-BCC7-F42A95B4DDC8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1C4-2A4B-4ECB-AD0C-DBB84641C6C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50028-9028-4C3A-BCC7-F42A95B4DDC8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1C4-2A4B-4ECB-AD0C-DBB84641C6C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7950028-9028-4C3A-BCC7-F42A95B4DDC8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FF991C4-2A4B-4ECB-AD0C-DBB84641C6C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79712" y="5973890"/>
            <a:ext cx="5637010" cy="882119"/>
          </a:xfrm>
        </p:spPr>
        <p:txBody>
          <a:bodyPr>
            <a:norm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ru-RU" sz="40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Добро пожаловать!</a:t>
            </a:r>
            <a:endParaRPr lang="ru-RU" sz="4000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</a:endParaRPr>
          </a:p>
          <a:p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105" y="5569"/>
            <a:ext cx="9144000" cy="1361119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Этно-музей</a:t>
            </a:r>
            <a: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«Русская изба «Хлеб да Соль»</a:t>
            </a:r>
            <a:b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Проект</a:t>
            </a:r>
            <a:r>
              <a:rPr lang="ru-RU" sz="3600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14124">
                    <a:lumMod val="50000"/>
                  </a:srgb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br>
              <a:rPr lang="ru-RU" sz="3600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14124">
                    <a:lumMod val="50000"/>
                  </a:srgb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600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14124">
                    <a:lumMod val="50000"/>
                  </a:srgb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«Живые ремёсла: из прошлого в настоящее» </a:t>
            </a:r>
            <a:br>
              <a:rPr lang="ru-RU" sz="3600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14124">
                    <a:lumMod val="50000"/>
                  </a:srgb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100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14124">
                    <a:lumMod val="50000"/>
                  </a:srgb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(победитель конкурса президентских грантов).</a:t>
            </a:r>
            <a:endParaRPr lang="ru-RU" sz="31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06142"/>
            <a:ext cx="3888432" cy="2913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F:\DCIM\151___08\IMG_23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106142"/>
            <a:ext cx="4032448" cy="29137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369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331640" y="332656"/>
            <a:ext cx="6512511" cy="1143000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</a:pPr>
            <a:r>
              <a:rPr lang="ru-RU" sz="4000" dirty="0" err="1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Стряпухины</a:t>
            </a:r>
            <a:r>
              <a:rPr lang="ru-RU" sz="4000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уроки</a:t>
            </a:r>
            <a:r>
              <a:rPr lang="ru-RU" sz="4000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ea typeface="+mn-ea"/>
                <a:cs typeface="+mn-cs"/>
              </a:rPr>
              <a:t/>
            </a:r>
            <a:br>
              <a:rPr lang="ru-RU" sz="4000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886"/>
            <a:ext cx="3024336" cy="403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Объект 7" descr="D:\Булдачиха\Домашний очаг реализация\мудрость...jpg"/>
          <p:cNvPicPr>
            <a:picLocks noGrp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89040"/>
            <a:ext cx="3346450" cy="2509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D:\Булдачиха\Домашний очаг реализация\мудрость 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6" b="16972"/>
          <a:stretch/>
        </p:blipFill>
        <p:spPr bwMode="auto">
          <a:xfrm>
            <a:off x="4552032" y="1052736"/>
            <a:ext cx="3230230" cy="2628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154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4"/>
          </p:nvPr>
        </p:nvSpPr>
        <p:spPr>
          <a:xfrm>
            <a:off x="399728" y="5445224"/>
            <a:ext cx="8748464" cy="1534656"/>
          </a:xfrm>
        </p:spPr>
        <p:txBody>
          <a:bodyPr>
            <a:noAutofit/>
          </a:bodyPr>
          <a:lstStyle/>
          <a:p>
            <a:pPr marL="45720" lvl="0" indent="0">
              <a:buClr>
                <a:srgbClr val="F14124">
                  <a:lumMod val="75000"/>
                </a:srgbClr>
              </a:buClr>
              <a:buNone/>
            </a:pPr>
            <a:r>
              <a:rPr lang="ru-RU" sz="2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Рукоделие – одна из старых русских традиций. Мы </a:t>
            </a:r>
            <a:r>
              <a:rPr lang="ru-RU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научим </a:t>
            </a:r>
            <a:r>
              <a:rPr lang="ru-RU" sz="2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Вас, как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приготовить приданое, как украсить свой дом вещами, выполненными своими руками,  познакомим с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обереговыми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куклами и их значением  в жизни крестьянина.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25996" y="0"/>
            <a:ext cx="889248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Рукоделие</a:t>
            </a:r>
            <a:endParaRPr lang="ru-RU" sz="4000" dirty="0"/>
          </a:p>
        </p:txBody>
      </p:sp>
      <p:pic>
        <p:nvPicPr>
          <p:cNvPr id="7170" name="Picture 2" descr="IMG_20180606_175801_BURST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60918"/>
            <a:ext cx="3276364" cy="2211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8" name="Рисунок 7" descr="DSC_038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13" y="3284984"/>
            <a:ext cx="3312551" cy="211752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Рисунок 8" descr="C:\Documents and Settings\Администратор\Рабочий стол\IMG_201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13" y="764704"/>
            <a:ext cx="3312551" cy="222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D:\Булдачиха\Президентский грант реализация\Свет лагерь\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212976"/>
            <a:ext cx="3284298" cy="218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1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189290" y="18864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Рукоделие</a:t>
            </a:r>
            <a:endParaRPr lang="ru-RU" dirty="0"/>
          </a:p>
        </p:txBody>
      </p:sp>
      <p:pic>
        <p:nvPicPr>
          <p:cNvPr id="7" name="Объект 6" descr="D:\фото с телефона\IMG_20190821_132039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45101"/>
            <a:ext cx="3348038" cy="2512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Валентина\Desktop\IMG_319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221088"/>
            <a:ext cx="3456384" cy="228008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Объект 9"/>
          <p:cNvSpPr>
            <a:spLocks noGrp="1"/>
          </p:cNvSpPr>
          <p:nvPr>
            <p:ph sz="quarter" idx="4"/>
          </p:nvPr>
        </p:nvSpPr>
        <p:spPr>
          <a:xfrm>
            <a:off x="4716016" y="1091560"/>
            <a:ext cx="3346704" cy="2743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" name="Рисунок 10" descr="C:\Users\Валентина\Desktop\Новая папка\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3401938" cy="238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D:\Булдачиха\Президентский грант реализация\На сайт 2\На сайт 2\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33056"/>
            <a:ext cx="3456384" cy="25681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004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259632" y="18864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Ткацкое ремесло</a:t>
            </a:r>
            <a:endParaRPr lang="ru-RU" dirty="0"/>
          </a:p>
        </p:txBody>
      </p:sp>
      <p:pic>
        <p:nvPicPr>
          <p:cNvPr id="4098" name="Picture 2" descr="D:\Булдачиха\Президентский грант реализация\На сайт 6\i 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97448"/>
            <a:ext cx="3600400" cy="244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7" descr="C:\Users\Валентина\Desktop\DSC_0633.JPG"/>
          <p:cNvPicPr>
            <a:picLocks noGrp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61048"/>
            <a:ext cx="3600400" cy="251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D:\Булдачиха\Президентский грант реализация\Волг лицей\4TyMb8QQ-6c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861048"/>
            <a:ext cx="3528392" cy="2447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Валентина\Desktop\DSC_063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24744"/>
            <a:ext cx="3528391" cy="23895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681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259632" y="188640"/>
            <a:ext cx="6512511" cy="1143000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4000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Уроки земледельца</a:t>
            </a:r>
            <a:r>
              <a:rPr lang="ru-RU" sz="5400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ea typeface="+mn-ea"/>
                <a:cs typeface="+mn-cs"/>
              </a:rPr>
              <a:t/>
            </a:r>
            <a:br>
              <a:rPr lang="ru-RU" sz="5400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7" name="Рисунок 6" descr="C:\Documents and Settings\Администратор\Рабочий стол\Новая папка\IMG_232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3384376" cy="2197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Documents and Settings\Администратор\Рабочий стол\Новая папка\IMG_237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9" b="28983"/>
          <a:stretch/>
        </p:blipFill>
        <p:spPr bwMode="auto">
          <a:xfrm>
            <a:off x="4824028" y="980728"/>
            <a:ext cx="3323468" cy="22426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39552" y="5595900"/>
            <a:ext cx="8424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Крестьянский труд вчера и сегодня – какой он? Вы узнаете много интересного и сможете поработать серпом, вилами, связать снопы, на зорьке покосить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косой,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сделать стог и  поспать в душистом сене.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0262"/>
            <a:ext cx="3312368" cy="2317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080" y="3320262"/>
            <a:ext cx="3204356" cy="2317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508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187624" y="332656"/>
            <a:ext cx="6512511" cy="1143000"/>
          </a:xfrm>
        </p:spPr>
        <p:txBody>
          <a:bodyPr/>
          <a:lstStyle/>
          <a:p>
            <a:pPr algn="ctr"/>
            <a:r>
              <a:rPr lang="ru-RU" sz="4000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Плотницкое ремесло</a:t>
            </a:r>
            <a:endParaRPr lang="ru-RU" dirty="0"/>
          </a:p>
        </p:txBody>
      </p:sp>
      <p:pic>
        <p:nvPicPr>
          <p:cNvPr id="3074" name="Picture 2" descr="D:\Булдачиха\Президентский грант реализация\На сайт 4\i (2)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78" b="9373"/>
          <a:stretch/>
        </p:blipFill>
        <p:spPr bwMode="auto">
          <a:xfrm>
            <a:off x="899592" y="1268760"/>
            <a:ext cx="3240360" cy="253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Булдачиха\Президентский грант реализация\На сайт 6\i (3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8760"/>
            <a:ext cx="3346450" cy="250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D:\Булдачиха\Президентский грант реализация\Волг лицей\QtegP2jVcQ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8" y="4077072"/>
            <a:ext cx="3528393" cy="2512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D:\Булдачиха\Президентский грант реализация\На сайт 4\i (1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77072"/>
            <a:ext cx="3240360" cy="25124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895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467544" y="6093296"/>
            <a:ext cx="8496944" cy="639762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«Делу время – потехе час». Календарные праздники крестьянина наполнены глубоким смыслом.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105848" cy="1143000"/>
          </a:xfrm>
        </p:spPr>
        <p:txBody>
          <a:bodyPr/>
          <a:lstStyle/>
          <a:p>
            <a:pPr marL="0" indent="0">
              <a:buNone/>
            </a:pPr>
            <a:r>
              <a:rPr lang="ru-RU" sz="5400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Народный праздник</a:t>
            </a:r>
            <a:endParaRPr lang="ru-RU" dirty="0"/>
          </a:p>
        </p:txBody>
      </p:sp>
      <p:pic>
        <p:nvPicPr>
          <p:cNvPr id="7" name="Объект 6" descr="E:\ШТОРМ 2015-2016\Яблочный спас\IMG_1642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92949"/>
            <a:ext cx="3132014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 descr="IMG_14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960" y="3488108"/>
            <a:ext cx="307340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8195" name="Picture 3" descr="DSCN753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501007"/>
            <a:ext cx="3032125" cy="227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1" name="Рисунок 10" descr="E:\Новая папка\IMG_163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91692"/>
            <a:ext cx="3096344" cy="2128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868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39552" y="10840"/>
            <a:ext cx="8424936" cy="792088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Сюрпризы для гостей</a:t>
            </a:r>
            <a:endParaRPr lang="ru-RU" sz="4000" dirty="0"/>
          </a:p>
        </p:txBody>
      </p:sp>
      <p:pic>
        <p:nvPicPr>
          <p:cNvPr id="10" name="Рисунок 9" descr="DSC_034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41" t="-11947" r="-11893" b="28321"/>
          <a:stretch/>
        </p:blipFill>
        <p:spPr bwMode="auto">
          <a:xfrm>
            <a:off x="4831184" y="2780928"/>
            <a:ext cx="4061296" cy="289807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Рисунок 11" descr="F:\DCIM\158___04\IMG_287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287764"/>
            <a:ext cx="3291845" cy="239124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467544" y="5805264"/>
            <a:ext cx="8280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Атаман Светоч и Кикимора,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Банница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и Леший – эти  и другие герои народных мифов и  легенд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навестят Вас и сами расскажут о себе.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D:\Булдачиха\Президентский грант реализация\На сайт 2\На сайт 2\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495" y="780308"/>
            <a:ext cx="2955525" cy="221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Булдачиха\Президентский грант реализация\Волг лицей\I9-0foHxYJ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328" y="692696"/>
            <a:ext cx="3346450" cy="223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80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7016" y="6021288"/>
            <a:ext cx="8856984" cy="72008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Сотрудничество краеведческого отряда со старшим поколением. Издание альманаха «Большие истории маленькой деревни».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1520" y="92268"/>
            <a:ext cx="8892479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Участие в конкурсе «Активное поколение»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Проект «Диалог поколений»</a:t>
            </a:r>
            <a:endParaRPr lang="ru-RU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3312368" cy="248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 descr="F:\DCIM\159___05\IMG_293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45024"/>
            <a:ext cx="3312368" cy="2419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9" name="Picture 5" descr="D:\Большие истории маленькой деревни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05265"/>
            <a:ext cx="3312368" cy="237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Большие истории маленькой деревни\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879" y="3581088"/>
            <a:ext cx="3309521" cy="248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61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098448" y="3483632"/>
            <a:ext cx="3490720" cy="639762"/>
          </a:xfrm>
        </p:spPr>
        <p:txBody>
          <a:bodyPr/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Вручение альманаха писателю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Зонтикову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Н. А.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5220071" y="3483632"/>
            <a:ext cx="3346704" cy="381373"/>
          </a:xfrm>
        </p:spPr>
        <p:txBody>
          <a:bodyPr/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Сидоровской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школе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4"/>
          </p:nvPr>
        </p:nvSpPr>
        <p:spPr>
          <a:xfrm>
            <a:off x="5327957" y="1035993"/>
            <a:ext cx="3130680" cy="223224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95536" y="32668"/>
            <a:ext cx="8496944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Краеведческий альманах в жизни 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Сидоровского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сельского поселении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D:\Диалог поколений\фото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431" y="1101304"/>
            <a:ext cx="3336754" cy="241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1093912"/>
            <a:ext cx="3127375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23008"/>
            <a:ext cx="3127375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338266"/>
            <a:ext cx="334645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43808" y="628640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Светочегорской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библиотеке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F:\DCIM\160CANON\IMG_009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1093912"/>
            <a:ext cx="3537271" cy="2389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D:\Булдачиха\Фото с гостями\DSCN908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745" y="4149080"/>
            <a:ext cx="2972415" cy="21612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359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59632" y="19100"/>
            <a:ext cx="6512511" cy="93610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Инновация идеи Избы: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1026592" y="951260"/>
            <a:ext cx="7367128" cy="4608512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32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оздание «живого» музея.</a:t>
            </a:r>
          </a:p>
          <a:p>
            <a:pPr marL="45720" indent="0" algn="ctr">
              <a:buNone/>
            </a:pP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Каждый гость – активный участник программы:</a:t>
            </a:r>
          </a:p>
          <a:p>
            <a:pPr algn="ctr"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знакомство с «секретами» крестьянской избы;</a:t>
            </a:r>
          </a:p>
          <a:p>
            <a:pPr lvl="0" algn="ctr">
              <a:buClr>
                <a:srgbClr val="F14124">
                  <a:lumMod val="75000"/>
                </a:srgbClr>
              </a:buClr>
              <a:buFont typeface="Wingdings" pitchFamily="2" charset="2"/>
              <a:buChar char="Ø"/>
            </a:pP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   погружение в 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мир крестьянского </a:t>
            </a: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быта, знакомство с народными ремёслами;</a:t>
            </a:r>
            <a:endParaRPr lang="ru-RU" sz="2400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возможность самим испытать красоту деревенского труда,</a:t>
            </a: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радость от общения с природой, землёй-кормилицей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понять смысл и значение народного праздника;</a:t>
            </a:r>
          </a:p>
          <a:p>
            <a:pPr algn="ctr"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укрепление института семьи в соответствии с народными традициями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354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749772" y="912875"/>
            <a:ext cx="7317432" cy="1143818"/>
          </a:xfrm>
        </p:spPr>
        <p:txBody>
          <a:bodyPr/>
          <a:lstStyle/>
          <a:p>
            <a:r>
              <a:rPr lang="ru-RU" sz="4000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Наши планы после реализации проекта:</a:t>
            </a:r>
          </a:p>
          <a:p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1720" y="5949280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28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1484784"/>
            <a:ext cx="8208912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1)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продолжить  работу по популяризации русской народной культуры и духовно-нравственному воспитанию детей и молодёжи в Ремесленной мастерской;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2) создать этно-усадьбу в  д.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Булдачиха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в целях расширения возможностей изучения крестьянского труда;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3) развивать более масштабно направление «Уроки земледельца»;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4) развивать новое направление «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Стряпухины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уроки. Секреты русской народной кухни».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96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8401778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253" y="764704"/>
            <a:ext cx="4359183" cy="300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IMG_227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76" y="764704"/>
            <a:ext cx="4037508" cy="2998713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58921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568952" cy="18002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Идея проекта</a:t>
            </a:r>
            <a:br>
              <a:rPr lang="ru-RU" sz="3600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 «Живые ремёсла. Путь из прошлого в настоящее»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2586008"/>
            <a:ext cx="7560840" cy="4266808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itchFamily="18" charset="0"/>
                <a:cs typeface="Times New Roman" pitchFamily="18" charset="0"/>
              </a:rPr>
              <a:t>ривлечение </a:t>
            </a:r>
            <a:r>
              <a:rPr lang="ru-RU" sz="2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itchFamily="18" charset="0"/>
                <a:cs typeface="Times New Roman" pitchFamily="18" charset="0"/>
              </a:rPr>
              <a:t>внимания общественности к проблеме возрождения русской национальной культуры, </a:t>
            </a:r>
            <a:r>
              <a:rPr lang="ru-RU" sz="24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itchFamily="18" charset="0"/>
                <a:cs typeface="Times New Roman" pitchFamily="18" charset="0"/>
              </a:rPr>
              <a:t>вовлечение местных жителей и сообществ  в процесс духовно-нравственного воспитания детей и </a:t>
            </a:r>
            <a:r>
              <a:rPr lang="ru-RU" sz="24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itchFamily="18" charset="0"/>
                <a:cs typeface="Times New Roman" pitchFamily="18" charset="0"/>
              </a:rPr>
              <a:t>молодёжи </a:t>
            </a:r>
            <a:r>
              <a:rPr lang="ru-RU" sz="2400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itchFamily="18" charset="0"/>
                <a:cs typeface="Times New Roman" pitchFamily="18" charset="0"/>
              </a:rPr>
              <a:t>через </a:t>
            </a:r>
            <a:r>
              <a:rPr lang="ru-RU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itchFamily="18" charset="0"/>
                <a:cs typeface="Times New Roman" pitchFamily="18" charset="0"/>
              </a:rPr>
              <a:t>практическую деятельность, через взаимодействие представителей разных </a:t>
            </a:r>
            <a:r>
              <a:rPr lang="ru-RU" sz="2400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itchFamily="18" charset="0"/>
                <a:cs typeface="Times New Roman" pitchFamily="18" charset="0"/>
              </a:rPr>
              <a:t>поколений.</a:t>
            </a:r>
            <a:endParaRPr lang="ru-RU" sz="2400" b="1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endParaRPr lang="ru-RU" sz="24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865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99592" y="1628800"/>
            <a:ext cx="7552928" cy="4403700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50000"/>
              </a:lnSpc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Создание в условиях сельской местности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комфортного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полезного образовательно-творческого пространства для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обучения жителей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 гостей сельского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поселения практическим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навыкам традиционных промыслов и ремёсел Костромской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области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67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7667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1412776"/>
            <a:ext cx="8208912" cy="4824536"/>
          </a:xfrm>
        </p:spPr>
        <p:txBody>
          <a:bodyPr>
            <a:normAutofit fontScale="92500"/>
          </a:bodyPr>
          <a:lstStyle/>
          <a:p>
            <a:pPr marL="502920" indent="-45720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Наладить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взаимодействие  с социальными партнёрами, выработать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единый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план действий по реализации проекта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02920" indent="-4572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Подготовить площадки для работы каждого  направления проекта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02920" indent="-4572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Создать группу мастеров из состава местных жителей, познакомить их с планом работы, обозначить участие  каждого из них в  графике работы мастерской.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502920" indent="-4572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Обеспечить работу всех направлений на протяжении срока реализации проекта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02920" indent="-4572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Подготовить выставку результатов работы проекта. Организовать заключительный праздник "Люби дело — мастером будешь".    Провести награждение активистов.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502920" indent="-4572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Проанализировать проделанную работу, подвести итоги проекта.</a:t>
            </a:r>
          </a:p>
        </p:txBody>
      </p:sp>
    </p:spTree>
    <p:extLst>
      <p:ext uri="{BB962C8B-B14F-4D97-AF65-F5344CB8AC3E}">
        <p14:creationId xmlns:p14="http://schemas.microsoft.com/office/powerpoint/2010/main" val="48445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692696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Этапы работы: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87624" y="1772816"/>
            <a:ext cx="7344816" cy="4392488"/>
          </a:xfrm>
        </p:spPr>
        <p:txBody>
          <a:bodyPr/>
          <a:lstStyle/>
          <a:p>
            <a:pPr marL="45720" indent="0" algn="ctr">
              <a:lnSpc>
                <a:spcPct val="150000"/>
              </a:lnSpc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Подготовительный этап: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1.07.19 – 31.07.19 г.</a:t>
            </a:r>
          </a:p>
          <a:p>
            <a:pPr marL="45720" indent="0" algn="ctr">
              <a:lnSpc>
                <a:spcPct val="150000"/>
              </a:lnSpc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Налаживание контакта с социальными партнёрами,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lnSpc>
                <a:spcPct val="150000"/>
              </a:lnSpc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оздание материальной базы, утверждение плана работы.</a:t>
            </a:r>
          </a:p>
          <a:p>
            <a:pPr marL="45720" indent="0" algn="ctr">
              <a:lnSpc>
                <a:spcPct val="150000"/>
              </a:lnSpc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2. Основной этап: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1.08.19 – 30.06.20 г.</a:t>
            </a:r>
          </a:p>
          <a:p>
            <a:pPr marL="45720" indent="0" algn="ctr">
              <a:lnSpc>
                <a:spcPct val="150000"/>
              </a:lnSpc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Реализация проекта. Работа Ремесленной мастерской.</a:t>
            </a:r>
          </a:p>
          <a:p>
            <a:pPr marL="45720" indent="0" algn="ctr">
              <a:lnSpc>
                <a:spcPct val="150000"/>
              </a:lnSpc>
              <a:buNone/>
            </a:pPr>
            <a:r>
              <a:rPr lang="ru-RU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3. Заключительный этап</a:t>
            </a:r>
            <a:r>
              <a:rPr lang="ru-RU" b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1.07.20 – 1.08.20 </a:t>
            </a:r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pPr marL="45720" indent="0" algn="ctr">
              <a:lnSpc>
                <a:spcPct val="150000"/>
              </a:lnSpc>
              <a:buNone/>
            </a:pPr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Подведение итогов проекта. Анализ проделанной работы.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lnSpc>
                <a:spcPct val="150000"/>
              </a:lnSpc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lnSpc>
                <a:spcPct val="150000"/>
              </a:lnSpc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86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7488832" cy="18002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Русская изба «Хлеб да соль»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база для реализации проекта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5576" y="1700808"/>
            <a:ext cx="7920880" cy="4320480"/>
          </a:xfrm>
        </p:spPr>
        <p:txBody>
          <a:bodyPr>
            <a:normAutofit lnSpcReduction="10000"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4 года работы этно-музея:</a:t>
            </a:r>
          </a:p>
          <a:p>
            <a:pPr marL="342900" lvl="0" indent="-342900" algn="ctr"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</a:pP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азработана экскурсия «Этот загадочный крестьянский мир»; </a:t>
            </a:r>
          </a:p>
          <a:p>
            <a:pPr marL="342900" lvl="0" indent="-342900" algn="ctr"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</a:pP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интерактивных программ  (в том числе семейные); </a:t>
            </a:r>
          </a:p>
          <a:p>
            <a:pPr marL="342900" lvl="0" indent="-342900" algn="ctr"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</a:pP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реализованы  проекты: </a:t>
            </a: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Память на всех одна» </a:t>
            </a: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(поиск имён участников Великой Отечественной , открытие обелиска 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в д. </a:t>
            </a:r>
            <a:r>
              <a:rPr lang="ru-RU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Булдачиха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endParaRPr lang="ru-RU" sz="2400" dirty="0" smtClean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Диалог поколений» 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(издание краеведческого альманаха </a:t>
            </a:r>
            <a:r>
              <a:rPr lang="ru-RU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«Большие истории маленькой деревни</a:t>
            </a:r>
            <a:r>
              <a:rPr lang="ru-RU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», </a:t>
            </a: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«Домашний очаг»;</a:t>
            </a:r>
          </a:p>
          <a:p>
            <a:pPr marL="342900" lvl="0" indent="-342900" algn="ctr"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</a:pP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стадии реализации: </a:t>
            </a:r>
            <a:r>
              <a:rPr lang="ru-RU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«Забытые ремёсла : из прошлого в настоящее», «В здоровом теле – здоровый дух!»</a:t>
            </a: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ru-RU" sz="2400" b="1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68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589240"/>
            <a:ext cx="8136904" cy="1152128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 Вы знаете, </a:t>
            </a:r>
            <a:r>
              <a:rPr lang="ru-RU" sz="1800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почему </a:t>
            </a:r>
            <a:r>
              <a:rPr lang="ru-RU" sz="18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крестьянскую избу называют моделью Вселенной</a:t>
            </a:r>
            <a:r>
              <a:rPr lang="ru-RU" sz="1800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ru-RU" sz="1800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ак в старину выбирали место для постройки избы?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А какие 7 мест в избе считались главными?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Какие обычаи, поверья связаны с каждым из них?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116632"/>
            <a:ext cx="7632848" cy="1113304"/>
          </a:xfrm>
        </p:spPr>
        <p:txBody>
          <a:bodyPr>
            <a:normAutofit fontScale="25000" lnSpcReduction="20000"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128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Экскурсия </a:t>
            </a: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128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« Этот загадочный деревенский мир…»</a:t>
            </a:r>
            <a:endParaRPr lang="ru-RU" sz="12800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E67C8">
                      <a:tint val="40000"/>
                      <a:satMod val="250000"/>
                    </a:srgbClr>
                  </a:gs>
                  <a:gs pos="9000">
                    <a:srgbClr val="4E67C8">
                      <a:tint val="52000"/>
                      <a:satMod val="300000"/>
                    </a:srgbClr>
                  </a:gs>
                  <a:gs pos="50000">
                    <a:srgbClr val="4E67C8">
                      <a:shade val="20000"/>
                      <a:satMod val="300000"/>
                    </a:srgbClr>
                  </a:gs>
                  <a:gs pos="79000">
                    <a:srgbClr val="4E67C8">
                      <a:tint val="52000"/>
                      <a:satMod val="300000"/>
                    </a:srgbClr>
                  </a:gs>
                  <a:gs pos="100000">
                    <a:srgbClr val="4E67C8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endParaRPr lang="ru-RU" dirty="0"/>
          </a:p>
        </p:txBody>
      </p:sp>
      <p:pic>
        <p:nvPicPr>
          <p:cNvPr id="2050" name="Picture 2" descr="IMG_176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816" y="1215643"/>
            <a:ext cx="2304256" cy="172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" name="Рисунок 4" descr="E:\Нравст. подвиг 2017\Новая папка\IMG_201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65" y="1233543"/>
            <a:ext cx="2448272" cy="1718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SC_037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31"/>
          <a:stretch/>
        </p:blipFill>
        <p:spPr bwMode="auto">
          <a:xfrm>
            <a:off x="4775944" y="3293304"/>
            <a:ext cx="2971799" cy="217569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Рисунок 8" descr="E:\Новая папка\IMG_146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41852"/>
            <a:ext cx="3024337" cy="207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E:\Новая папка\IMG_173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786" y="1233543"/>
            <a:ext cx="2337669" cy="17393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404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95535" y="5661248"/>
            <a:ext cx="8568953" cy="1008112"/>
          </a:xfrm>
        </p:spPr>
        <p:txBody>
          <a:bodyPr/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 сами приготовите обед в русской печи по старинным русским рецептам, научитесь готовить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кисленицу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(зелёные щи), готовить блюда из редьки, репы и тыквы и даже попробуете настоящий сбитень.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34310" y="10840"/>
            <a:ext cx="46838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Стряпухины</a:t>
            </a:r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уроки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1" name="Рисунок 10" descr="E:\ШТОРМ 2015-2016\экс в Булдачиху\IMG_110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676" y="706424"/>
            <a:ext cx="3282687" cy="2245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F:\С ноутбука\светоч в Булд\_DSC349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108601"/>
            <a:ext cx="4104457" cy="2374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E:\С ноутбука\светоч в Булд\_DSC34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79" y="3140968"/>
            <a:ext cx="3748485" cy="234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C:\Users\Валентина\Desktop\DSC_060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770" y="706424"/>
            <a:ext cx="3242980" cy="22767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044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b582dbf1-bcaa-4613-9a4c-8b7010640233">H5VRHAXFEW3S-869800330-313</_dlc_DocId>
    <_dlc_DocIdUrl xmlns="b582dbf1-bcaa-4613-9a4c-8b7010640233">
      <Url>http://www.eduportal44.ru/Krasnoe/РМК/_layouts/15/DocIdRedir.aspx?ID=H5VRHAXFEW3S-869800330-313</Url>
      <Description>H5VRHAXFEW3S-869800330-313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BAA309C9DD101444BB746983795CEBB2" ma:contentTypeVersion="0" ma:contentTypeDescription="Создание документа." ma:contentTypeScope="" ma:versionID="db4f2eaeb8ffa3d82133551a36826713">
  <xsd:schema xmlns:xsd="http://www.w3.org/2001/XMLSchema" xmlns:xs="http://www.w3.org/2001/XMLSchema" xmlns:p="http://schemas.microsoft.com/office/2006/metadata/properties" xmlns:ns2="b582dbf1-bcaa-4613-9a4c-8b7010640233" targetNamespace="http://schemas.microsoft.com/office/2006/metadata/properties" ma:root="true" ma:fieldsID="e1132bfec2b533bd35f02dc545cb7d89" ns2:_="">
    <xsd:import namespace="b582dbf1-bcaa-4613-9a4c-8b701064023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82dbf1-bcaa-4613-9a4c-8b701064023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9FE162B-15BB-4E34-A0A1-36FBD44DB89F}"/>
</file>

<file path=customXml/itemProps2.xml><?xml version="1.0" encoding="utf-8"?>
<ds:datastoreItem xmlns:ds="http://schemas.openxmlformats.org/officeDocument/2006/customXml" ds:itemID="{8CA277D9-0D80-41FB-A40D-46E8778770DE}"/>
</file>

<file path=customXml/itemProps3.xml><?xml version="1.0" encoding="utf-8"?>
<ds:datastoreItem xmlns:ds="http://schemas.openxmlformats.org/officeDocument/2006/customXml" ds:itemID="{085453E4-32E5-47AD-A038-FD7F8451BA53}"/>
</file>

<file path=customXml/itemProps4.xml><?xml version="1.0" encoding="utf-8"?>
<ds:datastoreItem xmlns:ds="http://schemas.openxmlformats.org/officeDocument/2006/customXml" ds:itemID="{2FD7908A-3F42-4435-B83A-943BF2EECE6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358</TotalTime>
  <Words>665</Words>
  <Application>Microsoft Office PowerPoint</Application>
  <PresentationFormat>Экран (4:3)</PresentationFormat>
  <Paragraphs>66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Воздушный поток</vt:lpstr>
      <vt:lpstr>Этно-музей  «Русская изба «Хлеб да Соль» Проект  «Живые ремёсла: из прошлого в настоящее»  (победитель конкурса президентских грантов).</vt:lpstr>
      <vt:lpstr>Инновация идеи Избы:</vt:lpstr>
      <vt:lpstr>Идея проекта  «Живые ремёсла. Путь из прошлого в настоящее»</vt:lpstr>
      <vt:lpstr>Цель:</vt:lpstr>
      <vt:lpstr>Задачи:</vt:lpstr>
      <vt:lpstr>Этапы работы:</vt:lpstr>
      <vt:lpstr>Русская изба «Хлеб да соль»  - база для реализации проекта</vt:lpstr>
      <vt:lpstr>А Вы знаете, почему крестьянскую избу называют моделью Вселенной? Как в старину выбирали место для постройки избы?   А какие 7 мест в избе считались главными?  Какие обычаи, поверья связаны с каждым из них? </vt:lpstr>
      <vt:lpstr>Презентация PowerPoint</vt:lpstr>
      <vt:lpstr>Стряпухины уроки </vt:lpstr>
      <vt:lpstr>Рукоделие</vt:lpstr>
      <vt:lpstr>Рукоделие</vt:lpstr>
      <vt:lpstr>Ткацкое ремесло</vt:lpstr>
      <vt:lpstr>Уроки земледельца </vt:lpstr>
      <vt:lpstr>Плотницкое ремесло</vt:lpstr>
      <vt:lpstr>Народный праздник</vt:lpstr>
      <vt:lpstr>Сюрпризы для гостей</vt:lpstr>
      <vt:lpstr>Участие в конкурсе «Активное поколение» Проект «Диалог поколений»</vt:lpstr>
      <vt:lpstr>Краеведческий альманах в жизни   Сидоровского сельского поселении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Русская изба  «Хлеб да Соль»</dc:title>
  <dc:creator>Windows User</dc:creator>
  <cp:lastModifiedBy>Windows User</cp:lastModifiedBy>
  <cp:revision>42</cp:revision>
  <dcterms:created xsi:type="dcterms:W3CDTF">2019-02-03T14:56:27Z</dcterms:created>
  <dcterms:modified xsi:type="dcterms:W3CDTF">2019-11-06T13:28:59Z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0x010100BAA309C9DD101444BB746983795CEBB2</vt:lpwstr>
  </property>
  <property fmtid="{D5CDD505-2E9C-101B-9397-08002B2CF9AE}" pid="3" name="_dlc_DocIdItemGuid">
    <vt:lpwstr>52b58e50-f6b0-4925-9b97-eeefd34f6f2e</vt:lpwstr>
  </property>
</Properties>
</file>