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06" autoAdjust="0"/>
  </p:normalViewPr>
  <p:slideViewPr>
    <p:cSldViewPr snapToGrid="0">
      <p:cViewPr>
        <p:scale>
          <a:sx n="77" d="100"/>
          <a:sy n="77" d="100"/>
        </p:scale>
        <p:origin x="498" y="-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F8B024-5D62-4644-A45F-CE22E2B14DF2}" type="datetime1">
              <a:rPr lang="ru-RU" smtClean="0"/>
              <a:t>27.10.2020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2D503-C93A-4B9F-B33D-A02F8025E098}" type="datetime1">
              <a:rPr lang="ru-RU" smtClean="0"/>
              <a:pPr/>
              <a:t>27.10.2020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79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66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6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4AFD0-002F-45DA-AC56-FBB26B710A6C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00846C-E0CD-48AC-BF46-58816D3205F0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рисункам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9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14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BA994C-0A68-4F64-BDAE-B675475366AA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B90051-B0A1-488B-A3B4-8D15CA6D5AAE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7DE9B7-D70E-414D-98EC-FF5CEC2FC761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350200-3392-431B-A64D-FCB9FCA2AA58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2CF755-E898-4F1E-8647-A0EB71EBF828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A63F1305-4BDC-496D-90D6-7537DB313448}" type="datetime1">
              <a:rPr lang="ru-RU" noProof="0" smtClean="0"/>
              <a:t>27.10.2020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1566838"/>
          </a:xfrm>
        </p:spPr>
        <p:txBody>
          <a:bodyPr rtlCol="0"/>
          <a:lstStyle/>
          <a:p>
            <a:pPr rtl="0"/>
            <a:r>
              <a:rPr lang="ru-RU" dirty="0"/>
              <a:t>Общие требования  безопасности при занятиях на уроках гимнастики</a:t>
            </a:r>
          </a:p>
        </p:txBody>
      </p:sp>
      <p:pic>
        <p:nvPicPr>
          <p:cNvPr id="7" name="Рисунок 6" descr="Два человека в тренажерном зале"/>
          <p:cNvPicPr>
            <a:picLocks noGrp="1" noChangeAspect="1"/>
          </p:cNvPicPr>
          <p:nvPr>
            <p:ph type="pic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pic>
        <p:nvPicPr>
          <p:cNvPr id="8" name="Рисунок 7" descr="Зеленое яблоко и измерительная лента крупным планом"/>
          <p:cNvPicPr>
            <a:picLocks noGrp="1" noChangeAspect="1"/>
          </p:cNvPicPr>
          <p:nvPr>
            <p:ph type="pic" idx="1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/>
      </p:pic>
      <p:pic>
        <p:nvPicPr>
          <p:cNvPr id="9" name="Рисунок 8" descr="Девушка и молодой человек на пробежке в зале"/>
          <p:cNvPicPr>
            <a:picLocks noGrp="1" noChangeAspect="1"/>
          </p:cNvPicPr>
          <p:nvPr>
            <p:ph type="pic" idx="12"/>
          </p:nvPr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" b="39"/>
          <a:stretch/>
        </p:blipFill>
        <p:spPr/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6857999"/>
            <a:ext cx="11125200" cy="156576"/>
          </a:xfrm>
        </p:spPr>
        <p:txBody>
          <a:bodyPr rtlCol="0">
            <a:normAutofit fontScale="25000" lnSpcReduction="20000"/>
          </a:bodyPr>
          <a:lstStyle/>
          <a:p>
            <a:pPr rtl="0"/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22" y="350874"/>
            <a:ext cx="11511517" cy="1052624"/>
          </a:xfrm>
        </p:spPr>
        <p:txBody>
          <a:bodyPr rtlCol="0">
            <a:normAutofit fontScale="90000"/>
          </a:bodyPr>
          <a:lstStyle/>
          <a:p>
            <a:pPr algn="ctr" rtl="0"/>
            <a:br>
              <a:rPr lang="ru-RU" dirty="0"/>
            </a:br>
            <a:br>
              <a:rPr lang="ru-RU" dirty="0"/>
            </a:br>
            <a:r>
              <a:rPr lang="ru-RU" dirty="0"/>
              <a:t>Общие требования безопасности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622" y="935665"/>
            <a:ext cx="11610756" cy="5922335"/>
          </a:xfrm>
        </p:spPr>
        <p:txBody>
          <a:bodyPr rtlCol="0">
            <a:normAutofit/>
          </a:bodyPr>
          <a:lstStyle/>
          <a:p>
            <a:pPr marL="45720" indent="0">
              <a:buNone/>
            </a:pPr>
            <a:r>
              <a:rPr lang="ru-RU" sz="2800" dirty="0"/>
              <a:t>1 К занятиям гимнастики допускаются дети прошедшие инструктаж техники безопасности, медицинский осмотр и не имеющие противопоказаний по состоянию здоровья.</a:t>
            </a:r>
          </a:p>
          <a:p>
            <a:pPr marL="45720" indent="0">
              <a:buNone/>
            </a:pPr>
            <a:r>
              <a:rPr lang="ru-RU" sz="2800" dirty="0"/>
              <a:t>2 При проведении занятий по гимнастике соблюдать правила поведения, режимы занятий и отдыха.</a:t>
            </a:r>
          </a:p>
          <a:p>
            <a:pPr marL="45720" indent="0">
              <a:buNone/>
            </a:pPr>
            <a:r>
              <a:rPr lang="ru-RU" sz="2800" dirty="0"/>
              <a:t>3 При проведении занятий по гимнастике возможно воздействие на обучающихся следующих опасных факторов:</a:t>
            </a:r>
            <a:br>
              <a:rPr lang="ru-RU" sz="2800" dirty="0"/>
            </a:br>
            <a:r>
              <a:rPr lang="ru-RU" sz="2800" dirty="0"/>
              <a:t>- травмы при выполнении упражнений на неисправных спортивных снарядах, при выполнении упражнения без страховки</a:t>
            </a:r>
            <a:br>
              <a:rPr lang="ru-RU" sz="2800" dirty="0"/>
            </a:br>
            <a:r>
              <a:rPr lang="ru-RU" sz="2800" dirty="0"/>
              <a:t>- травмы</a:t>
            </a:r>
            <a:r>
              <a:rPr lang="ru-RU" sz="2800" dirty="0">
                <a:solidFill>
                  <a:srgbClr val="595959"/>
                </a:solidFill>
              </a:rPr>
              <a:t> при выполнении упражнений без использования гимнастических матов</a:t>
            </a:r>
            <a:br>
              <a:rPr lang="ru-RU" sz="2800" dirty="0">
                <a:solidFill>
                  <a:srgbClr val="595959"/>
                </a:solidFill>
              </a:rPr>
            </a:br>
            <a:r>
              <a:rPr lang="ru-RU" sz="2800" dirty="0">
                <a:solidFill>
                  <a:srgbClr val="595959"/>
                </a:solidFill>
              </a:rPr>
              <a:t>- травмы при выполнении упражнений на спортивных снарядах с влажными ладонями, а также на загрязненных снарядах.</a:t>
            </a:r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5FC54-4CC1-4F96-98C4-CBC84F18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144" y="414670"/>
            <a:ext cx="9144000" cy="744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08E7C-E878-42BD-9EC1-7700A901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170121"/>
            <a:ext cx="11958084" cy="6687879"/>
          </a:xfrm>
        </p:spPr>
        <p:txBody>
          <a:bodyPr>
            <a:normAutofit/>
          </a:bodyPr>
          <a:lstStyle/>
          <a:p>
            <a:pPr marL="45720" lvl="0" indent="0">
              <a:buClr>
                <a:srgbClr val="87A91B">
                  <a:lumMod val="50000"/>
                </a:srgbClr>
              </a:buClr>
              <a:buNone/>
            </a:pPr>
            <a:r>
              <a:rPr lang="ru-RU" sz="2800" dirty="0">
                <a:solidFill>
                  <a:srgbClr val="595959"/>
                </a:solidFill>
              </a:rPr>
              <a:t>4 В спортивном зале должна быть аптечка с набором необходимых медикаментов и перевязочных средств для оказания первой медицинской помощи.</a:t>
            </a:r>
          </a:p>
          <a:p>
            <a:pPr marL="45720" lvl="0" indent="0">
              <a:buClr>
                <a:srgbClr val="87A91B">
                  <a:lumMod val="50000"/>
                </a:srgbClr>
              </a:buClr>
              <a:buNone/>
            </a:pPr>
            <a:r>
              <a:rPr lang="ru-RU" sz="2800" dirty="0">
                <a:solidFill>
                  <a:srgbClr val="595959"/>
                </a:solidFill>
              </a:rPr>
              <a:t>5 Соблюдать  правила пожарной безопасности, знать места расположения первичных средств пожаротушения.</a:t>
            </a:r>
          </a:p>
          <a:p>
            <a:pPr marL="45720" lvl="0" indent="0">
              <a:buClr>
                <a:srgbClr val="87A91B">
                  <a:lumMod val="50000"/>
                </a:srgbClr>
              </a:buClr>
              <a:buNone/>
            </a:pPr>
            <a:r>
              <a:rPr lang="ru-RU" sz="2800" dirty="0">
                <a:solidFill>
                  <a:srgbClr val="595959"/>
                </a:solidFill>
              </a:rPr>
              <a:t>6 При несчастном случае пострадавший или очевидец несчастного случая обязан немедленно сообщить учителю, который немедленно сообщает это администрации учреждения.  При неисправности спортивного снаряда прекратить занятие и сообщить учителю.</a:t>
            </a:r>
          </a:p>
          <a:p>
            <a:pPr marL="45720" indent="0">
              <a:buNone/>
            </a:pPr>
            <a:r>
              <a:rPr lang="ru-RU" sz="2800" dirty="0"/>
              <a:t>7 В процессе занятий обучающиеся должны соблюдать порядок выполнения упражнения и правила личной гигиены.</a:t>
            </a:r>
          </a:p>
          <a:p>
            <a:pPr marL="45720" indent="0">
              <a:buNone/>
            </a:pPr>
            <a:r>
              <a:rPr lang="ru-RU" sz="2800" dirty="0"/>
              <a:t>8 Обучающийся, допустивший невыполнение или нарушение инструкции, привлекаются к ответственности и со всеми обучающимися проводится внеплановый инструктаж. </a:t>
            </a:r>
          </a:p>
        </p:txBody>
      </p:sp>
    </p:spTree>
    <p:extLst>
      <p:ext uri="{BB962C8B-B14F-4D97-AF65-F5344CB8AC3E}">
        <p14:creationId xmlns:p14="http://schemas.microsoft.com/office/powerpoint/2010/main" val="386003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75DBA-04DF-4C92-AA50-FC4EF335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9250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Требования безопасности перед началом занятий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AB2EB7-5CAD-4C60-B88C-F3432984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121" y="1382233"/>
            <a:ext cx="12021879" cy="478996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/>
              <a:t>1 Надеть спортивный костюм и спортивную обувь с нескользящей подошвой.</a:t>
            </a:r>
          </a:p>
          <a:p>
            <a:pPr marL="45720" indent="0">
              <a:buNone/>
            </a:pPr>
            <a:r>
              <a:rPr lang="ru-RU" sz="3200" dirty="0"/>
              <a:t>2 Протереть гриф перекладины сухой ветошью и зачистить мелкой наждачной бумагой, проветрить спортивный зал.</a:t>
            </a:r>
          </a:p>
          <a:p>
            <a:pPr marL="45720" indent="0">
              <a:buNone/>
            </a:pPr>
            <a:r>
              <a:rPr lang="ru-RU" sz="3200" dirty="0"/>
              <a:t>3 Проверить надёжность крепления перекладины, крепления опор гимнастического коня и козла, крепление спортивных винтов брусьев.</a:t>
            </a:r>
          </a:p>
          <a:p>
            <a:pPr marL="45720" indent="0">
              <a:buNone/>
            </a:pPr>
            <a:r>
              <a:rPr lang="ru-RU" sz="3200" dirty="0"/>
              <a:t>4 В местах соскоков со снаряда положить гимнастические маты так, чтобы их поверхность была ровной.</a:t>
            </a:r>
          </a:p>
        </p:txBody>
      </p:sp>
    </p:spTree>
    <p:extLst>
      <p:ext uri="{BB962C8B-B14F-4D97-AF65-F5344CB8AC3E}">
        <p14:creationId xmlns:p14="http://schemas.microsoft.com/office/powerpoint/2010/main" val="134236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CEB6B-16DB-40B6-AC8E-A9468F3B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669851"/>
          </a:xfrm>
        </p:spPr>
        <p:txBody>
          <a:bodyPr>
            <a:normAutofit fontScale="90000"/>
          </a:bodyPr>
          <a:lstStyle/>
          <a:p>
            <a:r>
              <a:rPr lang="ru-RU" dirty="0"/>
              <a:t>Требования безопасности во время занятий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DCCF41-35A2-42D9-9AD2-A1BAF1B01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7051"/>
            <a:ext cx="11653284" cy="573094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dirty="0"/>
              <a:t>1 Не выполнять упражнения на снаряде без учителя или его помощника, а также без страховки</a:t>
            </a:r>
          </a:p>
          <a:p>
            <a:pPr marL="45720" indent="0">
              <a:buNone/>
            </a:pPr>
            <a:r>
              <a:rPr lang="ru-RU" dirty="0"/>
              <a:t>2 Не выполнять упражнения на снарядах с влажными ладонями</a:t>
            </a:r>
          </a:p>
          <a:p>
            <a:pPr marL="45720" indent="0">
              <a:buNone/>
            </a:pPr>
            <a:r>
              <a:rPr lang="ru-RU" dirty="0"/>
              <a:t>3 При выполнении прыжков и соскоков со спортивных снарядов приземляться мягко на носки ступней, пружинисто приседая.</a:t>
            </a:r>
          </a:p>
          <a:p>
            <a:pPr marL="45720" indent="0">
              <a:buNone/>
            </a:pPr>
            <a:r>
              <a:rPr lang="ru-RU" dirty="0"/>
              <a:t>4 При выполнении упражнений потоком соблюдать достаточные интервалы, чтобы не было столкновений.</a:t>
            </a:r>
          </a:p>
          <a:p>
            <a:pPr marL="45720" indent="0">
              <a:buNone/>
            </a:pPr>
            <a:r>
              <a:rPr lang="ru-RU" dirty="0"/>
              <a:t>5 Начинать выполнение упражнения на снарядах и заканчивать их только по команде учителя.</a:t>
            </a:r>
          </a:p>
          <a:p>
            <a:pPr marL="45720" indent="0">
              <a:buNone/>
            </a:pPr>
            <a:r>
              <a:rPr lang="ru-RU" dirty="0"/>
              <a:t>6 Не выполнять упражнения на неисправных, непрочно установленных и ненадёжно закреплённых снарядах</a:t>
            </a:r>
          </a:p>
          <a:p>
            <a:pPr marL="45720" indent="0">
              <a:buNone/>
            </a:pPr>
            <a:r>
              <a:rPr lang="ru-RU" dirty="0"/>
              <a:t>7 Внимательно слушать и выполнять все команды учителя, самовольно не предпринимать  никаких действий.</a:t>
            </a:r>
          </a:p>
          <a:p>
            <a:pPr marL="45720" indent="0">
              <a:buNone/>
            </a:pPr>
            <a:r>
              <a:rPr lang="ru-RU" dirty="0"/>
              <a:t>8 Строго соблюдать дисциплину, строго выполнять правила использования снаряда.</a:t>
            </a:r>
          </a:p>
        </p:txBody>
      </p:sp>
    </p:spTree>
    <p:extLst>
      <p:ext uri="{BB962C8B-B14F-4D97-AF65-F5344CB8AC3E}">
        <p14:creationId xmlns:p14="http://schemas.microsoft.com/office/powerpoint/2010/main" val="364309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28B71-09DE-4A6B-8DD7-0B7DE9ADC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493" y="329609"/>
            <a:ext cx="9144000" cy="7123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Требования безопасности в аварийных ситуациях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4C5C1F-49C6-4EF9-A1EC-272EAD568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01" y="1169581"/>
            <a:ext cx="11589489" cy="535881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</a:rPr>
              <a:t>1 При появлении во время занятий боли в руках, покраснения кожи или потёртостей на ладонях, а также при плохом самочувствии, прекратить занятия и сообщить об этом учителю.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</a:rPr>
              <a:t>2 При получении травмы немедленно оказать первую помощь пострадавшему, сообщить администрации учреждения, при необходимости отправить пострадавшего в ближайшее лечебное учреждение. </a:t>
            </a:r>
            <a:endParaRPr lang="ru-RU" sz="2400" dirty="0"/>
          </a:p>
          <a:p>
            <a:pPr marL="45720" indent="0" algn="ctr">
              <a:buNone/>
            </a:pPr>
            <a:r>
              <a:rPr lang="ru-RU" sz="3100" cap="all" dirty="0">
                <a:solidFill>
                  <a:srgbClr val="87A91B">
                    <a:lumMod val="75000"/>
                  </a:srgbClr>
                </a:solidFill>
                <a:latin typeface="Calibri Light"/>
                <a:ea typeface="+mj-ea"/>
                <a:cs typeface="+mj-cs"/>
              </a:rPr>
              <a:t>Требования безопасности по окончании занятий</a:t>
            </a:r>
            <a:endParaRPr lang="ru-RU" sz="3100" cap="all" dirty="0">
              <a:solidFill>
                <a:schemeClr val="tx2"/>
              </a:solidFill>
              <a:latin typeface="Calibri Light"/>
              <a:ea typeface="+mj-ea"/>
              <a:cs typeface="+mj-cs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  <a:ea typeface="+mj-ea"/>
                <a:cs typeface="+mj-cs"/>
              </a:rPr>
              <a:t>1 Убрать в отведённое для хранения место спортивный инвентарь.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  <a:ea typeface="+mj-ea"/>
                <a:cs typeface="+mj-cs"/>
              </a:rPr>
              <a:t>2 Протереть гриф перекладины сухой ветошью и зачистить наждачной бумагой, проветрить спортивный зал.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  <a:ea typeface="+mj-ea"/>
                <a:cs typeface="+mj-cs"/>
              </a:rPr>
              <a:t>3 Снять спортивную форму и спортивную обувь.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2"/>
                </a:solidFill>
                <a:ea typeface="+mj-ea"/>
                <a:cs typeface="+mj-cs"/>
              </a:rPr>
              <a:t>4 Принять душ или тщательно вымыть лицо и руки с мылом.</a:t>
            </a:r>
          </a:p>
        </p:txBody>
      </p:sp>
    </p:spTree>
    <p:extLst>
      <p:ext uri="{BB962C8B-B14F-4D97-AF65-F5344CB8AC3E}">
        <p14:creationId xmlns:p14="http://schemas.microsoft.com/office/powerpoint/2010/main" val="241203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3F94A4-D473-403D-8F1B-64F54862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9250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Методика испытаний спортивных гимнастических снарядов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010E54-2B47-417B-B722-393741CC3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2233"/>
            <a:ext cx="12036056" cy="5475767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1800" b="1" dirty="0"/>
              <a:t>Перекладина</a:t>
            </a:r>
            <a:endParaRPr lang="ru-RU" sz="1800" dirty="0"/>
          </a:p>
          <a:p>
            <a:pPr marL="45720" indent="0">
              <a:buNone/>
            </a:pPr>
            <a:r>
              <a:rPr lang="ru-RU" sz="1800" dirty="0"/>
              <a:t>Прочность установки перекладины проверяется следующим образом: к середине грифа перекладины прикладывается нагрузка равная 220 кг. Прогиб грифа перекладины должен находиться в пределах 100 мм . После снятия нагрузки гриф перекладины должен принять первоначальное положение, остаточных деформаций и трещин не должно быть.</a:t>
            </a:r>
          </a:p>
          <a:p>
            <a:pPr marL="45720" indent="0" algn="ctr">
              <a:buNone/>
            </a:pPr>
            <a:r>
              <a:rPr lang="ru-RU" sz="1800" b="1" dirty="0"/>
              <a:t>Брусья</a:t>
            </a:r>
          </a:p>
          <a:p>
            <a:pPr marL="45720" indent="0">
              <a:buNone/>
            </a:pPr>
            <a:r>
              <a:rPr lang="ru-RU" sz="1800" dirty="0"/>
              <a:t>Прочность установки равновысоких брусьев определяется действием груза 135 кг., приложенного к середине жерди. Эластичность жердей брусьев должна соответствовать прогибу жерди в пределах 60мм. После снятия нагрузки жердь брусьев должна принять первоначальное положение, остаточных деформаций и трещин не должно быть.</a:t>
            </a:r>
          </a:p>
          <a:p>
            <a:pPr marL="45720" indent="0" algn="ctr">
              <a:buNone/>
            </a:pPr>
            <a:r>
              <a:rPr lang="ru-RU" sz="1800" b="1" dirty="0"/>
              <a:t>Гимнастическое бревно</a:t>
            </a:r>
          </a:p>
          <a:p>
            <a:pPr marL="45720" lvl="0" indent="0">
              <a:buClr>
                <a:srgbClr val="87A91B">
                  <a:lumMod val="50000"/>
                </a:srgbClr>
              </a:buClr>
              <a:buNone/>
            </a:pPr>
            <a:r>
              <a:rPr lang="ru-RU" sz="1800" dirty="0"/>
              <a:t>Прочность установки гимнастического бревна проверяется следующим образом: к середине бревна прикладывается нагрузка 135 кг. Прогиб бревна не должен превышать 8 мм. </a:t>
            </a:r>
            <a:r>
              <a:rPr lang="ru-RU" sz="1800" dirty="0">
                <a:solidFill>
                  <a:srgbClr val="595959"/>
                </a:solidFill>
              </a:rPr>
              <a:t>После снятия нагрузки гриф перекладины должен принять первоначальное положение.</a:t>
            </a:r>
          </a:p>
          <a:p>
            <a:pPr marL="45720" indent="0" algn="ctr">
              <a:buNone/>
            </a:pPr>
            <a:r>
              <a:rPr lang="ru-RU" b="1" dirty="0"/>
              <a:t>Примечание:</a:t>
            </a:r>
          </a:p>
          <a:p>
            <a:pPr marL="45720" indent="0">
              <a:buNone/>
            </a:pPr>
            <a:r>
              <a:rPr lang="ru-RU" sz="1800" dirty="0"/>
              <a:t>Испытания спортивного инвентаря и оборудования проверяется комиссией, назначаемой руководителем образовательного учреждения, перед началом нового учебного года, результаты которых отражаются в « Акте приёмки спортивного инвентаря».</a:t>
            </a:r>
          </a:p>
        </p:txBody>
      </p:sp>
    </p:spTree>
    <p:extLst>
      <p:ext uri="{BB962C8B-B14F-4D97-AF65-F5344CB8AC3E}">
        <p14:creationId xmlns:p14="http://schemas.microsoft.com/office/powerpoint/2010/main" val="370830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76BBC7-53A5-493D-92E1-53F9CEB00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8" y="212034"/>
            <a:ext cx="9303027" cy="4737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100" dirty="0"/>
              <a:t>Пример акта приёмки гимнастических снарядов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19E5513-7DC0-448E-B295-5ADAA0C504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00404"/>
              </p:ext>
            </p:extLst>
          </p:nvPr>
        </p:nvGraphicFramePr>
        <p:xfrm>
          <a:off x="490330" y="768626"/>
          <a:ext cx="10336696" cy="5403574"/>
        </p:xfrm>
        <a:graphic>
          <a:graphicData uri="http://schemas.openxmlformats.org/drawingml/2006/table">
            <a:tbl>
              <a:tblPr firstRow="1" firstCol="1" bandRow="1"/>
              <a:tblGrid>
                <a:gridCol w="5158161">
                  <a:extLst>
                    <a:ext uri="{9D8B030D-6E8A-4147-A177-3AD203B41FA5}">
                      <a16:colId xmlns:a16="http://schemas.microsoft.com/office/drawing/2014/main" val="530305448"/>
                    </a:ext>
                  </a:extLst>
                </a:gridCol>
                <a:gridCol w="5178535">
                  <a:extLst>
                    <a:ext uri="{9D8B030D-6E8A-4147-A177-3AD203B41FA5}">
                      <a16:colId xmlns:a16="http://schemas.microsoft.com/office/drawing/2014/main" val="3055707203"/>
                    </a:ext>
                  </a:extLst>
                </a:gridCol>
              </a:tblGrid>
              <a:tr h="5403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УТВЕРЖДАЮ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школы ____________ /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В.А.Морозова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АКТ-РАЗРЕШЕНИЕ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занятий на гимнастическом снаряде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«Перекладина»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 ниже подписавшиеся: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Токмакова Ольга Борисовна,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воспитательной работе; 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Сорокина Любовь Аркадьевна,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заместитель директора по АХР.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Герасимова Анна Владимировна,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физкультуры;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Журавлева Ольга Дмитриевна,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физкультуры;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присутствовали при осмотре гимнастического снаряда.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осмотре снаряда никаких отклонений от норм не обнаружено.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Снаряд признан пригодным для занятий.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ВР:     _______________   О.Б. Токмакова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АХР:  _______________   Л. А. Сорокина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 физкультуры:                  _______________   А.В. Герасимова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_______________  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О.Д.Журавлева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51" marR="458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УТВЕРЖДАЮ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школы  ____________ /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В.А.Морозова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АКТ-РАЗРЕШЕНИЕ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занятий на гимнастическом снаряде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«Брусья» (параллельные – мужские)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 ниже подписавшиеся: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Токмакова Ольга Борисовна,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воспитательной работе; 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Сорокина Любовь Аркадьевна,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заместитель директора по АХР.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Герасимова Анна Владимировна,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физкультуры;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Журавлева Ольга Дмитриевна,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учитель физкультуры;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присутствовали при осмотре гимнастического снаряда.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осмотре снаряда никаких отклонений от норм не обнаружено.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Снаряд признан пригодным для занятий.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ВР:     _______________   О.Б. Токмакова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АХР:  _______________   Л. А. Сорокина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 физкультуры:                  _______________   А.В. Герасимова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_______________  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О.Д.Журавлева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51" marR="4585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51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63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F3EF3-7484-46ED-984B-7816E95C3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57200"/>
            <a:ext cx="9263270" cy="2286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80689BC-DBEA-4D55-99D1-9DC38AC16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674407"/>
              </p:ext>
            </p:extLst>
          </p:nvPr>
        </p:nvGraphicFramePr>
        <p:xfrm>
          <a:off x="3551582" y="861391"/>
          <a:ext cx="4863547" cy="5310809"/>
        </p:xfrm>
        <a:graphic>
          <a:graphicData uri="http://schemas.openxmlformats.org/drawingml/2006/table">
            <a:tbl>
              <a:tblPr firstRow="1" firstCol="1" bandRow="1"/>
              <a:tblGrid>
                <a:gridCol w="4863547">
                  <a:extLst>
                    <a:ext uri="{9D8B030D-6E8A-4147-A177-3AD203B41FA5}">
                      <a16:colId xmlns:a16="http://schemas.microsoft.com/office/drawing/2014/main" val="3259641775"/>
                    </a:ext>
                  </a:extLst>
                </a:gridCol>
              </a:tblGrid>
              <a:tr h="5310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УТВЕРЖДАЮ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школы ____________ /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В.А.Морозова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АКТ-РАЗРЕШЕНИЕ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занятий на большом стадионе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Комиссия в составе: Морозова В.А. – директор школы, О.Б. Токмакова – заместитель директора по ВР, Л. А. Сорокина. – заместитель по АХР, Герасимова А.В. – учитель физкультуры, Журавлева О.Д. – учитель физкультуры. Присутствовали при осмотре снарядов: перекладины, лабиринта,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рукохода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При осмотре снарядов никаких отклонений от норм не обнаружено. Снаряды признаны пригодными для занятий.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Проверено покрытие беговой дорожки, футбольного поля, места для прыжков в длину. Покрытие беговой дорожки, футбольного поля и места для прыжков в длину признаны пригодными для занятий.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школы:                           _______________ 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В.А.Морозова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ВР:     _______________   О.Б. Токмакова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директора по АХР:  _______________   Л. А. Сорокина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Учителя физкультуры:                  _______________  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А.В.Герасимова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_______________   </a:t>
                      </a: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О.Д.Журавлева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47" marR="478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873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19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Здоровье и фитнес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57_TF02922391.potx" id="{A01CCDD4-86D4-469D-9B92-9533C8D2D88C}" vid="{065B6106-88C3-4925-B0B7-B0F5EEE8E987}"/>
    </a:ext>
  </a:extLst>
</a:theme>
</file>

<file path=ppt/theme/theme2.xml><?xml version="1.0" encoding="utf-8"?>
<a:theme xmlns:a="http://schemas.openxmlformats.org/drawingml/2006/main" name="Тема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H5VRHAXFEW3S-869800330-256</_dlc_DocId>
    <_dlc_DocIdUrl xmlns="b582dbf1-bcaa-4613-9a4c-8b7010640233">
      <Url>http://www.eduportal44.ru/Krasnoe/РМК/_layouts/15/DocIdRedir.aspx?ID=H5VRHAXFEW3S-869800330-256</Url>
      <Description>H5VRHAXFEW3S-869800330-256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AA309C9DD101444BB746983795CEBB2" ma:contentTypeVersion="0" ma:contentTypeDescription="Создание документа." ma:contentTypeScope="" ma:versionID="db4f2eaeb8ffa3d82133551a36826713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e1132bfec2b533bd35f02dc545cb7d89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41EBB9-4D80-4973-A04C-960AD376CA5E}"/>
</file>

<file path=customXml/itemProps2.xml><?xml version="1.0" encoding="utf-8"?>
<ds:datastoreItem xmlns:ds="http://schemas.openxmlformats.org/officeDocument/2006/customXml" ds:itemID="{BD71B61A-9099-4A8F-9283-7022B8B500C6}"/>
</file>

<file path=customXml/itemProps3.xml><?xml version="1.0" encoding="utf-8"?>
<ds:datastoreItem xmlns:ds="http://schemas.openxmlformats.org/officeDocument/2006/customXml" ds:itemID="{41147086-1451-4FA6-9F6D-42B45D00CED1}"/>
</file>

<file path=customXml/itemProps4.xml><?xml version="1.0" encoding="utf-8"?>
<ds:datastoreItem xmlns:ds="http://schemas.openxmlformats.org/officeDocument/2006/customXml" ds:itemID="{AD4999D3-9F1E-419A-8282-16B71AEC15E2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о здоровье и фитнесе (широкоэкранный формат)</Template>
  <TotalTime>109</TotalTime>
  <Words>1122</Words>
  <Application>Microsoft Office PowerPoint</Application>
  <PresentationFormat>Широкоэкранный</PresentationFormat>
  <Paragraphs>119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Здоровье и фитнес 16x9</vt:lpstr>
      <vt:lpstr>Общие требования  безопасности при занятиях на уроках гимнастики</vt:lpstr>
      <vt:lpstr>  Общие требования безопасности </vt:lpstr>
      <vt:lpstr>Презентация PowerPoint</vt:lpstr>
      <vt:lpstr>Требования безопасности перед началом занятий</vt:lpstr>
      <vt:lpstr>Требования безопасности во время занятий</vt:lpstr>
      <vt:lpstr>Требования безопасности в аварийных ситуациях</vt:lpstr>
      <vt:lpstr>Методика испытаний спортивных гимнастических снарядов </vt:lpstr>
      <vt:lpstr> Пример акта приёмки гимнастических снарядов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Макет заголовка с рисунками</dc:title>
  <dc:creator>2</dc:creator>
  <cp:lastModifiedBy>2</cp:lastModifiedBy>
  <cp:revision>12</cp:revision>
  <dcterms:created xsi:type="dcterms:W3CDTF">2020-10-27T12:18:29Z</dcterms:created>
  <dcterms:modified xsi:type="dcterms:W3CDTF">2020-10-27T14:08:13Z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0x010100BAA309C9DD101444BB746983795CEBB2</vt:lpwstr>
  </property>
  <property fmtid="{D5CDD505-2E9C-101B-9397-08002B2CF9AE}" pid="3" name="_dlc_DocIdItemGuid">
    <vt:lpwstr>4402c91e-f5e8-4fcf-95ec-4fefd258b5b1</vt:lpwstr>
  </property>
</Properties>
</file>