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73" r:id="rId3"/>
    <p:sldId id="277" r:id="rId4"/>
    <p:sldId id="275" r:id="rId5"/>
    <p:sldId id="276" r:id="rId6"/>
    <p:sldId id="259" r:id="rId7"/>
    <p:sldId id="260" r:id="rId8"/>
    <p:sldId id="262" r:id="rId9"/>
    <p:sldId id="263" r:id="rId10"/>
    <p:sldId id="280" r:id="rId11"/>
    <p:sldId id="264" r:id="rId12"/>
    <p:sldId id="265" r:id="rId13"/>
    <p:sldId id="267" r:id="rId14"/>
    <p:sldId id="266" r:id="rId15"/>
    <p:sldId id="268" r:id="rId16"/>
    <p:sldId id="258" r:id="rId17"/>
    <p:sldId id="282" r:id="rId18"/>
    <p:sldId id="257" r:id="rId19"/>
    <p:sldId id="269" r:id="rId20"/>
    <p:sldId id="270" r:id="rId21"/>
    <p:sldId id="271" r:id="rId22"/>
    <p:sldId id="283" r:id="rId2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4660"/>
  </p:normalViewPr>
  <p:slideViewPr>
    <p:cSldViewPr snapToGrid="0">
      <p:cViewPr varScale="1">
        <p:scale>
          <a:sx n="75" d="100"/>
          <a:sy n="75" d="100"/>
        </p:scale>
        <p:origin x="82" y="3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ustomXml" Target="../customXml/item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ustomXml" Target="../customXml/item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ustomXml" Target="../customXml/item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Relationship Id="rId30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76A27-8146-4F75-9851-A83577C6FD8A}" type="datetime2">
              <a:rPr lang="en-US" smtClean="0"/>
              <a:t>Monday, August 24,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870783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76A27-8146-4F75-9851-A83577C6FD8A}" type="datetime2">
              <a:rPr lang="en-US" smtClean="0"/>
              <a:t>Monday, August 24,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630413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76A27-8146-4F75-9851-A83577C6FD8A}" type="datetime2">
              <a:rPr lang="en-US" smtClean="0"/>
              <a:t>Monday, August 24,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071438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76A27-8146-4F75-9851-A83577C6FD8A}" type="datetime2">
              <a:rPr lang="en-US" smtClean="0"/>
              <a:t>Monday, August 24,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2479266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76A27-8146-4F75-9851-A83577C6FD8A}" type="datetime2">
              <a:rPr lang="en-US" smtClean="0"/>
              <a:t>Monday, August 24,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602265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76A27-8146-4F75-9851-A83577C6FD8A}" type="datetime2">
              <a:rPr lang="en-US" smtClean="0"/>
              <a:t>Monday, August 24,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36867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76A27-8146-4F75-9851-A83577C6FD8A}" type="datetime2">
              <a:rPr lang="en-US" smtClean="0"/>
              <a:t>Monday, August 24,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050266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76A27-8146-4F75-9851-A83577C6FD8A}" type="datetime2">
              <a:rPr lang="en-US" smtClean="0"/>
              <a:t>Monday, August 24,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1695060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76A27-8146-4F75-9851-A83577C6FD8A}" type="datetime2">
              <a:rPr lang="en-US" smtClean="0"/>
              <a:t>Monday, August 24,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883708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76A27-8146-4F75-9851-A83577C6FD8A}" type="datetime2">
              <a:rPr lang="en-US" smtClean="0"/>
              <a:t>Monday, August 24,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20299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76A27-8146-4F75-9851-A83577C6FD8A}" type="datetime2">
              <a:rPr lang="en-US" smtClean="0"/>
              <a:t>Monday, August 24,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36414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76A27-8146-4F75-9851-A83577C6FD8A}" type="datetime2">
              <a:rPr lang="en-US" smtClean="0"/>
              <a:t>Monday, August 24,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756184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76A27-8146-4F75-9851-A83577C6FD8A}" type="datetime2">
              <a:rPr lang="en-US" smtClean="0"/>
              <a:t>Monday, August 24, 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643283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76A27-8146-4F75-9851-A83577C6FD8A}" type="datetime2">
              <a:rPr lang="en-US" smtClean="0"/>
              <a:t>Monday, August 24, 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74596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76A27-8146-4F75-9851-A83577C6FD8A}" type="datetime2">
              <a:rPr lang="en-US" smtClean="0"/>
              <a:t>Monday, August 24, 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7826892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76A27-8146-4F75-9851-A83577C6FD8A}" type="datetime2">
              <a:rPr lang="en-US" smtClean="0"/>
              <a:t>Monday, August 24,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7846794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076A27-8146-4F75-9851-A83577C6FD8A}" type="datetime2">
              <a:rPr lang="en-US" smtClean="0"/>
              <a:t>Monday, August 24, 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168630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0076A27-8146-4F75-9851-A83577C6FD8A}" type="datetime2">
              <a:rPr lang="en-US" smtClean="0"/>
              <a:t>Monday, August 24, 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9EAB3BA-07EE-4B64-A177-47C30D7758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7264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  <p:sldLayoutId id="2147483699" r:id="rId15"/>
    <p:sldLayoutId id="2147483700" r:id="rId16"/>
    <p:sldLayoutId id="2147483701" r:id="rId1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489BC60-72F5-45D5-824A-9B8B1F3B4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казенное дошкольное образовательное учреждение </a:t>
            </a:r>
            <a:b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«Рассвет» поселка Красное на Волге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DBFB33B-D53D-40E6-85A5-C49C321D4C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6255" y="2015732"/>
            <a:ext cx="11679381" cy="345061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sz="4400" b="1" dirty="0">
                <a:solidFill>
                  <a:srgbClr val="371D1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Организация работы </a:t>
            </a:r>
          </a:p>
          <a:p>
            <a:pPr marL="0" indent="0" algn="ctr">
              <a:buNone/>
            </a:pPr>
            <a:r>
              <a:rPr lang="ru-RU" sz="4400" b="1" dirty="0">
                <a:solidFill>
                  <a:srgbClr val="371D1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ранней профориентации дошкольников </a:t>
            </a:r>
          </a:p>
          <a:p>
            <a:pPr marL="0" indent="0" algn="ctr">
              <a:buNone/>
            </a:pPr>
            <a:r>
              <a:rPr lang="ru-RU" sz="4400" b="1" dirty="0">
                <a:solidFill>
                  <a:srgbClr val="371D1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4400" b="1" dirty="0">
                <a:solidFill>
                  <a:srgbClr val="371D1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условиях ФГОС ДОУ.</a:t>
            </a:r>
            <a:endParaRPr lang="ru-RU" sz="4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  <a:p>
            <a:pPr marL="0" indent="0" algn="r">
              <a:buNone/>
            </a:pPr>
            <a:r>
              <a:rPr lang="ru-RU" dirty="0"/>
              <a:t>Подготовила воспитатель Хохлова Е.В.</a:t>
            </a:r>
          </a:p>
        </p:txBody>
      </p:sp>
    </p:spTree>
    <p:extLst>
      <p:ext uri="{BB962C8B-B14F-4D97-AF65-F5344CB8AC3E}">
        <p14:creationId xmlns:p14="http://schemas.microsoft.com/office/powerpoint/2010/main" val="3501966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05E1790-6307-463F-AE99-28DC06E8B5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11462" y="744682"/>
            <a:ext cx="3886200" cy="239683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4C0F75E-EACE-4551-99C4-D98FCF2EB0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47995" y="360045"/>
            <a:ext cx="4074160" cy="297815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98CDFA4-7A44-4116-9C1E-63C9A3B1858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11375" y="3240405"/>
            <a:ext cx="4267200" cy="273431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26219C9-DD9F-4310-9CFE-ECE93E62ED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280" y="2473960"/>
            <a:ext cx="3342640" cy="419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271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89F7955-9683-482D-832F-5DAEE64AA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325121"/>
            <a:ext cx="10018713" cy="965200"/>
          </a:xfrm>
        </p:spPr>
        <p:txBody>
          <a:bodyPr>
            <a:normAutofit/>
          </a:bodyPr>
          <a:lstStyle/>
          <a:p>
            <a:pPr algn="ctr"/>
            <a:r>
              <a:rPr lang="ru-RU" sz="20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Совместная деятельность детей и взрослых включает сотрудничество детей </a:t>
            </a:r>
            <a:br>
              <a:rPr lang="ru-RU" sz="20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 только с педагогами, но и с родителями и представителями различных </a:t>
            </a:r>
            <a:r>
              <a:rPr lang="ru-RU" sz="2000" b="1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профессий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86EAA50-B418-4306-9AC0-0640D1AD64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-1"/>
            <a:ext cx="10018713" cy="639064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В педагогической деятельности используются традиционные методы ознакомления </a:t>
            </a:r>
            <a:r>
              <a:rPr lang="ru-RU" sz="1800" b="1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дошкольников</a:t>
            </a:r>
            <a:r>
              <a:rPr lang="ru-RU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с трудом взрослых и </a:t>
            </a:r>
            <a:r>
              <a:rPr lang="ru-RU" sz="1800" b="1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профессиями в профориентационном контексте</a:t>
            </a:r>
            <a:r>
              <a:rPr lang="ru-RU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: беседы по ознакомлению с трудом взрослых и </a:t>
            </a:r>
            <a:r>
              <a:rPr lang="ru-RU" sz="1800" b="1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профессиями</a:t>
            </a:r>
            <a:r>
              <a:rPr lang="ru-RU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чтение произведений детской литературы и разучивание стихотворений о </a:t>
            </a:r>
            <a:r>
              <a:rPr lang="ru-RU" sz="1800" b="1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профессиях</a:t>
            </a:r>
            <a:r>
              <a:rPr lang="ru-RU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выставки рисунков детей о </a:t>
            </a:r>
            <a:r>
              <a:rPr lang="ru-RU" sz="1800" b="1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профессиях</a:t>
            </a:r>
            <a:r>
              <a:rPr lang="ru-RU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встречи с представителями </a:t>
            </a:r>
            <a:r>
              <a:rPr lang="ru-RU" sz="1800" b="1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профессий </a:t>
            </a:r>
            <a:r>
              <a:rPr lang="ru-RU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(повар, медсестра, парикмахер и т. д., ), игры, загадки, викторины. Информацию о </a:t>
            </a:r>
            <a:r>
              <a:rPr lang="ru-RU" sz="1800" b="1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профессиях</a:t>
            </a:r>
            <a:r>
              <a:rPr lang="ru-RU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 дети получают во время педагогического процесса в детском саду и за его пределами (экскурсии, виртуальные экскурсии, наблюдения, использование </a:t>
            </a:r>
            <a:r>
              <a:rPr lang="ru-RU" sz="1800" dirty="0" err="1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лэпбуков</a:t>
            </a:r>
            <a:r>
              <a:rPr lang="ru-RU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чтение литературы, обсуждения, рассматривание картинок, проведение театрализованных кукольных представлений, дидактических, подвижных, занятий по овладению определенными умениями, элементами трудовой деятельности). 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97C98B0-4368-447D-AF30-639AD6E005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3471" y="4639805"/>
            <a:ext cx="4533035" cy="221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2824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F4C1578-AF27-4BD2-A65D-1CB9485C9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Очень важно, чтобы ребенок не только наблюдал за </a:t>
            </a:r>
            <a:r>
              <a:rPr lang="ru-RU" sz="1800" b="1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работой взрослых</a:t>
            </a:r>
            <a:r>
              <a:rPr lang="ru-RU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, но и участвовал в совместной трудовой деятельности со взрослым, выполняя трудовые поручения и просьбы</a:t>
            </a: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0904CFFA-B2FE-4410-861C-829FE4C8286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781015" y="2659857"/>
            <a:ext cx="4038599" cy="2986089"/>
          </a:xfrm>
        </p:spPr>
      </p:pic>
      <p:pic>
        <p:nvPicPr>
          <p:cNvPr id="8" name="Объект 7">
            <a:extLst>
              <a:ext uri="{FF2B5EF4-FFF2-40B4-BE49-F238E27FC236}">
                <a16:creationId xmlns:a16="http://schemas.microsoft.com/office/drawing/2014/main" id="{5ACE9C1B-937E-40E8-8355-6FBCE5D72CE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29466" y="2622946"/>
            <a:ext cx="4038600" cy="3059908"/>
          </a:xfrm>
        </p:spPr>
      </p:pic>
    </p:spTree>
    <p:extLst>
      <p:ext uri="{BB962C8B-B14F-4D97-AF65-F5344CB8AC3E}">
        <p14:creationId xmlns:p14="http://schemas.microsoft.com/office/powerpoint/2010/main" val="1964764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4A42B6-F15A-48D3-AB1D-85FB65730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132081"/>
            <a:ext cx="10018713" cy="955040"/>
          </a:xfrm>
        </p:spPr>
        <p:txBody>
          <a:bodyPr/>
          <a:lstStyle/>
          <a:p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ФОРМЫ РАБОТЫ ВОСПИТАТЕЛЕЙ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526D0E8-40F5-4CB6-BB98-6CD38C690F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79600" y="894079"/>
            <a:ext cx="4533035" cy="596392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Информацию о </a:t>
            </a:r>
            <a:r>
              <a:rPr lang="ru-RU" sz="2400" b="1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профессиях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дети получают во время педагогического процесса в детском саду и за его пределами (экскурсии, виртуальные экскурсии, наблюдения). Очень важно, чтобы ребенок не только наблюдал за </a:t>
            </a:r>
            <a:r>
              <a:rPr lang="ru-RU" sz="2400" b="1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работой взрослых</a:t>
            </a:r>
            <a:r>
              <a:rPr lang="ru-RU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видел ее особенности и результаты.</a:t>
            </a:r>
            <a:r>
              <a:rPr lang="ru-RU" sz="24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9" name="Объект 8">
            <a:extLst>
              <a:ext uri="{FF2B5EF4-FFF2-40B4-BE49-F238E27FC236}">
                <a16:creationId xmlns:a16="http://schemas.microsoft.com/office/drawing/2014/main" id="{746642F3-21A3-433E-903D-7A156638FFB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7346" y="1087121"/>
            <a:ext cx="3729833" cy="2659006"/>
          </a:xfr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0E2953C-7227-4C51-836A-1404128AF8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0799" y="2962398"/>
            <a:ext cx="2744313" cy="3631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505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80939D-CFA3-4C6F-ADB4-642BB3E3A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6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Разновидностью проектной деятельности является технология </a:t>
            </a:r>
            <a:r>
              <a:rPr lang="ru-RU" sz="16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лэпбукинга</a:t>
            </a:r>
            <a:r>
              <a:rPr lang="ru-RU" sz="16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Зачем нужен </a:t>
            </a:r>
            <a:r>
              <a:rPr lang="ru-RU" sz="1600" dirty="0" err="1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лэпбук</a:t>
            </a:r>
            <a:r>
              <a:rPr lang="ru-RU" sz="16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b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168788A-5C81-4F20-871D-15D806E247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0437" y="2010878"/>
            <a:ext cx="4710546" cy="3448595"/>
          </a:xfrm>
        </p:spPr>
        <p:txBody>
          <a:bodyPr>
            <a:normAutofit fontScale="47500" lnSpcReduction="20000"/>
          </a:bodyPr>
          <a:lstStyle/>
          <a:p>
            <a:pPr indent="0" algn="just">
              <a:buNone/>
            </a:pPr>
            <a:r>
              <a:rPr lang="ru-RU" sz="25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• Он помогает ребенку по своему желанию организовать информацию по изучаемой </a:t>
            </a:r>
            <a:r>
              <a:rPr lang="ru-RU" sz="2500" b="1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профессии</a:t>
            </a:r>
            <a:r>
              <a:rPr lang="ru-RU" sz="25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и лучше понять и запомнить материал </a:t>
            </a:r>
            <a:r>
              <a:rPr lang="ru-RU" sz="2500" i="1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(особенно если ребенок </a:t>
            </a:r>
            <a:r>
              <a:rPr lang="ru-RU" sz="2500" i="1" dirty="0" err="1">
                <a:solidFill>
                  <a:srgbClr val="11111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визуал</a:t>
            </a:r>
            <a:r>
              <a:rPr lang="ru-RU" sz="2500" i="1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</a:t>
            </a:r>
            <a:r>
              <a:rPr lang="ru-RU" sz="25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ru-RU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just">
              <a:spcBef>
                <a:spcPts val="1125"/>
              </a:spcBef>
              <a:spcAft>
                <a:spcPts val="1125"/>
              </a:spcAft>
              <a:buNone/>
            </a:pPr>
            <a:r>
              <a:rPr lang="ru-RU" sz="25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• Это отличный способ для повторения пройденного. В любое удобное время ребенок просто открывает </a:t>
            </a:r>
            <a:r>
              <a:rPr lang="ru-RU" sz="2500" dirty="0" err="1">
                <a:solidFill>
                  <a:srgbClr val="11111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лэпбук</a:t>
            </a:r>
            <a:r>
              <a:rPr lang="ru-RU" sz="25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и с радостью повторяет пройденное, рассматривая сделанную своими же руками книжку.</a:t>
            </a:r>
            <a:endParaRPr lang="ru-RU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just">
              <a:spcBef>
                <a:spcPts val="1125"/>
              </a:spcBef>
              <a:spcAft>
                <a:spcPts val="1125"/>
              </a:spcAft>
              <a:buNone/>
            </a:pPr>
            <a:r>
              <a:rPr lang="ru-RU" sz="25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• Ребенок научится самостоятельно собирать и организовывать информацию – хорошая подготовка к написанию в школе рефератов.</a:t>
            </a:r>
            <a:endParaRPr lang="ru-RU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0" algn="just">
              <a:buNone/>
            </a:pPr>
            <a:r>
              <a:rPr lang="ru-RU" sz="25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• </a:t>
            </a:r>
            <a:r>
              <a:rPr lang="ru-RU" sz="2500" dirty="0" err="1">
                <a:solidFill>
                  <a:srgbClr val="11111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Лэпбук</a:t>
            </a:r>
            <a:r>
              <a:rPr lang="ru-RU" sz="25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 хорошо подойдет для занятий в группах, где одновременно </a:t>
            </a:r>
            <a:r>
              <a:rPr lang="ru-RU" sz="2500" b="1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обучаются</a:t>
            </a:r>
            <a:r>
              <a:rPr lang="ru-RU" sz="25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дети разных возрастов. Можно выбрать задания под силу каждому (для малышей – кармашки с карточками, например, а старшим детям – задания, подразумевающие умение писать и т. д.) и сделать такую коллективную книжку.</a:t>
            </a:r>
            <a:endParaRPr lang="ru-RU" sz="25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F97B14CD-81FF-48A9-9DB7-14CE5490F76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1546" y="2017713"/>
            <a:ext cx="2674745" cy="1792287"/>
          </a:xfr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4E52CEF7-24C8-4CCB-B9B2-2BD50CC467C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4233" y="3810000"/>
            <a:ext cx="2466108" cy="21336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A9BF754-81CA-4100-A2AA-F8CFF6BAA0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557520" y="2139750"/>
            <a:ext cx="1792287" cy="2674746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BA01A743-64E7-4B01-B0EF-BF59A71261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908471" y="4097294"/>
            <a:ext cx="2133600" cy="2992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653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A96B43-C35C-4C16-AC74-5F50DD6754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0"/>
            <a:ext cx="10018713" cy="2335273"/>
          </a:xfrm>
        </p:spPr>
        <p:txBody>
          <a:bodyPr>
            <a:normAutofit/>
          </a:bodyPr>
          <a:lstStyle/>
          <a:p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Воспитателями  </a:t>
            </a:r>
            <a:r>
              <a:rPr lang="ru-RU" sz="2800" b="1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ДОУ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были оформлены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лэпбуки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 разным </a:t>
            </a:r>
            <a:r>
              <a:rPr lang="ru-RU" sz="2800" b="1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профессиям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врач, флорист,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пиццмейкер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ювелир, художник, пожарный</a:t>
            </a:r>
            <a:endParaRPr lang="ru-RU" sz="28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57452A-FEC4-4CF2-84C3-4100F119EE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9605634" cy="3448595"/>
          </a:xfrm>
        </p:spPr>
        <p:txBody>
          <a:bodyPr/>
          <a:lstStyle/>
          <a:p>
            <a:pPr marL="0" indent="0" algn="just">
              <a:buNone/>
            </a:pP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Они помогают ребенку по своему желанию организовать информацию по изучаемой </a:t>
            </a:r>
            <a:r>
              <a:rPr lang="ru-RU" sz="2800" b="1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профессии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и лучше понять и запомнить материал 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• Это отличный способ для повторения пройденного. В любое удобное время ребенок просто открывает </a:t>
            </a:r>
            <a:r>
              <a:rPr lang="ru-RU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лэпбук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с радостью повторяет пройденное.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E1845F0-E5EC-4C59-B102-CD4567123CB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7382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5ADE5A-9658-4FEB-B74E-80BC1D8092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7" y="720437"/>
            <a:ext cx="5053195" cy="1108364"/>
          </a:xfrm>
        </p:spPr>
        <p:txBody>
          <a:bodyPr>
            <a:normAutofit/>
          </a:bodyPr>
          <a:lstStyle/>
          <a:p>
            <a:pPr algn="ctr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ювелир</a:t>
            </a: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2E5C8C30-5E5A-4008-A88C-3A25A80733D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737" y="720436"/>
            <a:ext cx="4172476" cy="4987637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C7C8624B-EAC4-4998-90BA-44265C21970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45823" y="1828800"/>
            <a:ext cx="5053195" cy="4322618"/>
          </a:xfrm>
        </p:spPr>
        <p:txBody>
          <a:bodyPr>
            <a:norm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dirty="0">
                <a:solidFill>
                  <a:srgbClr val="333333"/>
                </a:solidFill>
                <a:latin typeface="Verdana" panose="020B060403050404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47474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Ювелирная работа</a:t>
            </a:r>
            <a:br>
              <a:rPr lang="ru-RU" sz="2000" b="1" dirty="0">
                <a:solidFill>
                  <a:srgbClr val="47474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47474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Очень ценна для народа,</a:t>
            </a:r>
            <a:br>
              <a:rPr lang="ru-RU" sz="2000" b="1" dirty="0">
                <a:solidFill>
                  <a:srgbClr val="47474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47474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Кольца, серьги и кулоны</a:t>
            </a:r>
            <a:br>
              <a:rPr lang="ru-RU" sz="2000" b="1" dirty="0">
                <a:solidFill>
                  <a:srgbClr val="47474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47474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Покупают миллионы.</a:t>
            </a:r>
            <a:br>
              <a:rPr lang="ru-RU" sz="2000" b="1" dirty="0">
                <a:solidFill>
                  <a:srgbClr val="47474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47474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Слишком тонкая работа,</a:t>
            </a:r>
            <a:br>
              <a:rPr lang="ru-RU" sz="2000" b="1" dirty="0">
                <a:solidFill>
                  <a:srgbClr val="47474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47474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Очень трудно выполнять,</a:t>
            </a:r>
            <a:br>
              <a:rPr lang="ru-RU" sz="2000" b="1" dirty="0">
                <a:solidFill>
                  <a:srgbClr val="47474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47474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Это могут ювелиры,</a:t>
            </a:r>
            <a:br>
              <a:rPr lang="ru-RU" sz="2000" b="1" dirty="0">
                <a:solidFill>
                  <a:srgbClr val="47474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474747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Ставим им за это «пять»!</a:t>
            </a:r>
            <a:endParaRPr lang="ru-RU" sz="20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84159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5372B7-4C14-4EA7-A413-DDCAE0F14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39646"/>
            <a:ext cx="4608905" cy="848885"/>
          </a:xfrm>
        </p:spPr>
        <p:txBody>
          <a:bodyPr>
            <a:normAutofit/>
          </a:bodyPr>
          <a:lstStyle/>
          <a:p>
            <a:r>
              <a:rPr lang="ru-RU" sz="4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пиццмейкер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5725808B-DA0E-4C4C-82E4-0A5FCD05E6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693" y="1138105"/>
            <a:ext cx="5565671" cy="4583822"/>
          </a:xfrm>
          <a:solidFill>
            <a:schemeClr val="accent3">
              <a:lumMod val="60000"/>
              <a:lumOff val="40000"/>
            </a:schemeClr>
          </a:solidFill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6D0A54FD-2A67-4DCE-9B1F-C44804A1CE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8475" y="1734532"/>
            <a:ext cx="5279010" cy="4583822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sz="2400" b="1" dirty="0">
                <a:solidFill>
                  <a:srgbClr val="000000"/>
                </a:solidFill>
                <a:latin typeface="Comic"/>
                <a:ea typeface="Calibri" panose="020F0502020204030204" pitchFamily="34" charset="0"/>
                <a:cs typeface="Times New Roman" panose="02020603050405020304" pitchFamily="18" charset="0"/>
              </a:rPr>
              <a:t>Я колдую у печи</a:t>
            </a:r>
            <a:br>
              <a:rPr lang="ru-RU" sz="2400" b="1" dirty="0">
                <a:solidFill>
                  <a:srgbClr val="000000"/>
                </a:solidFill>
                <a:latin typeface="Comic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0000"/>
                </a:solidFill>
                <a:latin typeface="Comic"/>
                <a:ea typeface="Calibri" panose="020F0502020204030204" pitchFamily="34" charset="0"/>
                <a:cs typeface="Times New Roman" panose="02020603050405020304" pitchFamily="18" charset="0"/>
              </a:rPr>
              <a:t>В колпаке высоком.</a:t>
            </a:r>
            <a:br>
              <a:rPr lang="ru-RU" sz="2400" b="1" dirty="0">
                <a:solidFill>
                  <a:srgbClr val="000000"/>
                </a:solidFill>
                <a:latin typeface="Comic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0000"/>
                </a:solidFill>
                <a:latin typeface="Comic"/>
                <a:ea typeface="Calibri" panose="020F0502020204030204" pitchFamily="34" charset="0"/>
                <a:cs typeface="Times New Roman" panose="02020603050405020304" pitchFamily="18" charset="0"/>
              </a:rPr>
              <a:t>Чтобы вкусные мечты</a:t>
            </a:r>
            <a:br>
              <a:rPr lang="ru-RU" sz="2400" b="1" dirty="0">
                <a:solidFill>
                  <a:srgbClr val="000000"/>
                </a:solidFill>
                <a:latin typeface="Comic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0000"/>
                </a:solidFill>
                <a:latin typeface="Comic"/>
                <a:ea typeface="Calibri" panose="020F0502020204030204" pitchFamily="34" charset="0"/>
                <a:cs typeface="Times New Roman" panose="02020603050405020304" pitchFamily="18" charset="0"/>
              </a:rPr>
              <a:t>Исполнялись к сроку,</a:t>
            </a:r>
            <a:br>
              <a:rPr lang="ru-RU" sz="2400" b="1" dirty="0">
                <a:solidFill>
                  <a:srgbClr val="000000"/>
                </a:solidFill>
                <a:latin typeface="Comic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0000"/>
                </a:solidFill>
                <a:latin typeface="Comic"/>
                <a:ea typeface="Calibri" panose="020F0502020204030204" pitchFamily="34" charset="0"/>
                <a:cs typeface="Times New Roman" panose="02020603050405020304" pitchFamily="18" charset="0"/>
              </a:rPr>
              <a:t>Чтобы «хватит» и «чуть-чуть»</a:t>
            </a:r>
            <a:br>
              <a:rPr lang="ru-RU" sz="2400" b="1" dirty="0">
                <a:solidFill>
                  <a:srgbClr val="000000"/>
                </a:solidFill>
                <a:latin typeface="Comic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0000"/>
                </a:solidFill>
                <a:latin typeface="Comic"/>
                <a:ea typeface="Calibri" panose="020F0502020204030204" pitchFamily="34" charset="0"/>
                <a:cs typeface="Times New Roman" panose="02020603050405020304" pitchFamily="18" charset="0"/>
              </a:rPr>
              <a:t>Мне не говорили,</a:t>
            </a:r>
            <a:br>
              <a:rPr lang="ru-RU" sz="2400" b="1" dirty="0">
                <a:solidFill>
                  <a:srgbClr val="000000"/>
                </a:solidFill>
                <a:latin typeface="Comic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0000"/>
                </a:solidFill>
                <a:latin typeface="Comic"/>
                <a:ea typeface="Calibri" panose="020F0502020204030204" pitchFamily="34" charset="0"/>
                <a:cs typeface="Times New Roman" panose="02020603050405020304" pitchFamily="18" charset="0"/>
              </a:rPr>
              <a:t>А без всяких «не хочу»</a:t>
            </a:r>
            <a:br>
              <a:rPr lang="ru-RU" sz="2400" b="1" dirty="0">
                <a:solidFill>
                  <a:srgbClr val="000000"/>
                </a:solidFill>
                <a:latin typeface="Comic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0000"/>
                </a:solidFill>
                <a:latin typeface="Comic"/>
                <a:ea typeface="Calibri" panose="020F0502020204030204" pitchFamily="34" charset="0"/>
                <a:cs typeface="Times New Roman" panose="02020603050405020304" pitchFamily="18" charset="0"/>
              </a:rPr>
              <a:t>Ели да хвалили!</a:t>
            </a:r>
            <a:br>
              <a:rPr lang="ru-RU" sz="2400" b="1" dirty="0">
                <a:solidFill>
                  <a:srgbClr val="000000"/>
                </a:solidFill>
                <a:latin typeface="Comic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0000"/>
                </a:solidFill>
                <a:latin typeface="Comic"/>
                <a:ea typeface="Calibri" panose="020F0502020204030204" pitchFamily="34" charset="0"/>
                <a:cs typeface="Times New Roman" panose="02020603050405020304" pitchFamily="18" charset="0"/>
              </a:rPr>
              <a:t>Здесь, сегодня и сейчас</a:t>
            </a:r>
            <a:br>
              <a:rPr lang="ru-RU" sz="2400" b="1" dirty="0">
                <a:solidFill>
                  <a:srgbClr val="000000"/>
                </a:solidFill>
                <a:latin typeface="Comic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0000"/>
                </a:solidFill>
                <a:latin typeface="Comic"/>
                <a:ea typeface="Calibri" panose="020F0502020204030204" pitchFamily="34" charset="0"/>
                <a:cs typeface="Times New Roman" panose="02020603050405020304" pitchFamily="18" charset="0"/>
              </a:rPr>
              <a:t>Совершится чудо –</a:t>
            </a:r>
            <a:br>
              <a:rPr lang="ru-RU" sz="2400" b="1" dirty="0">
                <a:solidFill>
                  <a:srgbClr val="000000"/>
                </a:solidFill>
                <a:latin typeface="Comic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0000"/>
                </a:solidFill>
                <a:latin typeface="Comic"/>
                <a:ea typeface="Calibri" panose="020F0502020204030204" pitchFamily="34" charset="0"/>
                <a:cs typeface="Times New Roman" panose="02020603050405020304" pitchFamily="18" charset="0"/>
              </a:rPr>
              <a:t>Приготовлю я для вас</a:t>
            </a:r>
            <a:br>
              <a:rPr lang="ru-RU" sz="2400" b="1" dirty="0">
                <a:solidFill>
                  <a:srgbClr val="000000"/>
                </a:solidFill>
                <a:latin typeface="Comic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400" b="1" dirty="0">
                <a:solidFill>
                  <a:srgbClr val="000000"/>
                </a:solidFill>
                <a:latin typeface="Comic"/>
                <a:ea typeface="Calibri" panose="020F0502020204030204" pitchFamily="34" charset="0"/>
                <a:cs typeface="Times New Roman" panose="02020603050405020304" pitchFamily="18" charset="0"/>
              </a:rPr>
              <a:t>Фирменное блюдо.</a:t>
            </a:r>
            <a:endParaRPr lang="ru-RU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79774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CBFD5D-4B70-4C73-8E36-268A508D7D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1"/>
            <a:ext cx="3932237" cy="853126"/>
          </a:xfrm>
        </p:spPr>
        <p:txBody>
          <a:bodyPr>
            <a:normAutofit/>
          </a:bodyPr>
          <a:lstStyle/>
          <a:p>
            <a:pPr algn="ctr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флорист</a:t>
            </a:r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94DA549E-E9D9-49F0-8BBF-3F491D6882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2656" y="685800"/>
            <a:ext cx="3660276" cy="5105400"/>
          </a:xfrm>
        </p:spPr>
      </p:pic>
      <p:sp>
        <p:nvSpPr>
          <p:cNvPr id="4" name="Текст 3">
            <a:extLst>
              <a:ext uri="{FF2B5EF4-FFF2-40B4-BE49-F238E27FC236}">
                <a16:creationId xmlns:a16="http://schemas.microsoft.com/office/drawing/2014/main" id="{D1BB9779-36E3-45AB-98D7-23E4D2BB0B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90195" y="1668544"/>
            <a:ext cx="4637986" cy="4468305"/>
          </a:xfrm>
        </p:spPr>
        <p:txBody>
          <a:bodyPr>
            <a:normAutofit fontScale="32500" lnSpcReduction="20000"/>
          </a:bodyPr>
          <a:lstStyle/>
          <a:p>
            <a:pPr>
              <a:spcAft>
                <a:spcPts val="0"/>
              </a:spcAft>
            </a:pPr>
            <a:r>
              <a:rPr lang="ru-RU" sz="6400" b="1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</a:t>
            </a:r>
            <a:r>
              <a:rPr lang="ru-RU" sz="6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Чем украсить дом родной,</a:t>
            </a:r>
            <a:endParaRPr lang="ru-RU" sz="6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ru-RU" sz="6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Магазин иль зал большой?  </a:t>
            </a:r>
            <a:endParaRPr lang="ru-RU" sz="6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ru-RU" sz="6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Из каких цветов букеты  Нам составить для банкета?  </a:t>
            </a:r>
            <a:endParaRPr lang="ru-RU" sz="6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ru-RU" sz="6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Из каких плести </a:t>
            </a:r>
            <a:r>
              <a:rPr lang="ru-RU" sz="6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цвето</a:t>
            </a:r>
            <a:r>
              <a:rPr lang="ru-RU" sz="6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Нам гирлянды для балов?  </a:t>
            </a:r>
            <a:endParaRPr lang="ru-RU" sz="6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ru-RU" sz="6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Что же взять? Ирисы? Розы?</a:t>
            </a:r>
            <a:endParaRPr lang="ru-RU" sz="6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ru-RU" sz="6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Или желтые мимозы?  </a:t>
            </a:r>
            <a:endParaRPr lang="ru-RU" sz="6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ru-RU" sz="6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Разобраться, кто поможет?</a:t>
            </a:r>
            <a:endParaRPr lang="ru-RU" sz="6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ru-RU" sz="6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Кто букет красивый сложит?  </a:t>
            </a:r>
            <a:endParaRPr lang="ru-RU" sz="6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ru-RU" sz="6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Будем мы флориста звать!</a:t>
            </a:r>
            <a:endParaRPr lang="ru-RU" sz="6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ru-RU" sz="6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  Знает он цветы на "пять"!</a:t>
            </a:r>
            <a:endParaRPr lang="ru-RU" sz="6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spcAft>
                <a:spcPts val="0"/>
              </a:spcAft>
            </a:pPr>
            <a:r>
              <a:rPr lang="ru-RU" sz="6400" dirty="0">
                <a:solidFill>
                  <a:srgbClr val="0000FF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6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45445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380C57B-DF39-4E39-9898-20BB42FD6B5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71826" y="880785"/>
            <a:ext cx="3055620" cy="2318952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D42C69-9CF5-4385-903E-AC73080CA4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BB8796E-ADB8-43E3-855A-C430DD3549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47331" y="905522"/>
            <a:ext cx="4069549" cy="59524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Важным аспектом в совершенствовании </a:t>
            </a:r>
            <a:r>
              <a:rPr lang="ru-RU" sz="1800" b="1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ранней профориентации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в детском саду стало оснащение развивающей предметно-пространственной среды, накопление методических </a:t>
            </a:r>
            <a:r>
              <a:rPr lang="ru-RU" sz="1800" b="1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разработок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дидактических элементов. Мы планируем приобретение развивающих игр, фильмов по </a:t>
            </a:r>
            <a:r>
              <a:rPr lang="ru-RU" sz="1800" b="1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профориентационной тематике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литературы, пополнение методической библиотеки детского сада, создание передвижных выставок. По-новому организовано взаимодействие с родителями, включающее знакомство с их </a:t>
            </a:r>
            <a:r>
              <a:rPr lang="ru-RU" sz="1800" b="1" dirty="0">
                <a:solidFill>
                  <a:srgbClr val="11111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профессиями</a:t>
            </a: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вовлечение родителей в воспитательно-образовательный процесс ДОУ.</a:t>
            </a:r>
            <a:endParaRPr lang="ru-RU" sz="1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9201EA4-B336-4644-8094-EC1A27ACBB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026" y="417189"/>
            <a:ext cx="3586480" cy="266192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1AD3EAD-294A-4C10-8F3C-25A589DBA2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22240" y="4155440"/>
            <a:ext cx="2997200" cy="240792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A2F6A87B-D8B3-44A4-8D0E-82D0768441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124149" y="3804285"/>
            <a:ext cx="3241040" cy="2490470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A282BFDF-6F22-4B43-9432-B1A2F6C50ED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172" y="2355862"/>
            <a:ext cx="2046203" cy="3124200"/>
          </a:xfrm>
        </p:spPr>
      </p:pic>
    </p:spTree>
    <p:extLst>
      <p:ext uri="{BB962C8B-B14F-4D97-AF65-F5344CB8AC3E}">
        <p14:creationId xmlns:p14="http://schemas.microsoft.com/office/powerpoint/2010/main" val="321645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DB8872A-A1D2-4C43-AA8F-D2F6DD381861}"/>
              </a:ext>
            </a:extLst>
          </p:cNvPr>
          <p:cNvSpPr txBox="1"/>
          <p:nvPr/>
        </p:nvSpPr>
        <p:spPr>
          <a:xfrm>
            <a:off x="1313895" y="2004766"/>
            <a:ext cx="9552373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Что такое профессиональная ориентация</a:t>
            </a:r>
            <a:r>
              <a:rPr lang="ru-RU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?</a:t>
            </a:r>
            <a:r>
              <a:rPr lang="ru-RU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Это система мероприятий, направленных на выявление личностных особенностей, интересов и способностей у каждого человека для оказания ему помощи в разумном выборе профессии, наиболее соответствующих его индивидуальным возможностям. Это касается не только выпускников школ. Трехлетний ребенок уже проявляет себя как личность. У него проявляются способности, наклонности, определенные потребности в той или иной деятельности. 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105629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0A0C7A8-9BB0-4E2D-8459-C3B7360E56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4311" y="101600"/>
            <a:ext cx="10018713" cy="2336799"/>
          </a:xfrm>
        </p:spPr>
        <p:txBody>
          <a:bodyPr>
            <a:norm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Будущее </a:t>
            </a:r>
            <a:r>
              <a:rPr lang="ru-RU" sz="1800" b="1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детей-дошколят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предугадать трудно - впереди ещё школьные годы. Надеюсь, что в результате такой многоплановой </a:t>
            </a:r>
            <a:r>
              <a:rPr lang="ru-RU" sz="1800" b="1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работы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многие ребята в будущем выберут </a:t>
            </a:r>
            <a:r>
              <a:rPr lang="ru-RU" sz="1800" b="1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профессию</a:t>
            </a:r>
            <a:r>
              <a:rPr lang="ru-RU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которая позволит им чувствовать себя счастливым и востребованным.</a:t>
            </a:r>
            <a:endParaRPr lang="ru-RU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4C06BB7A-0467-4D61-8C85-8A5B9E9E2E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2145" y="2016124"/>
            <a:ext cx="7481456" cy="4149149"/>
          </a:xfrm>
        </p:spPr>
      </p:pic>
    </p:spTree>
    <p:extLst>
      <p:ext uri="{BB962C8B-B14F-4D97-AF65-F5344CB8AC3E}">
        <p14:creationId xmlns:p14="http://schemas.microsoft.com/office/powerpoint/2010/main" val="3229715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A9E651F-3C15-4515-90E0-FC03FCB4BCF7}"/>
              </a:ext>
            </a:extLst>
          </p:cNvPr>
          <p:cNvSpPr txBox="1"/>
          <p:nvPr/>
        </p:nvSpPr>
        <p:spPr>
          <a:xfrm>
            <a:off x="1704513" y="2420265"/>
            <a:ext cx="8948691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Работу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по данным направлениям считаю </a:t>
            </a:r>
          </a:p>
          <a:p>
            <a:pPr algn="ctr"/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продуктивной и перспективной. Я убеждена, что в </a:t>
            </a:r>
            <a:r>
              <a:rPr lang="ru-RU" sz="2800" b="1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дошкольных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организациях необходимо проводить </a:t>
            </a:r>
            <a:r>
              <a:rPr lang="ru-RU" sz="2800" b="1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работу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по ознакомлению детей с разнообразием существующих </a:t>
            </a:r>
            <a:r>
              <a:rPr lang="ru-RU" sz="2800" b="1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профессий</a:t>
            </a:r>
            <a:r>
              <a:rPr lang="ru-RU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Детские впечатления самые глубокие, кто знает, быть может, выбирая кем пойти учиться, воспитанники вспомнят наши игры.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3419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FB8A3F-E943-482B-B761-A6CDBF62B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СПАСИБО ЗА  ВНИМАНИЕ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88F450-75AC-4518-9D4D-DB54F17ED1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840" y="1981200"/>
            <a:ext cx="2874646" cy="470408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201403C-807A-432B-B51C-2F79209490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6400" y="2377438"/>
            <a:ext cx="4165600" cy="330708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DFF59DE-D990-4B4A-A798-435CA73987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302" y="2438399"/>
            <a:ext cx="3476624" cy="313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7569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206A32-138C-4A17-992B-E85915D1B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E0782FB-9145-4033-A564-0E74585068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84312" y="88777"/>
            <a:ext cx="4895055" cy="5702423"/>
          </a:xfrm>
        </p:spPr>
        <p:txBody>
          <a:bodyPr>
            <a:normAutofit lnSpcReduction="10000"/>
          </a:bodyPr>
          <a:lstStyle/>
          <a:p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рамках преемственности по профориентации детский сад является первоначальным звеном в единой непрерывной системе образования. Дошкольное учреждение – первая ступень в формировании базовых знаний о профессиях. Именно в детском саду дети знакомятся с многообразием и широким выбором профессий. Эти элементарные знания помогают детям расширить свои познания о работе родителей, бабушек и дедушек, поближе познакомиться с рабочим местом мамы и папы, узнать, что именно выполняют они на работе.</a:t>
            </a:r>
            <a:b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Профориентация дошкольников стала одним из направлений работы нашего коллектива. </a:t>
            </a:r>
            <a:b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6" name="Объект 5">
            <a:extLst>
              <a:ext uri="{FF2B5EF4-FFF2-40B4-BE49-F238E27FC236}">
                <a16:creationId xmlns:a16="http://schemas.microsoft.com/office/drawing/2014/main" id="{C00935BB-B0AE-4F20-97A7-37D4EA6157D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72813" y="966465"/>
            <a:ext cx="3630969" cy="2343150"/>
          </a:xfr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E47CD5B-D392-47AB-8F17-A2DD06CFF7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892203" y="1647824"/>
            <a:ext cx="3630969" cy="234315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8122D35-1940-4AAB-930C-644CFDEE12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944062" y="3691913"/>
            <a:ext cx="3462294" cy="2719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535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317FA46-FB94-43F5-8C85-4146D8D3A1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just"/>
            <a:r>
              <a:rPr lang="ru-RU" sz="1800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ru-RU" sz="2000" kern="1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В составленной нами программе ставится задача знакомства детей с профессиями, постепенного развития у детей, интереса к труду взрослых, желания трудиться, воспитания навыков элементарной трудовой деятельности, трудолюбия. Для каждой возрастной группы в программе определены виды и содержание трудовой деятельности детей. </a:t>
            </a:r>
            <a:endParaRPr lang="ru-RU" sz="20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50115E2-E0A0-457D-AFB1-98073C51A6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2059619"/>
            <a:ext cx="10018713" cy="4864964"/>
          </a:xfrm>
        </p:spPr>
        <p:txBody>
          <a:bodyPr/>
          <a:lstStyle/>
          <a:p>
            <a:pPr marL="0" indent="0" algn="just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1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Программа по ранней профориентации детей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включает в себя четыре блока: 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«Знакомимся с профессиями»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(вторая младшая группа) 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«Путешествие в мир профессий»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(средняя группа), 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«Как много профессий на свете»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(старшая группа)  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ru-RU" sz="2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«Все профессии важны, все профессии нужны»  </a:t>
            </a:r>
            <a:r>
              <a:rPr lang="ru-RU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(подготовительная группа).</a:t>
            </a:r>
            <a:endParaRPr lang="ru-RU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7374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8451E4-ACF0-4443-926A-853A13ED9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>
              <a:lnSpc>
                <a:spcPct val="115000"/>
              </a:lnSpc>
            </a:pP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ЦЕЛЕВОЕ НАЗНАЧЕНИЕ </a:t>
            </a: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ПРОГРАММЫ РАННЕЙ ПРОФОРИЕНТАЦИИ ДЕТЕЙ</a:t>
            </a: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776D3AB-E69C-4CE3-8429-9C78270F30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96645" y="1012054"/>
            <a:ext cx="4500978" cy="4447420"/>
          </a:xfrm>
        </p:spPr>
        <p:txBody>
          <a:bodyPr>
            <a:normAutofit/>
          </a:bodyPr>
          <a:lstStyle/>
          <a:p>
            <a:pPr algn="just"/>
            <a:r>
              <a:rPr lang="ru-RU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Цель: </a:t>
            </a:r>
          </a:p>
          <a:p>
            <a:pPr marL="0" indent="0" algn="just">
              <a:buNone/>
            </a:pPr>
            <a:r>
              <a:rPr lang="ru-RU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сформировать у ребенка эмоциональное отношение к миру профессий, предоставить ему возможность использовать свои силы в доступных видах деятельности.</a:t>
            </a:r>
            <a:endParaRPr lang="ru-RU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0BA6E123-8A79-4FDA-A88A-D7C7B43D7B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97623" y="1811045"/>
            <a:ext cx="5897732" cy="4669654"/>
          </a:xfrm>
        </p:spPr>
        <p:txBody>
          <a:bodyPr>
            <a:noAutofit/>
          </a:bodyPr>
          <a:lstStyle/>
          <a:p>
            <a:pPr marR="817880">
              <a:spcBef>
                <a:spcPts val="20"/>
              </a:spcBef>
              <a:spcAft>
                <a:spcPts val="1000"/>
              </a:spcAft>
            </a:pPr>
            <a:r>
              <a:rPr lang="en-US" sz="14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Задачи</a:t>
            </a:r>
            <a:r>
              <a:rPr lang="en-US" sz="14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73660" lvl="0" indent="-342900" algn="just">
              <a:spcAft>
                <a:spcPts val="1000"/>
              </a:spcAft>
              <a:buSzPts val="1100"/>
              <a:buFont typeface="Times New Roman" panose="02020603050405020304" pitchFamily="18" charset="0"/>
              <a:buChar char="–"/>
              <a:tabLst>
                <a:tab pos="352425" algn="l"/>
              </a:tabLst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обогащать и конкретизировать представления детей о различных профессиях, воспитывать интерес и уважение к людям труда;</a:t>
            </a:r>
            <a:endParaRPr lang="ru-RU" sz="14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marR="74295" lvl="0" indent="-342900" algn="just">
              <a:spcBef>
                <a:spcPts val="5"/>
              </a:spcBef>
              <a:spcAft>
                <a:spcPts val="1000"/>
              </a:spcAft>
              <a:buSzPts val="1100"/>
              <a:buFont typeface="Times New Roman" panose="02020603050405020304" pitchFamily="18" charset="0"/>
              <a:buChar char="–"/>
              <a:tabLst>
                <a:tab pos="352425" algn="l"/>
              </a:tabLst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формировать у детей обобщенные представления о структуре трудового процесса, о роли современной техники в трудовой деятельности человека, понимание взаимосвязи между компонентами трудовой деятельности;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74295" lvl="0" indent="-342900" algn="just">
              <a:spcBef>
                <a:spcPts val="5"/>
              </a:spcBef>
              <a:spcAft>
                <a:spcPts val="1000"/>
              </a:spcAft>
              <a:buSzPts val="1100"/>
              <a:buFont typeface="Times New Roman" panose="02020603050405020304" pitchFamily="18" charset="0"/>
              <a:buChar char="–"/>
              <a:tabLst>
                <a:tab pos="352425" algn="l"/>
              </a:tabLst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закреплять умения детей выражать в игровой и продуктивной деятельности свои впечатления;</a:t>
            </a:r>
          </a:p>
          <a:p>
            <a:pPr marL="342900" marR="74295" lvl="0" indent="-342900" algn="just">
              <a:spcBef>
                <a:spcPts val="5"/>
              </a:spcBef>
              <a:spcAft>
                <a:spcPts val="1000"/>
              </a:spcAft>
              <a:buSzPts val="1100"/>
              <a:buFont typeface="Times New Roman" panose="02020603050405020304" pitchFamily="18" charset="0"/>
              <a:buChar char="–"/>
              <a:tabLst>
                <a:tab pos="352425" algn="l"/>
              </a:tabLst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стимулировать развитие познавательных, коммуникативных, творческих способностей детей;</a:t>
            </a:r>
          </a:p>
          <a:p>
            <a:pPr marL="342900" marR="74295" lvl="0" indent="-342900" algn="just">
              <a:spcBef>
                <a:spcPts val="5"/>
              </a:spcBef>
              <a:spcAft>
                <a:spcPts val="1000"/>
              </a:spcAft>
              <a:buSzPts val="1100"/>
              <a:buFont typeface="Times New Roman" panose="02020603050405020304" pitchFamily="18" charset="0"/>
              <a:buChar char="–"/>
              <a:tabLst>
                <a:tab pos="352425" algn="l"/>
              </a:tabLst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воспитывать бережное отношение к труду взрослых и его результатам;</a:t>
            </a:r>
          </a:p>
          <a:p>
            <a:pPr marL="342900" marR="74295" lvl="0" indent="-342900" algn="just">
              <a:spcBef>
                <a:spcPts val="5"/>
              </a:spcBef>
              <a:spcAft>
                <a:spcPts val="1000"/>
              </a:spcAft>
              <a:buSzPts val="1100"/>
              <a:buFont typeface="Times New Roman" panose="02020603050405020304" pitchFamily="18" charset="0"/>
              <a:buChar char="–"/>
              <a:tabLst>
                <a:tab pos="352425" algn="l"/>
              </a:tabLst>
            </a:pPr>
            <a:r>
              <a:rPr lang="ru-RU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помочь детям осознать важность, необходимость и незаменимость каждой профессии.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019848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F75429-A9B9-478E-AC7E-1A59CA1EB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Исходя из актуальности данного направления детской деятельности, для реализации поставленной цели были определены следующие задачи:</a:t>
            </a:r>
            <a:endParaRPr lang="ru-RU" sz="20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FA2C860-1B54-4D8E-8ED6-7C7473AC8B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2343705"/>
            <a:ext cx="10018713" cy="4350058"/>
          </a:xfrm>
        </p:spPr>
        <p:txBody>
          <a:bodyPr>
            <a:normAutofit fontScale="85000" lnSpcReduction="20000"/>
          </a:bodyPr>
          <a:lstStyle/>
          <a:p>
            <a:pPr indent="228600">
              <a:spcBef>
                <a:spcPts val="1125"/>
              </a:spcBef>
              <a:spcAft>
                <a:spcPts val="1125"/>
              </a:spcAft>
            </a:pPr>
            <a:r>
              <a:rPr lang="ru-RU" sz="22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1. Развивать общение и взаимодействие ребенка со взрослыми и сверстниками.</a:t>
            </a:r>
            <a:endParaRPr lang="ru-RU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/>
            <a:r>
              <a:rPr lang="ru-RU" sz="22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2. Углубить представления детей о разнообразии сельскохозяйственных и </a:t>
            </a:r>
            <a:r>
              <a:rPr lang="ru-RU" sz="2200" b="1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рабочих профессий как особенности профессионального мира нашего края</a:t>
            </a:r>
            <a:r>
              <a:rPr lang="ru-RU" sz="22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  <a:endParaRPr lang="ru-RU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/>
            <a:r>
              <a:rPr lang="ru-RU" sz="22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3. Создать условия для включения полученных представлений о труде взрослых разных </a:t>
            </a:r>
            <a:r>
              <a:rPr lang="ru-RU" sz="2200" b="1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профессий</a:t>
            </a:r>
            <a:r>
              <a:rPr lang="ru-RU" sz="22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в самостоятельную деятельность детей.</a:t>
            </a:r>
            <a:endParaRPr lang="ru-RU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>
              <a:spcBef>
                <a:spcPts val="1125"/>
              </a:spcBef>
              <a:spcAft>
                <a:spcPts val="1125"/>
              </a:spcAft>
            </a:pPr>
            <a:r>
              <a:rPr lang="ru-RU" sz="22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4. Развивать у детей творческую инициативу, познавательную активность, словарный запас по данному направлению.</a:t>
            </a:r>
            <a:endParaRPr lang="ru-RU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/>
            <a:r>
              <a:rPr lang="ru-RU" sz="22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5. Формировать у детей элементарный </a:t>
            </a:r>
            <a:r>
              <a:rPr lang="ru-RU" sz="2200" b="1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опыт профессиональных действий</a:t>
            </a:r>
            <a:r>
              <a:rPr lang="ru-RU" sz="22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 </a:t>
            </a:r>
            <a:r>
              <a:rPr lang="ru-RU" sz="2200" b="1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практические</a:t>
            </a:r>
            <a:r>
              <a:rPr lang="ru-RU" sz="22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навыки безопасного использования предметов труда;</a:t>
            </a:r>
            <a:endParaRPr lang="ru-RU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/>
            <a:r>
              <a:rPr lang="ru-RU" sz="22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6. Расширять представления о труде людей разных </a:t>
            </a:r>
            <a:r>
              <a:rPr lang="ru-RU" sz="2200" b="1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профессий</a:t>
            </a:r>
            <a:r>
              <a:rPr lang="ru-RU" sz="22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показать результаты труда, их общественную значимость.</a:t>
            </a:r>
            <a:endParaRPr lang="ru-RU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/>
            <a:r>
              <a:rPr lang="ru-RU" sz="22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7. Формировать дидактическую базу для успешной реализации поставленной цели.</a:t>
            </a:r>
            <a:endParaRPr lang="ru-RU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2539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30677C-B301-4947-939B-C4513B8038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Ведущая педагогическая идея  заключается в формировании знаний, развитии интереса к трудовой деятельности через игру и игровые приемы, ненавязчиво нацеливая воспитанников на будущую профессию.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/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EF3D246-E3D6-4F5F-8A46-6594693DCC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72346" y="1413165"/>
            <a:ext cx="4869161" cy="3727006"/>
          </a:xfrm>
        </p:spPr>
        <p:txBody>
          <a:bodyPr>
            <a:normAutofit fontScale="92500" lnSpcReduction="10000"/>
          </a:bodyPr>
          <a:lstStyle/>
          <a:p>
            <a:r>
              <a:rPr lang="ru-RU" sz="21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вопросе ознакомления </a:t>
            </a:r>
            <a:r>
              <a:rPr lang="ru-RU" sz="2100" b="1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дошкольников с профессиями</a:t>
            </a:r>
            <a:r>
              <a:rPr lang="ru-RU" sz="21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взрослых существуют различные подходы. Педагоги, Н. Е. </a:t>
            </a:r>
            <a:r>
              <a:rPr lang="ru-RU" sz="2100" dirty="0" err="1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Веракса</a:t>
            </a:r>
            <a:r>
              <a:rPr lang="ru-RU" sz="21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и Т. С. Комарова, рекомендуют знакомить детей с видами труда, наиболее распространенными в конкретной местности.</a:t>
            </a:r>
            <a:endParaRPr lang="ru-RU" sz="2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CB59DCD-A700-4C99-B899-7A7CE52162D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784412"/>
            <a:ext cx="5407023" cy="5073588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ru-RU" sz="22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200" b="1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разработана</a:t>
            </a:r>
            <a:r>
              <a:rPr lang="ru-RU" sz="22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педагогическая система формирования представлений детей о </a:t>
            </a:r>
            <a:r>
              <a:rPr lang="ru-RU" sz="2200" b="1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профессиональной</a:t>
            </a:r>
            <a:r>
              <a:rPr lang="ru-RU" sz="22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дифференциации и взаимосвязи труда взрослых в игровой деятельности, которая представляет собой своеобразное сочетание форм, методов, приемов, известных инновационных технологий их комбинирование, модификацию, имеющую в совокупности новизну. Это обеспечивает социально-личностную ориентированность, дает возможность организации субъект-субъектных отношений и мотивацию всех видов детской деятельности, поддерживает эмоционально-положительный настрой ребёнка в процессе ознакомления с </a:t>
            </a:r>
            <a:r>
              <a:rPr lang="ru-RU" sz="2200" b="1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профессиями</a:t>
            </a:r>
            <a:r>
              <a:rPr lang="ru-RU" sz="22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2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77490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A2D9C8-33B0-4F08-B502-6A452545FD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b="1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Работа по ранней профориентации дошкольников </a:t>
            </a:r>
            <a:r>
              <a:rPr lang="ru-RU" sz="1800" u="sng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строится с учетом следующих принципов</a:t>
            </a:r>
            <a:r>
              <a:rPr lang="ru-RU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:</a:t>
            </a: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80ED1A5-DDA2-4077-B2AC-2746C8D69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4310" y="1571348"/>
            <a:ext cx="10018713" cy="5140169"/>
          </a:xfrm>
        </p:spPr>
        <p:txBody>
          <a:bodyPr>
            <a:normAutofit fontScale="85000" lnSpcReduction="10000"/>
          </a:bodyPr>
          <a:lstStyle/>
          <a:p>
            <a:pPr indent="228600">
              <a:spcBef>
                <a:spcPts val="1125"/>
              </a:spcBef>
              <a:spcAft>
                <a:spcPts val="1125"/>
              </a:spcAft>
            </a:pPr>
            <a:r>
              <a:rPr lang="ru-RU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1. Принцип личностно ориентированного взаимодействия (организация воспитательного процесса на основе глубокого уважения к личности ребенка, учета особенностей его индивидуального развития, на отношении к нему как сознательному, полноправному участнику воспитательного процесса).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>
              <a:spcBef>
                <a:spcPts val="1125"/>
              </a:spcBef>
              <a:spcAft>
                <a:spcPts val="1125"/>
              </a:spcAft>
            </a:pPr>
            <a:r>
              <a:rPr lang="ru-RU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2. Принцип доступности, достоверности и научности знаний.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/>
            <a:r>
              <a:rPr lang="ru-RU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3. Принцип открытости (ребенок имеет право участвовать или не участвовать в какой-либо деятельности, предоставлять или не предоставлять результаты своего труда, предоставлять в качестве результата то, что считает своим достижением он, а не воспитатель, принять решение о продолжении, завершении </a:t>
            </a:r>
            <a:r>
              <a:rPr lang="ru-RU" sz="1800" b="1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работы</a:t>
            </a:r>
            <a:r>
              <a:rPr lang="ru-RU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).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/>
            <a:r>
              <a:rPr lang="ru-RU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4. Принцип диалогичности (возможность вхождения в беседу по поводу выполнения </a:t>
            </a:r>
            <a:r>
              <a:rPr lang="ru-RU" sz="1800" b="1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работы</a:t>
            </a:r>
            <a:r>
              <a:rPr lang="ru-RU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полученного результата, перспектив продолжения </a:t>
            </a:r>
            <a:r>
              <a:rPr lang="ru-RU" sz="1800" b="1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работы</a:t>
            </a:r>
            <a:r>
              <a:rPr lang="ru-RU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, социальных ситуаций, способствующих или помешавших получить желаемый результат).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>
              <a:spcBef>
                <a:spcPts val="1125"/>
              </a:spcBef>
              <a:spcAft>
                <a:spcPts val="1125"/>
              </a:spcAft>
            </a:pPr>
            <a:r>
              <a:rPr lang="ru-RU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5. Принцип </a:t>
            </a:r>
            <a:r>
              <a:rPr lang="ru-RU" sz="1800" dirty="0" err="1">
                <a:solidFill>
                  <a:srgbClr val="11111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рефлексивности</a:t>
            </a:r>
            <a:r>
              <a:rPr lang="ru-RU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. Является основной для осознания каждым ребенком себя как субъекта собственной деятельности, социальных отношений. В результате у ребенка формируется представление о себе, своих возможностях, своей успешности. Таким образом, формируется способность осознания действий, самооценка результата, саморегуляции поведения.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indent="228600"/>
            <a:r>
              <a:rPr lang="ru-RU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6. Принцип регионального компонента. Направлен на приведение образовательной и воспитательной </a:t>
            </a:r>
            <a:r>
              <a:rPr lang="ru-RU" sz="1800" b="1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практики в соответствие</a:t>
            </a:r>
            <a:r>
              <a:rPr lang="ru-RU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с социальным заказом и финансовыми возможностями региона.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30139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15F979D-861A-4EEA-9EE6-8535476A3C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2014551"/>
          </a:xfrm>
        </p:spPr>
        <p:txBody>
          <a:bodyPr>
            <a:normAutofit fontScale="90000"/>
          </a:bodyPr>
          <a:lstStyle/>
          <a:p>
            <a:pPr indent="228600"/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Работа по ранней профориентации дошкольников осуществляется через совместную деятельность педагога с детьми и самостоятельную деятельность детей, которая проходит через познавательную, продуктивную и игровую деятельность. Данный подход способствует активизации интереса детей к миру профессий, систематизации представлений и успешной социализации каждого ребёнка</a:t>
            </a: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Кроме того, ознакомление детей с трудом взрослых и отдельными профессиями осуществляется не на уровне отдельной задачи, а как целостный органический процесс.</a:t>
            </a:r>
            <a:b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111111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E9B5D96-3DB6-4126-8784-BAEA6F1424D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3E47AB73-21F5-4DF8-AF67-D3BE71247A7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5758" y="2496230"/>
            <a:ext cx="3228597" cy="2407991"/>
          </a:xfrm>
        </p:spPr>
      </p:pic>
      <p:sp>
        <p:nvSpPr>
          <p:cNvPr id="5" name="Текст 4">
            <a:extLst>
              <a:ext uri="{FF2B5EF4-FFF2-40B4-BE49-F238E27FC236}">
                <a16:creationId xmlns:a16="http://schemas.microsoft.com/office/drawing/2014/main" id="{FAE4DC45-BD37-4B90-9BE2-4D4B82B0AB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16DA214B-3808-4E2E-9343-23DFBE342DF5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40587" y="4289350"/>
            <a:ext cx="2942715" cy="1978818"/>
          </a:xfr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3B0BE69-58E3-4D9C-9D2C-A36A70E6FC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674290" y="2639170"/>
            <a:ext cx="2942717" cy="240799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0A06546A-4F7C-422C-AD66-C822922922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69255" y="4462265"/>
            <a:ext cx="2942716" cy="184875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F411AF4-399C-43A0-A889-9BA13945405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583" y="2085927"/>
            <a:ext cx="2227509" cy="3025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509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араллакс">
  <a:themeElements>
    <a:clrScheme name="Параллакс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Параллакс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аллакс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allax" id="{3388167B-A2EB-4685-9635-1831D9AEF8C4}" vid="{4F7A876A-7598-49CA-AFC8-8EDA2551E4A7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b582dbf1-bcaa-4613-9a4c-8b7010640233">H5VRHAXFEW3S-869800330-181</_dlc_DocId>
    <_dlc_DocIdUrl xmlns="b582dbf1-bcaa-4613-9a4c-8b7010640233">
      <Url>http://www.eduportal44.ru/Krasnoe/РМК/_layouts/15/DocIdRedir.aspx?ID=H5VRHAXFEW3S-869800330-181</Url>
      <Description>H5VRHAXFEW3S-869800330-181</Description>
    </_dlc_DocIdUrl>
  </documentManagement>
</p:properti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BAA309C9DD101444BB746983795CEBB2" ma:contentTypeVersion="0" ma:contentTypeDescription="Создание документа." ma:contentTypeScope="" ma:versionID="db4f2eaeb8ffa3d82133551a36826713">
  <xsd:schema xmlns:xsd="http://www.w3.org/2001/XMLSchema" xmlns:xs="http://www.w3.org/2001/XMLSchema" xmlns:p="http://schemas.microsoft.com/office/2006/metadata/properties" xmlns:ns2="b582dbf1-bcaa-4613-9a4c-8b7010640233" targetNamespace="http://schemas.microsoft.com/office/2006/metadata/properties" ma:root="true" ma:fieldsID="e1132bfec2b533bd35f02dc545cb7d89" ns2:_="">
    <xsd:import namespace="b582dbf1-bcaa-4613-9a4c-8b701064023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82dbf1-bcaa-4613-9a4c-8b7010640233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C552B4E-9EEB-4DEC-B7BB-130E9B19E380}"/>
</file>

<file path=customXml/itemProps2.xml><?xml version="1.0" encoding="utf-8"?>
<ds:datastoreItem xmlns:ds="http://schemas.openxmlformats.org/officeDocument/2006/customXml" ds:itemID="{36C86AB6-3833-421E-8506-5DDE88F639B6}"/>
</file>

<file path=customXml/itemProps3.xml><?xml version="1.0" encoding="utf-8"?>
<ds:datastoreItem xmlns:ds="http://schemas.openxmlformats.org/officeDocument/2006/customXml" ds:itemID="{8149D86B-ECD1-491D-8772-65174A8FA443}"/>
</file>

<file path=customXml/itemProps4.xml><?xml version="1.0" encoding="utf-8"?>
<ds:datastoreItem xmlns:ds="http://schemas.openxmlformats.org/officeDocument/2006/customXml" ds:itemID="{24A958D2-9C6E-4352-8CFC-4E2A20751E43}"/>
</file>

<file path=docProps/app.xml><?xml version="1.0" encoding="utf-8"?>
<Properties xmlns="http://schemas.openxmlformats.org/officeDocument/2006/extended-properties" xmlns:vt="http://schemas.openxmlformats.org/officeDocument/2006/docPropsVTypes">
  <Template>Параллакс</Template>
  <TotalTime>282</TotalTime>
  <Words>1710</Words>
  <Application>Microsoft Office PowerPoint</Application>
  <PresentationFormat>Широкоэкранный</PresentationFormat>
  <Paragraphs>78</Paragraphs>
  <Slides>22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9" baseType="lpstr">
      <vt:lpstr>Arial</vt:lpstr>
      <vt:lpstr>Calibri</vt:lpstr>
      <vt:lpstr>Comic</vt:lpstr>
      <vt:lpstr>Corbel</vt:lpstr>
      <vt:lpstr>Times New Roman</vt:lpstr>
      <vt:lpstr>Verdana</vt:lpstr>
      <vt:lpstr>Параллакс</vt:lpstr>
      <vt:lpstr>Муниципальное казенное дошкольное образовательное учреждение  детский сад «Рассвет» поселка Красное на Волге</vt:lpstr>
      <vt:lpstr>Презентация PowerPoint</vt:lpstr>
      <vt:lpstr>Презентация PowerPoint</vt:lpstr>
      <vt:lpstr> В составленной нами программе ставится задача знакомства детей с профессиями, постепенного развития у детей, интереса к труду взрослых, желания трудиться, воспитания навыков элементарной трудовой деятельности, трудолюбия. Для каждой возрастной группы в программе определены виды и содержание трудовой деятельности детей. </vt:lpstr>
      <vt:lpstr>ЦЕЛЕВОЕ НАЗНАЧЕНИЕ  ПРОГРАММЫ РАННЕЙ ПРОФОРИЕНТАЦИИ ДЕТЕЙ </vt:lpstr>
      <vt:lpstr>  Исходя из актуальности данного направления детской деятельности, для реализации поставленной цели были определены следующие задачи:</vt:lpstr>
      <vt:lpstr>Ведущая педагогическая идея  заключается в формировании знаний, развитии интереса к трудовой деятельности через игру и игровые приемы, ненавязчиво нацеливая воспитанников на будущую профессию.  </vt:lpstr>
      <vt:lpstr>Работа по ранней профориентации дошкольников строится с учетом следующих принципов: </vt:lpstr>
      <vt:lpstr>Работа по ранней профориентации дошкольников осуществляется через совместную деятельность педагога с детьми и самостоятельную деятельность детей, которая проходит через познавательную, продуктивную и игровую деятельность. Данный подход способствует активизации интереса детей к миру профессий, систематизации представлений и успешной социализации каждого ребёнка Кроме того, ознакомление детей с трудом взрослых и отдельными профессиями осуществляется не на уровне отдельной задачи, а как целостный органический процесс.   </vt:lpstr>
      <vt:lpstr>Презентация PowerPoint</vt:lpstr>
      <vt:lpstr>Совместная деятельность детей и взрослых включает сотрудничество детей  не только с педагогами, но и с родителями и представителями различных профессий</vt:lpstr>
      <vt:lpstr>Очень важно, чтобы ребенок не только наблюдал за работой взрослых, но и участвовал в совместной трудовой деятельности со взрослым, выполняя трудовые поручения и просьбы</vt:lpstr>
      <vt:lpstr>ФОРМЫ РАБОТЫ ВОСПИТАТЕЛЕЙ</vt:lpstr>
      <vt:lpstr>Разновидностью проектной деятельности является технология лэпбукинга. Зачем нужен лэпбук? </vt:lpstr>
      <vt:lpstr>  Воспитателями  ДОУ были оформлены лэпбуки по разным профессиям: врач, флорист, пиццмейкер, ювелир, художник, пожарный</vt:lpstr>
      <vt:lpstr>ювелир</vt:lpstr>
      <vt:lpstr>пиццмейкер</vt:lpstr>
      <vt:lpstr>флорист</vt:lpstr>
      <vt:lpstr>Презентация PowerPoint</vt:lpstr>
      <vt:lpstr> Будущее детей-дошколят предугадать трудно - впереди ещё школьные годы. Надеюсь, что в результате такой многоплановой работы многие ребята в будущем выберут профессию, которая позволит им чувствовать себя счастливым и востребованным.</vt:lpstr>
      <vt:lpstr>Презентация PowerPoint</vt:lpstr>
      <vt:lpstr>СПАСИБО ЗА  ВНИМАНИЕ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Windows User</dc:creator>
  <cp:lastModifiedBy>Windows User</cp:lastModifiedBy>
  <cp:revision>28</cp:revision>
  <dcterms:created xsi:type="dcterms:W3CDTF">2020-08-23T12:30:41Z</dcterms:created>
  <dcterms:modified xsi:type="dcterms:W3CDTF">2020-08-24T08:36:11Z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0x010100BAA309C9DD101444BB746983795CEBB2</vt:lpwstr>
  </property>
  <property fmtid="{D5CDD505-2E9C-101B-9397-08002B2CF9AE}" pid="3" name="_dlc_DocIdItemGuid">
    <vt:lpwstr>8ba6f1cf-bdb6-4c10-962d-356eac83eecd</vt:lpwstr>
  </property>
</Properties>
</file>