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2" r:id="rId6"/>
    <p:sldId id="279" r:id="rId7"/>
    <p:sldId id="278" r:id="rId8"/>
    <p:sldId id="267" r:id="rId9"/>
    <p:sldId id="261" r:id="rId10"/>
    <p:sldId id="280" r:id="rId11"/>
    <p:sldId id="263" r:id="rId12"/>
    <p:sldId id="265" r:id="rId13"/>
    <p:sldId id="270" r:id="rId14"/>
    <p:sldId id="269" r:id="rId15"/>
    <p:sldId id="271" r:id="rId16"/>
    <p:sldId id="272" r:id="rId17"/>
    <p:sldId id="274" r:id="rId18"/>
    <p:sldId id="273" r:id="rId19"/>
    <p:sldId id="268" r:id="rId20"/>
    <p:sldId id="284" r:id="rId21"/>
    <p:sldId id="275" r:id="rId22"/>
    <p:sldId id="276" r:id="rId23"/>
    <p:sldId id="277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62" autoAdjust="0"/>
    <p:restoredTop sz="94660"/>
  </p:normalViewPr>
  <p:slideViewPr>
    <p:cSldViewPr>
      <p:cViewPr varScale="1">
        <p:scale>
          <a:sx n="68" d="100"/>
          <a:sy n="68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Сформировано</c:v>
                </c:pt>
                <c:pt idx="1">
                  <c:v>Несформировано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0.35000000000000009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Несформировано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Сформировано</c:v>
                </c:pt>
                <c:pt idx="1">
                  <c:v>Несформировано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0.65000000000000024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Сформировано</c:v>
                </c:pt>
                <c:pt idx="1">
                  <c:v>Несформировано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47778816"/>
        <c:axId val="47805184"/>
      </c:barChart>
      <c:catAx>
        <c:axId val="47778816"/>
        <c:scaling>
          <c:orientation val="minMax"/>
        </c:scaling>
        <c:axPos val="b"/>
        <c:numFmt formatCode="General" sourceLinked="1"/>
        <c:tickLblPos val="nextTo"/>
        <c:crossAx val="47805184"/>
        <c:crosses val="autoZero"/>
        <c:auto val="1"/>
        <c:lblAlgn val="ctr"/>
        <c:lblOffset val="100"/>
      </c:catAx>
      <c:valAx>
        <c:axId val="47805184"/>
        <c:scaling>
          <c:orientation val="minMax"/>
        </c:scaling>
        <c:axPos val="l"/>
        <c:majorGridlines/>
        <c:numFmt formatCode="0%" sourceLinked="1"/>
        <c:tickLblPos val="nextTo"/>
        <c:crossAx val="4777881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Сформировано</c:v>
                </c:pt>
                <c:pt idx="1">
                  <c:v>Несформировано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Несформировано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Сформировано</c:v>
                </c:pt>
                <c:pt idx="1">
                  <c:v>Несформировано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0.19000000000000003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Сформировано</c:v>
                </c:pt>
                <c:pt idx="1">
                  <c:v>Несформировано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87145472"/>
        <c:axId val="87147264"/>
      </c:barChart>
      <c:catAx>
        <c:axId val="87145472"/>
        <c:scaling>
          <c:orientation val="minMax"/>
        </c:scaling>
        <c:axPos val="b"/>
        <c:numFmt formatCode="General" sourceLinked="1"/>
        <c:tickLblPos val="nextTo"/>
        <c:crossAx val="87147264"/>
        <c:crosses val="autoZero"/>
        <c:auto val="1"/>
        <c:lblAlgn val="ctr"/>
        <c:lblOffset val="100"/>
      </c:catAx>
      <c:valAx>
        <c:axId val="87147264"/>
        <c:scaling>
          <c:orientation val="minMax"/>
        </c:scaling>
        <c:axPos val="l"/>
        <c:majorGridlines/>
        <c:numFmt formatCode="0%" sourceLinked="1"/>
        <c:tickLblPos val="nextTo"/>
        <c:crossAx val="8714547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4D6DB-ABF1-4FE1-82B2-D1A28E63423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12C0C-A7DD-4A52-B596-6D4EED37D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2019</a:t>
            </a:r>
            <a:r>
              <a:rPr lang="ru-RU" baseline="0" dirty="0" smtClean="0"/>
              <a:t>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err="1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проеки</a:t>
            </a:r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i="1" cap="none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2C0C-A7DD-4A52-B596-6D4EED37D50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52D959-B9B5-4CF7-BE50-7321DF5546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B4DFC1-3FAA-4EE0-BC52-2E2CD76B6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Емеля и щу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429132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714356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Гридинская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основная школа»</a:t>
            </a:r>
          </a:p>
          <a:p>
            <a:pPr algn="ctr"/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старше-подготовительная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дошкольная группа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 как инновационное средство воспитания нравственных качеств у детей старшего  дошкольного возраста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3600450" algn="ctr"/>
                <a:tab pos="5915025" algn="l"/>
              </a:tabLst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категории: </a:t>
            </a:r>
          </a:p>
          <a:p>
            <a:pPr algn="r">
              <a:tabLst>
                <a:tab pos="3600450" algn="ctr"/>
                <a:tab pos="5915025" algn="l"/>
              </a:tabLst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Рябинина Любовь Николаевна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Этапы работы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Диагностический: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 за детьми в ходе совместной и самостоятельной деятельности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начальной диагностики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Практический: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методов и приёмов работы со сказкой для формирования нравственных качеств в различных видах деятельности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Аналитический: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итоговая  диагностика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обобщение опыта и результатов работы </a:t>
            </a: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tapenik.ru/dizain/petuh_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643446"/>
            <a:ext cx="1457325" cy="141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642918"/>
            <a:ext cx="735811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1. Диагностический этап</a:t>
            </a:r>
          </a:p>
          <a:p>
            <a:pPr marL="107950"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1079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Проанализировав результаты начальной диагностики по исследованию уровня нравственного воспитания детей старшего дошкольного возраста было выявлено, что необходима целенаправленная работа по их развитию </a:t>
            </a: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107950" algn="just"/>
            <a:endParaRPr lang="ru-RU" alt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524000" y="2857496"/>
          <a:ext cx="719140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642919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Практический этап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1785926"/>
            <a:ext cx="73581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Изучить психолого-педагогическую литературу по данной теме.</a:t>
            </a:r>
          </a:p>
          <a:p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Создать необходимые условия для знакомства детей с русскими народными сказками.</a:t>
            </a:r>
          </a:p>
          <a:p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Разработать перспективное планирование по теме самообразования для работы с детьми и родителями.</a:t>
            </a:r>
          </a:p>
          <a:p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Формировать представление о добре и зле, показать красоту добрых поступков и их необходимость в жизни людей.</a:t>
            </a:r>
          </a:p>
          <a:p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Развивать умение думать, анализировать поступки сказочных героев, учить давать оценку поведению себя и других.</a:t>
            </a:r>
          </a:p>
          <a:p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Помочь родителям понять ценность сказки, ее особую роль в воспитании детей.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https://img-fotki.yandex.ru/get/15500/200418627.3c/0_1122ae_13fa2c2c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00636"/>
            <a:ext cx="1571636" cy="15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alt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64344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428604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Подбор художественной литературы (сказок) 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C:\Users\Hp\Desktop\ФОТОГРАФИИ\IMG_20191030_1549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500306"/>
            <a:ext cx="4357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785794"/>
            <a:ext cx="5929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Чтение сказок</a:t>
            </a:r>
          </a:p>
          <a:p>
            <a:pPr algn="ctr"/>
            <a:endParaRPr lang="ru-RU" alt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64344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Hp\Desktop\ФОТОГРАФИИ\IMG_20191105_1053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714488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Hp\Desktop\ФОТОГРАФИИ\IMG_20191105_1052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785926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785794"/>
            <a:ext cx="5929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Рассматривание иллюстраций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64344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Hp\Desktop\ФОТОГРАФИИ\IMG_20191030_161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214818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Hp\Desktop\ФОТОГРАФИИ\IMG_20191030_1546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928802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Hp\Desktop\ФОТОГРАФИИ\IMG_20191031_0943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214818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785794"/>
            <a:ext cx="5929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Рисование по мотивам сказок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64344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929066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Hp\Desktop\ФОТОГРАФИИ\IMG_20191030_095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000240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Hp\Desktop\ФОТОГРАФИИ\IMG_20191030_0956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071678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Hp\Desktop\ФОТОГРАФИИ\IMG_20191030_1022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429132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785794"/>
            <a:ext cx="592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Настольные игры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64344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929066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p\Desktop\ФОТОГРАФИИ\IMG_20191031_083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428736"/>
            <a:ext cx="2357454" cy="2218778"/>
          </a:xfrm>
          <a:prstGeom prst="rect">
            <a:avLst/>
          </a:prstGeom>
          <a:noFill/>
        </p:spPr>
      </p:pic>
      <p:pic>
        <p:nvPicPr>
          <p:cNvPr id="2052" name="Picture 4" descr="C:\Users\Hp\Desktop\ФОТОГРАФИИ\IMG_20191101_095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500174"/>
            <a:ext cx="2357454" cy="2143140"/>
          </a:xfrm>
          <a:prstGeom prst="rect">
            <a:avLst/>
          </a:prstGeom>
          <a:noFill/>
        </p:spPr>
      </p:pic>
      <p:pic>
        <p:nvPicPr>
          <p:cNvPr id="2053" name="Picture 5" descr="C:\Users\Hp\Desktop\ФОТОГРАФИИ\IMG_20191101_0929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000504"/>
            <a:ext cx="2357454" cy="2214578"/>
          </a:xfrm>
          <a:prstGeom prst="rect">
            <a:avLst/>
          </a:prstGeom>
          <a:noFill/>
        </p:spPr>
      </p:pic>
      <p:pic>
        <p:nvPicPr>
          <p:cNvPr id="2054" name="Picture 6" descr="C:\Users\Hp\Desktop\ФОТОГРАФИИ\IMG_20191030_1607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071942"/>
            <a:ext cx="2357454" cy="219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28604"/>
            <a:ext cx="721523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Театрализация сказок</a:t>
            </a: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Кукольный театр                                  Пальчиковый театр</a:t>
            </a: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Театр на палочках</a:t>
            </a: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64344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929066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2" name="Рисунок 11" descr="C:\Users\Hp\Desktop\ФОТОГРАФИИ\IMG_20191031_1605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714488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Hp\Desktop\ФОТОГРАФИИ\IMG_20191106_093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714488"/>
            <a:ext cx="2786050" cy="2089538"/>
          </a:xfrm>
          <a:prstGeom prst="rect">
            <a:avLst/>
          </a:prstGeom>
          <a:noFill/>
        </p:spPr>
      </p:pic>
      <p:pic>
        <p:nvPicPr>
          <p:cNvPr id="10" name="Picture 3" descr="C:\Users\Hp\Desktop\ФОТОГРАФИИ\IMG_20191106_0934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357694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00042"/>
            <a:ext cx="5929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Инсценирование</a:t>
            </a: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сказок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64344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ФОТОГРАФИИ\15717616870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714751"/>
            <a:ext cx="2071702" cy="2762269"/>
          </a:xfrm>
          <a:prstGeom prst="rect">
            <a:avLst/>
          </a:prstGeom>
          <a:noFill/>
        </p:spPr>
      </p:pic>
      <p:pic>
        <p:nvPicPr>
          <p:cNvPr id="2050" name="Picture 2" descr="C:\Users\Hp\Desktop\ФОТОГРАФИИ\IMG_20191106_092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571612"/>
            <a:ext cx="2500330" cy="1875248"/>
          </a:xfrm>
          <a:prstGeom prst="rect">
            <a:avLst/>
          </a:prstGeom>
          <a:noFill/>
        </p:spPr>
      </p:pic>
      <p:pic>
        <p:nvPicPr>
          <p:cNvPr id="2051" name="Picture 3" descr="C:\Users\Hp\Desktop\ФОТОГРАФИИ\IMG_20191106_0943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571612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1428736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кого в детстве не бывает сказки, тот вырастет сухим, колючим человеком, и люди о него ушибаются как о лежащий на дороге камень и укалываются как о лист осота »</a:t>
            </a:r>
            <a: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  <a:b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alt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Рисунок 13" descr="&quot;сказочные герои картинки для детей Dark Brown Hairs&quot; - car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643314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сихоневрологический интернат № 22 / Новости / Архив новост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72008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500043"/>
            <a:ext cx="72866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Инновационные методы и приёмы воспитания сказкой</a:t>
            </a:r>
          </a:p>
          <a:p>
            <a:pPr>
              <a:buFont typeface="Wingdings" pitchFamily="2" charset="2"/>
              <a:buChar char="§"/>
            </a:pPr>
            <a:endParaRPr lang="ru-RU" sz="2800" b="1" dirty="0" smtClean="0"/>
          </a:p>
          <a:p>
            <a:pPr>
              <a:buFont typeface="Wingdings" pitchFamily="2" charset="2"/>
              <a:buChar char="§"/>
            </a:pPr>
            <a:endParaRPr lang="ru-RU" alt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64344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428604"/>
            <a:ext cx="7286675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Игра «хорошо – плохо»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Метод «Интервью»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Метод «волшебной палочки».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Метод «Превращения»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Д/и «Нравится, не нравится».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Изменение конца сказки.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Создание проблемной ситуации.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Метод проектирования </a:t>
            </a:r>
          </a:p>
          <a:p>
            <a:pPr>
              <a:buFont typeface="Wingdings" pitchFamily="2" charset="2"/>
              <a:buChar char="§"/>
            </a:pPr>
            <a:endParaRPr lang="ru-RU" sz="2800" b="1" dirty="0" smtClean="0"/>
          </a:p>
          <a:p>
            <a:pPr>
              <a:buFont typeface="Wingdings" pitchFamily="2" charset="2"/>
              <a:buChar char="§"/>
            </a:pPr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Работа с родителями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1571612"/>
            <a:ext cx="728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консультаций: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«Сказки помогают справиться с детским непослушанием»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«Какие сказки читать ребёнку на ночь»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«Роль сказки в развитии детей»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«Почитай мне сказку мама»</a:t>
            </a:r>
          </a:p>
        </p:txBody>
      </p:sp>
      <p:pic>
        <p:nvPicPr>
          <p:cNvPr id="16" name="Рисунок 15" descr="41548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571876"/>
            <a:ext cx="583293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Работа с родителями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буклетов «Сказка – это важно!»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1571612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Hp\Desktop\IMG_20200406_005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500306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Hp\Desktop\IMG_20200406_0053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00438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Работа с родителями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работа родителей и детей – создание книги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«Русские народные сказки»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1571612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ФОТОГРАФИИ\IMG_20191113_154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500306"/>
            <a:ext cx="2786050" cy="1785950"/>
          </a:xfrm>
          <a:prstGeom prst="rect">
            <a:avLst/>
          </a:prstGeom>
          <a:noFill/>
        </p:spPr>
      </p:pic>
      <p:pic>
        <p:nvPicPr>
          <p:cNvPr id="1027" name="Picture 3" descr="C:\Users\Hp\Desktop\ФОТОГРАФИИ\IMG_20191113_154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500570"/>
            <a:ext cx="2718441" cy="1785950"/>
          </a:xfrm>
          <a:prstGeom prst="rect">
            <a:avLst/>
          </a:prstGeom>
          <a:noFill/>
        </p:spPr>
      </p:pic>
      <p:pic>
        <p:nvPicPr>
          <p:cNvPr id="1028" name="Picture 4" descr="C:\Users\Hp\Desktop\ФОТОГРАФИИ\IMG_20191113_1545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500306"/>
            <a:ext cx="2786082" cy="1768091"/>
          </a:xfrm>
          <a:prstGeom prst="rect">
            <a:avLst/>
          </a:prstGeom>
          <a:noFill/>
        </p:spPr>
      </p:pic>
      <p:pic>
        <p:nvPicPr>
          <p:cNvPr id="1029" name="Picture 5" descr="C:\Users\Hp\Desktop\ФОТОГРАФИИ\IMG_20191113_1546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500570"/>
            <a:ext cx="2786082" cy="1821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3. Аналитический этап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оценки результативности проделанной работы была проведена итоговая диагностика.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524000" y="2428868"/>
          <a:ext cx="719140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500043"/>
            <a:ext cx="7429551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Вывод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Ценность сказок заключается в их влиянии на всестороннее развитие ребенка, а в особенности на нравственное воспитание.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 внушают уверенность в торжестве правды, победе добра над злом.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 помогают возрождать в людях доброту.  милосердие, гуманность.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Я считаю, что нравственное воспитание возможно через все виды сказок, ибо нравственность изначально заложена в их сюжете.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1571612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tapenik.ru/dizain_skazka/skazka_2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357694"/>
            <a:ext cx="1714512" cy="2071702"/>
          </a:xfrm>
          <a:prstGeom prst="rect">
            <a:avLst/>
          </a:prstGeom>
          <a:noFill/>
        </p:spPr>
      </p:pic>
      <p:pic>
        <p:nvPicPr>
          <p:cNvPr id="15" name="Рисунок 14" descr="&quot;сказочные герои картинки для детей Dark Brown Hairs&quot; - car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714884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500043"/>
            <a:ext cx="742955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Спасибо за внимание !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1571612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http://tapenik.ru/dizain/petuh_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7148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Психоневрологический интернат № 22 / Новости / Архив новост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00042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Емеля и щук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000504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tapenik.ru/dizain_skazka/skazka_2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000504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642918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Актуальность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" name="Рисунок 15" descr="Психоневрологический интернат № 22 / Новости / Архив новост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929198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nachalo4ka.ru/wp-content/uploads/2014/08/TSarevna-lyagushk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929198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28728" y="1428736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Зная возрастные особенности детей,  я заметила, что не все дети умеют общаться друг с другом, некоторые проявляют склонность к враждебности, нежелания делиться игрушками, помочь товарищу в трудной ситуации. А именно с детства идет формирование и развитие нравственных качеств человека.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решения данной проблемы я выбрала работу по ознакомлению детей с русскими народными сказками, т.к. считаю, что сказки по своей сущности вполне отвечают природе ребёнка, близки его мышлению, представлению, а так же играют большую роль в воспитании нравственных качеств у детей старшего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642918"/>
            <a:ext cx="7358114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algn="ctr"/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Цель исследования: </a:t>
            </a:r>
          </a:p>
          <a:p>
            <a:pPr marL="107950"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формирование  нравственных качеств у детей старшего дошкольного возраста посредством русских народных сказок. </a:t>
            </a:r>
          </a:p>
          <a:p>
            <a:pPr marL="107950" algn="just"/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algn="ctr"/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Задачи исследования:</a:t>
            </a:r>
          </a:p>
          <a:p>
            <a:pPr marL="107950" algn="just">
              <a:buFont typeface="Wingdings" pitchFamily="2" charset="2"/>
              <a:buChar char="§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Изучить влияние русских народных сказок на процесс воспитания нравственных качеств у детей старшего дошкольного возраста.</a:t>
            </a:r>
          </a:p>
          <a:p>
            <a:pPr marL="107950" algn="just">
              <a:buFont typeface="Wingdings" pitchFamily="2" charset="2"/>
              <a:buChar char="§"/>
            </a:pPr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Охарактеризовать особенности воспитания нравственных качеств у детей старшего дошкольного возраста посредством русских народных сказок.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algn="just"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Изучить в ходе экспериментальной работы результативность формирования нравственных качеств у детей старшего дошкольного возраста.</a:t>
            </a:r>
          </a:p>
          <a:p>
            <a:pPr marL="107950" algn="just"/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107950"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7950"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algn="just">
              <a:buFont typeface="Wingdings" pitchFamily="2" charset="2"/>
              <a:buChar char="§"/>
            </a:pPr>
            <a:endParaRPr lang="ru-RU" altLang="ru-RU" sz="2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107950" algn="just">
              <a:buFont typeface="Wingdings" pitchFamily="2" charset="2"/>
              <a:buChar char="§"/>
            </a:pPr>
            <a:endParaRPr lang="ru-RU" alt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107950" algn="just"/>
            <a:endParaRPr lang="ru-RU" alt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107950" algn="just"/>
            <a:endParaRPr lang="ru-RU" alt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642918"/>
            <a:ext cx="735811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107950" algn="just"/>
            <a:endParaRPr lang="ru-RU" alt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571481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Методы исследования</a:t>
            </a:r>
          </a:p>
          <a:p>
            <a:r>
              <a:rPr lang="ru-RU" altLang="ru-RU" i="1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0694" y="1428736"/>
            <a:ext cx="3071834" cy="1285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43042" y="1428736"/>
            <a:ext cx="3071834" cy="1285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928926" y="27860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58016" y="27860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43042" y="4000504"/>
            <a:ext cx="3214710" cy="22145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знакомство с историческими справками  по данной проблеме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обобщение материала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4000504"/>
            <a:ext cx="3214710" cy="22860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изучение методической литературы по теме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и тестирование детей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 с родителями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500043"/>
            <a:ext cx="72866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Использование в работе современных технологий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педагогические технологии.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Технология исследовательской деятельности.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Социально-ориентированные игровые технологии.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Информационно-коммуникативные технологии.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http://tapenik.ru/dizain_skazka/skazka_46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86256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Интеграция образовательных областей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область: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речевое развитие ( восприятие художественной литературы)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Сопутствующие образовательные области: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познавательное развитие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социально – коммуникативное развитие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художественно – эстетическое развитие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физическое развитие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Емеля и щу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07194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7286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2571744"/>
            <a:ext cx="2000264" cy="1214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(воспитатель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родители)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43372" y="2786058"/>
            <a:ext cx="2000264" cy="1214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детской деятельности в работе со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скакой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2643182"/>
            <a:ext cx="2000264" cy="1214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Игровая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15140" y="4357694"/>
            <a:ext cx="2000264" cy="1214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Трудовая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00166" y="4429132"/>
            <a:ext cx="2000264" cy="1214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6" y="1000108"/>
            <a:ext cx="2000264" cy="1214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Двигательная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43372" y="642918"/>
            <a:ext cx="2000264" cy="1214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1000108"/>
            <a:ext cx="2000264" cy="1214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Познавательно - исследовательская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43372" y="4857760"/>
            <a:ext cx="2000264" cy="1214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верх 34"/>
          <p:cNvSpPr/>
          <p:nvPr/>
        </p:nvSpPr>
        <p:spPr>
          <a:xfrm rot="19126653">
            <a:off x="3664096" y="2120104"/>
            <a:ext cx="388780" cy="64294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4929190" y="1928802"/>
            <a:ext cx="388780" cy="64294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5400000">
            <a:off x="6283970" y="3145790"/>
            <a:ext cx="388780" cy="526572"/>
          </a:xfrm>
          <a:prstGeom prst="upArrow">
            <a:avLst>
              <a:gd name="adj1" fmla="val 57237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2399562">
            <a:off x="6161904" y="2121427"/>
            <a:ext cx="388780" cy="64294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16381864">
            <a:off x="3650674" y="3159440"/>
            <a:ext cx="388780" cy="526572"/>
          </a:xfrm>
          <a:prstGeom prst="upArrow">
            <a:avLst>
              <a:gd name="adj1" fmla="val 57237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10800000">
            <a:off x="4929190" y="4143380"/>
            <a:ext cx="388780" cy="64294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 rot="8061155">
            <a:off x="6243569" y="3899888"/>
            <a:ext cx="388780" cy="64294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 rot="13413454">
            <a:off x="3668432" y="3974511"/>
            <a:ext cx="388780" cy="64294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2cf/0003953e-b591271a/hello_html_m4b3646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71435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720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857892"/>
            <a:ext cx="124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706447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642918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Воспитание сказкой</a:t>
            </a:r>
          </a:p>
          <a:p>
            <a:pPr marL="107950" algn="ctr"/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107950" algn="just"/>
            <a:endParaRPr lang="ru-RU" alt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3929058" y="3000372"/>
            <a:ext cx="2143140" cy="114300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6500826" y="2285992"/>
            <a:ext cx="2143140" cy="114300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6429388" y="4500570"/>
            <a:ext cx="2143140" cy="114300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3857620" y="5000636"/>
            <a:ext cx="2143140" cy="114300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1357290" y="4429132"/>
            <a:ext cx="2143140" cy="114300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1357290" y="2214554"/>
            <a:ext cx="2143140" cy="114300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Мудрость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3929058" y="1214422"/>
            <a:ext cx="2143140" cy="114300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Послушание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4773637" y="2416188"/>
            <a:ext cx="556208" cy="4692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9833613">
            <a:off x="6100173" y="3043835"/>
            <a:ext cx="556208" cy="4692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804812">
            <a:off x="5941241" y="4129197"/>
            <a:ext cx="556208" cy="4692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742851" y="4329719"/>
            <a:ext cx="556208" cy="4692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8182519">
            <a:off x="3514087" y="4127587"/>
            <a:ext cx="556208" cy="4692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633830">
            <a:off x="3438229" y="2894873"/>
            <a:ext cx="556208" cy="4692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H5VRHAXFEW3S-869800330-148</_dlc_DocId>
    <_dlc_DocIdUrl xmlns="b582dbf1-bcaa-4613-9a4c-8b7010640233">
      <Url>http://www.eduportal44.ru/Krasnoe/РМК/_layouts/15/DocIdRedir.aspx?ID=H5VRHAXFEW3S-869800330-148</Url>
      <Description>H5VRHAXFEW3S-869800330-148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A309C9DD101444BB746983795CEBB2" ma:contentTypeVersion="0" ma:contentTypeDescription="Создание документа." ma:contentTypeScope="" ma:versionID="db4f2eaeb8ffa3d82133551a36826713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e1132bfec2b533bd35f02dc545cb7d89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1B3D3-9BEB-4682-BFC7-AE9092D4A74B}"/>
</file>

<file path=customXml/itemProps2.xml><?xml version="1.0" encoding="utf-8"?>
<ds:datastoreItem xmlns:ds="http://schemas.openxmlformats.org/officeDocument/2006/customXml" ds:itemID="{ED8FF5E4-E77F-4B6A-87EA-A5D0851E1770}"/>
</file>

<file path=customXml/itemProps3.xml><?xml version="1.0" encoding="utf-8"?>
<ds:datastoreItem xmlns:ds="http://schemas.openxmlformats.org/officeDocument/2006/customXml" ds:itemID="{3BBEAD3C-45BE-4383-AA26-D1354E523066}"/>
</file>

<file path=customXml/itemProps4.xml><?xml version="1.0" encoding="utf-8"?>
<ds:datastoreItem xmlns:ds="http://schemas.openxmlformats.org/officeDocument/2006/customXml" ds:itemID="{9792BD2D-D31D-4BB7-BB87-E921E0E631B3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1293</TotalTime>
  <Words>732</Words>
  <Application>Microsoft Office PowerPoint</Application>
  <PresentationFormat>Экран (4:3)</PresentationFormat>
  <Paragraphs>394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\</vt:lpstr>
      <vt:lpstr>\</vt:lpstr>
      <vt:lpstr>Слайд 9</vt:lpstr>
      <vt:lpstr>Слайд 10</vt:lpstr>
      <vt:lpstr>Слайд 11</vt:lpstr>
      <vt:lpstr>\</vt:lpstr>
      <vt:lpstr>\</vt:lpstr>
      <vt:lpstr>\</vt:lpstr>
      <vt:lpstr>\</vt:lpstr>
      <vt:lpstr>\</vt:lpstr>
      <vt:lpstr>\</vt:lpstr>
      <vt:lpstr>\</vt:lpstr>
      <vt:lpstr>\</vt:lpstr>
      <vt:lpstr>\</vt:lpstr>
      <vt:lpstr>\</vt:lpstr>
      <vt:lpstr>\</vt:lpstr>
      <vt:lpstr>\</vt:lpstr>
      <vt:lpstr>\</vt:lpstr>
      <vt:lpstr>\</vt:lpstr>
      <vt:lpstr>\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132</cp:revision>
  <dcterms:created xsi:type="dcterms:W3CDTF">2019-10-31T18:10:01Z</dcterms:created>
  <dcterms:modified xsi:type="dcterms:W3CDTF">2020-04-28T13:26:33Z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0x010100BAA309C9DD101444BB746983795CEBB2</vt:lpwstr>
  </property>
  <property fmtid="{D5CDD505-2E9C-101B-9397-08002B2CF9AE}" pid="3" name="_dlc_DocIdItemGuid">
    <vt:lpwstr>62079019-e1a8-45e4-ac4f-207880222921</vt:lpwstr>
  </property>
</Properties>
</file>