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0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FFEBCCF-A96B-4F7B-A9E0-CD4D089D0C02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84412BB-1E14-4BE6-B385-96C2F27BA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BCCF-A96B-4F7B-A9E0-CD4D089D0C02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12BB-1E14-4BE6-B385-96C2F27BA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BCCF-A96B-4F7B-A9E0-CD4D089D0C02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12BB-1E14-4BE6-B385-96C2F27BA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BCCF-A96B-4F7B-A9E0-CD4D089D0C02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12BB-1E14-4BE6-B385-96C2F27BA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BCCF-A96B-4F7B-A9E0-CD4D089D0C02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12BB-1E14-4BE6-B385-96C2F27BA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BCCF-A96B-4F7B-A9E0-CD4D089D0C02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12BB-1E14-4BE6-B385-96C2F27BA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FEBCCF-A96B-4F7B-A9E0-CD4D089D0C02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4412BB-1E14-4BE6-B385-96C2F27BA9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FFEBCCF-A96B-4F7B-A9E0-CD4D089D0C02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84412BB-1E14-4BE6-B385-96C2F27BA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BCCF-A96B-4F7B-A9E0-CD4D089D0C02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12BB-1E14-4BE6-B385-96C2F27BA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BCCF-A96B-4F7B-A9E0-CD4D089D0C02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12BB-1E14-4BE6-B385-96C2F27BA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BCCF-A96B-4F7B-A9E0-CD4D089D0C02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12BB-1E14-4BE6-B385-96C2F27BA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FFEBCCF-A96B-4F7B-A9E0-CD4D089D0C02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84412BB-1E14-4BE6-B385-96C2F27BA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latinLnBrk="1"/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ПРИМЕРНАЯ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ПРОГРАММА ВОСПИТАНИЯ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4869160"/>
            <a:ext cx="4856584" cy="1273696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ОДОБРЕНА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решением федерального учебно-методического объединения по общему образованию</a:t>
            </a:r>
          </a:p>
          <a:p>
            <a:r>
              <a:rPr lang="ru-RU" dirty="0">
                <a:solidFill>
                  <a:schemeClr val="tx1"/>
                </a:solidFill>
              </a:rPr>
              <a:t>(протокол от 2 июня 2020 г. № </a:t>
            </a:r>
            <a:r>
              <a:rPr lang="ru-RU" dirty="0">
                <a:solidFill>
                  <a:schemeClr val="bg1"/>
                </a:solidFill>
              </a:rPr>
              <a:t>2/20)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2600" dirty="0" smtClean="0"/>
              <a:t>вовлечение обучающихся в интересную и полезную для них деятельность, которая предоставит им возможность </a:t>
            </a:r>
            <a:r>
              <a:rPr lang="ru-RU" sz="2600" dirty="0" err="1" smtClean="0"/>
              <a:t>самореализоваться</a:t>
            </a:r>
            <a:r>
              <a:rPr lang="ru-RU" sz="2600" dirty="0" smtClean="0"/>
              <a:t> в ней, приобрести социально значимые знания, развить в себе важные для своего личностного развития социально значимые отношения, получить опыт участия в социально значимых делах;</a:t>
            </a:r>
          </a:p>
          <a:p>
            <a:pPr algn="just"/>
            <a:r>
              <a:rPr lang="ru-RU" sz="2600" dirty="0" smtClean="0"/>
              <a:t>формирование в кружках, секциях, клубах, студиях и т.п. детско-взрослых общностей,</a:t>
            </a:r>
            <a:r>
              <a:rPr lang="ru-RU" sz="2600" i="1" dirty="0" smtClean="0"/>
              <a:t> </a:t>
            </a:r>
            <a:r>
              <a:rPr lang="ru-RU" sz="2600" dirty="0" smtClean="0"/>
              <a:t>которые могли бы объединять обучающихся и педагогических работников общими позитивными эмоциями и доверительными отношениями друг </a:t>
            </a:r>
            <a:br>
              <a:rPr lang="ru-RU" sz="2600" dirty="0" smtClean="0"/>
            </a:br>
            <a:r>
              <a:rPr lang="ru-RU" sz="2600" dirty="0" smtClean="0"/>
              <a:t>к другу;</a:t>
            </a:r>
          </a:p>
          <a:p>
            <a:pPr algn="just"/>
            <a:r>
              <a:rPr lang="ru-RU" sz="2600" dirty="0" smtClean="0"/>
              <a:t>создание в детских объединениях традиций, задающих их членам определенные социально значимые формы поведения;</a:t>
            </a:r>
          </a:p>
          <a:p>
            <a:pPr algn="just"/>
            <a:r>
              <a:rPr lang="ru-RU" sz="2600" dirty="0" smtClean="0"/>
              <a:t>поддержку в детских объединениях обучающихся с ярко выраженной лидерской позицией и установкой на сохранение и поддержание накопленных социально значимых традиций; </a:t>
            </a:r>
          </a:p>
          <a:p>
            <a:pPr algn="just"/>
            <a:r>
              <a:rPr lang="ru-RU" sz="2600" dirty="0" smtClean="0"/>
              <a:t>поощрение педагогическими работниками детских инициатив и детского самоуправления. </a:t>
            </a:r>
          </a:p>
          <a:p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692696"/>
            <a:ext cx="8229600" cy="1008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ctr"/>
            <a:r>
              <a:rPr lang="ru-RU" sz="2800" b="1" dirty="0" smtClean="0"/>
              <a:t>Модуль «Курсы внеурочной деятельности»</a:t>
            </a:r>
            <a:endParaRPr lang="ru-RU" sz="2800" dirty="0" smtClean="0"/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435280" cy="5616624"/>
          </a:xfrm>
        </p:spPr>
        <p:txBody>
          <a:bodyPr>
            <a:noAutofit/>
          </a:bodyPr>
          <a:lstStyle/>
          <a:p>
            <a:pPr algn="just"/>
            <a:r>
              <a:rPr lang="ru-RU" sz="1200" dirty="0" smtClean="0"/>
              <a:t>установление доверительных отношений между педагогическим работником </a:t>
            </a:r>
            <a:br>
              <a:rPr lang="ru-RU" sz="1200" dirty="0" smtClean="0"/>
            </a:br>
            <a:r>
              <a:rPr lang="ru-RU" sz="1200" dirty="0" smtClean="0"/>
              <a:t>и его обучающимися, способствующих позитивному восприятию обучающимися требований и просьб педагогического работника, привлечению их внимания </a:t>
            </a:r>
            <a:br>
              <a:rPr lang="ru-RU" sz="1200" dirty="0" smtClean="0"/>
            </a:br>
            <a:r>
              <a:rPr lang="ru-RU" sz="1200" dirty="0" smtClean="0"/>
              <a:t>к обсуждаемой на уроке информации, активизации их познавательной деятельности;</a:t>
            </a:r>
          </a:p>
          <a:p>
            <a:pPr algn="just"/>
            <a:r>
              <a:rPr lang="ru-RU" sz="1200" dirty="0" smtClean="0"/>
              <a:t>побуждение обучающихся соблюдать на уроке общепринятые нормы поведения, правила общения со старшими (педагогическими работниками) и сверстниками (обучающимися), принципы учебной дисциплины и самоорганизации; </a:t>
            </a:r>
          </a:p>
          <a:p>
            <a:pPr algn="just"/>
            <a:r>
              <a:rPr lang="ru-RU" sz="1200" dirty="0" smtClean="0"/>
              <a:t>привлечение внимания обучающихся к ценностному аспекту изучаемых </a:t>
            </a:r>
            <a:br>
              <a:rPr lang="ru-RU" sz="1200" dirty="0" smtClean="0"/>
            </a:br>
            <a:r>
              <a:rPr lang="ru-RU" sz="1200" dirty="0" smtClean="0"/>
              <a:t>на уроках явлений, организация их работы с получаемой на уроке социально значимой информацией – инициирование ее обсуждения, высказывания обучающимися своего мнения по ее поводу, выработки своего к ней отношения; </a:t>
            </a:r>
          </a:p>
          <a:p>
            <a:pPr algn="just"/>
            <a:r>
              <a:rPr lang="ru-RU" sz="1200" dirty="0" smtClean="0"/>
              <a:t>использование воспитательных возможностей содержания учебного предмета через демонстрацию обучающимся примеров ответственного, гражданского поведения, проявления человеколюбия и добросердечности, через подбор соответствующих текстов для чтения, задач для решения, проблемных ситуаций для обсуждения в классе;</a:t>
            </a:r>
          </a:p>
          <a:p>
            <a:pPr algn="just"/>
            <a:r>
              <a:rPr lang="ru-RU" sz="1200" dirty="0" smtClean="0"/>
              <a:t>применение на уроке интерактивных форм работы с обучающимися;  </a:t>
            </a:r>
          </a:p>
          <a:p>
            <a:pPr algn="just"/>
            <a:r>
              <a:rPr lang="ru-RU" sz="1200" dirty="0" smtClean="0"/>
              <a:t>включение в урок игровых процедур, которые помогают поддержать мотивацию обучающихся к получению знаний, налаживанию позитивных межличностных отношений в классе, помогают установлению доброжелательной атмосферы во время урока; </a:t>
            </a:r>
          </a:p>
          <a:p>
            <a:pPr algn="just"/>
            <a:r>
              <a:rPr lang="ru-RU" sz="1200" dirty="0" smtClean="0"/>
              <a:t>организация шефства мотивированных и эрудированных обучающихся </a:t>
            </a:r>
            <a:br>
              <a:rPr lang="ru-RU" sz="1200" dirty="0" smtClean="0"/>
            </a:br>
            <a:r>
              <a:rPr lang="ru-RU" sz="1200" dirty="0" smtClean="0"/>
              <a:t>над их неуспевающими одноклассниками, дающего обучающимся социально значимый опыт сотрудничества и взаимной помощи;</a:t>
            </a:r>
          </a:p>
          <a:p>
            <a:pPr algn="just"/>
            <a:r>
              <a:rPr lang="ru-RU" sz="1200" dirty="0" smtClean="0"/>
              <a:t>инициирование и поддержка исследовательской деятельности обучающихся </a:t>
            </a:r>
            <a:br>
              <a:rPr lang="ru-RU" sz="1200" dirty="0" smtClean="0"/>
            </a:br>
            <a:r>
              <a:rPr lang="ru-RU" sz="1200" dirty="0" smtClean="0"/>
              <a:t>в рамках реализации ими индивидуальных и групповых исследовательских проектов, что даст обучающимся возможность приобрести навык самостоятельного решения теоретической проблемы, навык генерирования и оформления собственных идей, навык уважительного отношения к чужим идеям, оформленным в работах других исследователей, навык публичного выступления перед аудиторией, аргументирования и отстаивания своей точки зрения.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548680"/>
            <a:ext cx="8229600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ctr"/>
            <a:r>
              <a:rPr lang="ru-RU" sz="2800" b="1" dirty="0" smtClean="0"/>
              <a:t>Модуль «Школьный урок»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348880"/>
            <a:ext cx="3024336" cy="1944216"/>
          </a:xfrm>
        </p:spPr>
        <p:txBody>
          <a:bodyPr>
            <a:noAutofit/>
          </a:bodyPr>
          <a:lstStyle/>
          <a:p>
            <a:pPr algn="just"/>
            <a:r>
              <a:rPr lang="ru-RU" sz="1100" dirty="0" smtClean="0"/>
              <a:t>через деятельность выборного Совета обучающихся</a:t>
            </a:r>
          </a:p>
          <a:p>
            <a:pPr algn="just"/>
            <a:r>
              <a:rPr lang="ru-RU" sz="1100" dirty="0" smtClean="0"/>
              <a:t>через деятельность Совета старост</a:t>
            </a:r>
          </a:p>
          <a:p>
            <a:pPr algn="just"/>
            <a:r>
              <a:rPr lang="ru-RU" sz="1100" dirty="0" smtClean="0"/>
              <a:t>через работу постоянно действующего школьного актива, инициирующего и организующего проведение личностно значимых для обучающихся событий (соревнований, конкурсов, фестивалей, капустников, </a:t>
            </a:r>
            <a:r>
              <a:rPr lang="ru-RU" sz="1100" dirty="0" err="1" smtClean="0"/>
              <a:t>флешмобов</a:t>
            </a:r>
            <a:r>
              <a:rPr lang="ru-RU" sz="1100" dirty="0" smtClean="0"/>
              <a:t> и т.п.);</a:t>
            </a:r>
          </a:p>
          <a:p>
            <a:pPr algn="just"/>
            <a:r>
              <a:rPr lang="ru-RU" sz="1100" dirty="0" smtClean="0"/>
              <a:t>через деятельность творческих советов дела, отвечающих за проведение тех или иных конкретных мероприятий, праздников, вечеров, акций и т.п.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548680"/>
            <a:ext cx="8229600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ctr"/>
            <a:r>
              <a:rPr lang="ru-RU" sz="2800" b="1" dirty="0" smtClean="0"/>
              <a:t>Модуль «Самоуправление»</a:t>
            </a:r>
            <a:endParaRPr lang="ru-RU" sz="2800" dirty="0" smtClean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99592" y="1268760"/>
            <a:ext cx="172819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На уровне школы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44208" y="1268760"/>
            <a:ext cx="230425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ru-RU" altLang="ko-KR" b="1" i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На уровне классов</a:t>
            </a:r>
            <a:endParaRPr lang="ru-RU" altLang="ko-K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228184" y="2276872"/>
            <a:ext cx="2735288" cy="2462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539750" algn="l"/>
              </a:tabLst>
            </a:pPr>
            <a:r>
              <a:rPr kumimoji="0" lang="ru-RU" altLang="ko-KR" sz="11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через деятельность выборных по инициативе и предложениям обучающихся класса лидеров ;</a:t>
            </a:r>
            <a:endParaRPr kumimoji="0" lang="ru-RU" altLang="ko-KR" sz="1100" b="0" i="0" u="none" strike="noStrike" cap="none" normalizeH="0" baseline="0" dirty="0" smtClean="0">
              <a:ln>
                <a:noFill/>
              </a:ln>
              <a:effectLst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539750" algn="l"/>
              </a:tabLst>
            </a:pPr>
            <a:r>
              <a:rPr kumimoji="0" lang="ru-RU" altLang="ko-KR" sz="11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через деятельность выборных органов самоуправления, отвечающих </a:t>
            </a:r>
            <a:br>
              <a:rPr kumimoji="0" lang="ru-RU" altLang="ko-KR" sz="11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altLang="ko-KR" sz="11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за различные направления работы класса (например: штаб спортивных дел, штаб творческих дел, штаб работы с обучающимися младших классов);</a:t>
            </a:r>
            <a:endParaRPr kumimoji="0" lang="ru-RU" altLang="ko-KR" sz="1100" b="0" i="0" u="none" strike="noStrike" cap="none" normalizeH="0" baseline="0" dirty="0" smtClean="0">
              <a:ln>
                <a:noFill/>
              </a:ln>
              <a:effectLst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539750" algn="l"/>
              </a:tabLst>
            </a:pPr>
            <a:r>
              <a:rPr kumimoji="0" lang="ru-RU" altLang="ko-KR" sz="11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через </a:t>
            </a:r>
            <a:r>
              <a:rPr kumimoji="0" lang="ru-RU" altLang="ko-KR" sz="11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организацию на принципах самоуправления жизни детских групп, отправляющихся в походы, экспедиции, на экскурсии</a:t>
            </a:r>
            <a:endParaRPr kumimoji="0" lang="ru-RU" altLang="ko-KR" sz="1100" b="0" i="0" u="none" strike="noStrike" cap="none" normalizeH="0" baseline="0" dirty="0" smtClean="0">
              <a:ln>
                <a:noFill/>
              </a:ln>
              <a:effectLst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347864" y="2492896"/>
            <a:ext cx="2664296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через вовлечение обучающихся в планирование, организацию,</a:t>
            </a:r>
            <a:r>
              <a:rPr kumimoji="0" lang="ru-RU" altLang="ko-KR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проведение и анализ общешкольных и </a:t>
            </a:r>
            <a:r>
              <a:rPr kumimoji="0" lang="ru-RU" altLang="ko-K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внутриклассных</a:t>
            </a:r>
            <a:r>
              <a:rPr kumimoji="0" lang="ru-RU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дел;</a:t>
            </a:r>
            <a:endParaRPr kumimoji="0" lang="ru-RU" altLang="ko-K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через реализацию обучающимися, взявшими на себя соответствующую роль, функций по контролю за порядком и чистотой в классе, уходом за классной комнатой, комнатными растениями и т.п.</a:t>
            </a:r>
            <a:endParaRPr kumimoji="0" lang="ru-RU" altLang="ko-K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19872" y="1268760"/>
            <a:ext cx="266429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ru-RU" altLang="ko-KR" b="1" i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На индивидуальном уровне</a:t>
            </a:r>
            <a:endParaRPr lang="ru-RU" altLang="ko-K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1600" b="1" dirty="0" smtClean="0"/>
              <a:t>Д</a:t>
            </a:r>
            <a:r>
              <a:rPr lang="en-US" sz="1600" b="1" dirty="0" err="1" smtClean="0"/>
              <a:t>етское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общественное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объединение</a:t>
            </a:r>
            <a:r>
              <a:rPr lang="en-US" sz="1600" b="1" dirty="0" smtClean="0"/>
              <a:t> </a:t>
            </a:r>
            <a:r>
              <a:rPr lang="en-US" sz="1600" dirty="0" smtClean="0"/>
              <a:t>– </a:t>
            </a:r>
            <a:r>
              <a:rPr lang="en-US" sz="1600" dirty="0" err="1" smtClean="0"/>
              <a:t>это</a:t>
            </a:r>
            <a:r>
              <a:rPr lang="en-US" sz="1600" dirty="0" smtClean="0"/>
              <a:t> </a:t>
            </a:r>
            <a:r>
              <a:rPr lang="en-US" sz="1600" dirty="0" err="1" smtClean="0"/>
              <a:t>добровольное</a:t>
            </a:r>
            <a:r>
              <a:rPr lang="en-US" sz="1600" dirty="0" smtClean="0"/>
              <a:t>, </a:t>
            </a:r>
            <a:r>
              <a:rPr lang="en-US" sz="1600" dirty="0" err="1" smtClean="0"/>
              <a:t>самоуправляемое</a:t>
            </a:r>
            <a:r>
              <a:rPr lang="en-US" sz="1600" dirty="0" smtClean="0"/>
              <a:t>, </a:t>
            </a:r>
            <a:r>
              <a:rPr lang="en-US" sz="1600" dirty="0" err="1" smtClean="0"/>
              <a:t>некоммерческое</a:t>
            </a:r>
            <a:r>
              <a:rPr lang="en-US" sz="1600" dirty="0" smtClean="0"/>
              <a:t> </a:t>
            </a:r>
            <a:r>
              <a:rPr lang="en-US" sz="1600" dirty="0" err="1" smtClean="0"/>
              <a:t>формирование</a:t>
            </a:r>
            <a:r>
              <a:rPr lang="en-US" sz="1600" dirty="0" smtClean="0"/>
              <a:t>, </a:t>
            </a:r>
            <a:r>
              <a:rPr lang="en-US" sz="1600" dirty="0" err="1" smtClean="0"/>
              <a:t>созданное</a:t>
            </a:r>
            <a:r>
              <a:rPr lang="en-US" sz="1600" dirty="0" smtClean="0"/>
              <a:t> </a:t>
            </a:r>
            <a:r>
              <a:rPr lang="ru-RU" sz="1600" dirty="0" smtClean="0"/>
              <a:t> </a:t>
            </a:r>
            <a:r>
              <a:rPr lang="en-US" sz="1600" dirty="0" err="1" smtClean="0"/>
              <a:t>по</a:t>
            </a:r>
            <a:r>
              <a:rPr lang="en-US" sz="1600" dirty="0" smtClean="0"/>
              <a:t> </a:t>
            </a:r>
            <a:r>
              <a:rPr lang="en-US" sz="1600" dirty="0" err="1" smtClean="0"/>
              <a:t>инициативе</a:t>
            </a:r>
            <a:r>
              <a:rPr lang="en-US" sz="1600" dirty="0" smtClean="0"/>
              <a:t> </a:t>
            </a:r>
            <a:r>
              <a:rPr lang="en-US" sz="1600" dirty="0" err="1" smtClean="0"/>
              <a:t>обучающихся</a:t>
            </a:r>
            <a:r>
              <a:rPr lang="en-US" sz="1600" dirty="0" smtClean="0"/>
              <a:t> и </a:t>
            </a:r>
            <a:r>
              <a:rPr lang="en-US" sz="1600" dirty="0" err="1" smtClean="0"/>
              <a:t>взрослых</a:t>
            </a:r>
            <a:r>
              <a:rPr lang="en-US" sz="1600" dirty="0" smtClean="0"/>
              <a:t>, </a:t>
            </a:r>
            <a:r>
              <a:rPr lang="en-US" sz="1600" dirty="0" err="1" smtClean="0"/>
              <a:t>объединившихся</a:t>
            </a:r>
            <a:r>
              <a:rPr lang="en-US" sz="1600" dirty="0" smtClean="0"/>
              <a:t> </a:t>
            </a:r>
            <a:r>
              <a:rPr lang="en-US" sz="1600" dirty="0" err="1" smtClean="0"/>
              <a:t>на</a:t>
            </a:r>
            <a:r>
              <a:rPr lang="en-US" sz="1600" dirty="0" smtClean="0"/>
              <a:t> </a:t>
            </a:r>
            <a:r>
              <a:rPr lang="en-US" sz="1600" dirty="0" err="1" smtClean="0"/>
              <a:t>основе</a:t>
            </a:r>
            <a:r>
              <a:rPr lang="en-US" sz="1600" dirty="0" smtClean="0"/>
              <a:t> </a:t>
            </a:r>
            <a:r>
              <a:rPr lang="en-US" sz="1600" dirty="0" err="1" smtClean="0"/>
              <a:t>общности</a:t>
            </a:r>
            <a:r>
              <a:rPr lang="en-US" sz="1600" dirty="0" smtClean="0"/>
              <a:t> </a:t>
            </a:r>
            <a:r>
              <a:rPr lang="en-US" sz="1600" dirty="0" err="1" smtClean="0"/>
              <a:t>интересов</a:t>
            </a:r>
            <a:r>
              <a:rPr lang="en-US" sz="1600" dirty="0" smtClean="0"/>
              <a:t> </a:t>
            </a:r>
            <a:r>
              <a:rPr lang="en-US" sz="1600" dirty="0" err="1" smtClean="0"/>
              <a:t>для</a:t>
            </a:r>
            <a:r>
              <a:rPr lang="en-US" sz="1600" dirty="0" smtClean="0"/>
              <a:t> </a:t>
            </a:r>
            <a:r>
              <a:rPr lang="en-US" sz="1600" dirty="0" err="1" smtClean="0"/>
              <a:t>реализации</a:t>
            </a:r>
            <a:r>
              <a:rPr lang="en-US" sz="1600" dirty="0" smtClean="0"/>
              <a:t> </a:t>
            </a:r>
            <a:r>
              <a:rPr lang="en-US" sz="1600" dirty="0" err="1" smtClean="0"/>
              <a:t>общих</a:t>
            </a:r>
            <a:r>
              <a:rPr lang="en-US" sz="1600" dirty="0" smtClean="0"/>
              <a:t> </a:t>
            </a:r>
            <a:r>
              <a:rPr lang="en-US" sz="1600" dirty="0" err="1" smtClean="0"/>
              <a:t>целей</a:t>
            </a:r>
            <a:r>
              <a:rPr lang="en-US" sz="1600" dirty="0" smtClean="0"/>
              <a:t>, </a:t>
            </a:r>
            <a:r>
              <a:rPr lang="en-US" sz="1600" dirty="0" err="1" smtClean="0"/>
              <a:t>указанных</a:t>
            </a:r>
            <a:r>
              <a:rPr lang="en-US" sz="1600" dirty="0" smtClean="0"/>
              <a:t> в </a:t>
            </a:r>
            <a:r>
              <a:rPr lang="en-US" sz="1600" dirty="0" err="1" smtClean="0"/>
              <a:t>уставе</a:t>
            </a:r>
            <a:r>
              <a:rPr lang="en-US" sz="1600" dirty="0" smtClean="0"/>
              <a:t> </a:t>
            </a:r>
            <a:r>
              <a:rPr lang="en-US" sz="1600" dirty="0" err="1" smtClean="0"/>
              <a:t>общественного</a:t>
            </a:r>
            <a:r>
              <a:rPr lang="en-US" sz="1600" dirty="0" smtClean="0"/>
              <a:t> </a:t>
            </a:r>
            <a:r>
              <a:rPr lang="en-US" sz="1600" dirty="0" err="1" smtClean="0"/>
              <a:t>объединения</a:t>
            </a:r>
            <a:r>
              <a:rPr lang="en-US" sz="1600" dirty="0" smtClean="0"/>
              <a:t>. </a:t>
            </a:r>
            <a:endParaRPr lang="ru-RU" sz="1600" dirty="0" smtClean="0"/>
          </a:p>
          <a:p>
            <a:pPr algn="just">
              <a:buNone/>
            </a:pPr>
            <a:endParaRPr lang="en-US" sz="1600" dirty="0" smtClean="0"/>
          </a:p>
          <a:p>
            <a:pPr algn="just">
              <a:buNone/>
            </a:pPr>
            <a:r>
              <a:rPr lang="en-US" sz="1600" b="1" dirty="0" err="1" smtClean="0"/>
              <a:t>Воспитание</a:t>
            </a:r>
            <a:r>
              <a:rPr lang="en-US" sz="1600" b="1" dirty="0" smtClean="0"/>
              <a:t> в </a:t>
            </a:r>
            <a:r>
              <a:rPr lang="en-US" sz="1600" b="1" dirty="0" err="1" smtClean="0"/>
              <a:t>детском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общественном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объединении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осуществляется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через</a:t>
            </a:r>
            <a:r>
              <a:rPr lang="en-US" sz="1600" b="1" dirty="0" smtClean="0"/>
              <a:t> </a:t>
            </a:r>
            <a:r>
              <a:rPr lang="ru-RU" sz="1600" b="1" dirty="0" smtClean="0"/>
              <a:t>:</a:t>
            </a:r>
            <a:endParaRPr lang="en-US" sz="1600" b="1" dirty="0" smtClean="0"/>
          </a:p>
          <a:p>
            <a:pPr algn="just"/>
            <a:r>
              <a:rPr lang="ru-RU" sz="1600" dirty="0" smtClean="0"/>
              <a:t>утверждение и последовательную реализацию в детском общественном объединении демократических </a:t>
            </a:r>
            <a:r>
              <a:rPr lang="ru-RU" sz="1600" dirty="0" smtClean="0"/>
              <a:t>процедур, </a:t>
            </a:r>
            <a:r>
              <a:rPr lang="ru-RU" sz="1600" dirty="0" smtClean="0"/>
              <a:t>дающих обучающемуся возможность получить социально значимый опыт гражданского поведения;</a:t>
            </a:r>
          </a:p>
          <a:p>
            <a:pPr algn="just"/>
            <a:r>
              <a:rPr lang="ru-RU" sz="1600" dirty="0" smtClean="0"/>
              <a:t>организацию общественно полезных </a:t>
            </a:r>
            <a:r>
              <a:rPr lang="ru-RU" sz="1600" dirty="0" smtClean="0"/>
              <a:t>дел;</a:t>
            </a:r>
            <a:endParaRPr lang="ru-RU" sz="1600" dirty="0" smtClean="0"/>
          </a:p>
          <a:p>
            <a:pPr algn="just"/>
            <a:r>
              <a:rPr lang="ru-RU" sz="1600" dirty="0" smtClean="0"/>
              <a:t>клубные </a:t>
            </a:r>
            <a:r>
              <a:rPr lang="ru-RU" sz="1600" dirty="0" smtClean="0"/>
              <a:t>встречи – формальные и неформальные встречи членов детского общественного объединения для обсуждения вопросов управления объединением, планирования дел в школе и микрорайоне, совместного пения, празднования знаменательных для членов объединения событий;</a:t>
            </a:r>
          </a:p>
          <a:p>
            <a:pPr algn="just"/>
            <a:r>
              <a:rPr lang="ru-RU" sz="1600" dirty="0" smtClean="0"/>
              <a:t>лагерные сборы детского объединения, проводимые в каникулярное время </a:t>
            </a:r>
            <a:br>
              <a:rPr lang="ru-RU" sz="1600" dirty="0" smtClean="0"/>
            </a:br>
            <a:r>
              <a:rPr lang="ru-RU" sz="1600" dirty="0" smtClean="0"/>
              <a:t>на базе загородного </a:t>
            </a:r>
            <a:r>
              <a:rPr lang="ru-RU" sz="1600" dirty="0" smtClean="0"/>
              <a:t>лагеря;</a:t>
            </a:r>
            <a:endParaRPr lang="ru-RU" sz="1600" dirty="0" smtClean="0"/>
          </a:p>
          <a:p>
            <a:pPr algn="just"/>
            <a:r>
              <a:rPr lang="ru-RU" sz="1600" dirty="0" err="1" smtClean="0"/>
              <a:t>рекрутинговые</a:t>
            </a:r>
            <a:r>
              <a:rPr lang="ru-RU" sz="1600" dirty="0" smtClean="0"/>
              <a:t> мероприятия в начальной школе, реализующие идею популяризации деятельности детского общественного объединения, привлечения </a:t>
            </a:r>
            <a:br>
              <a:rPr lang="ru-RU" sz="1600" dirty="0" smtClean="0"/>
            </a:br>
            <a:r>
              <a:rPr lang="ru-RU" sz="1600" dirty="0" smtClean="0"/>
              <a:t>в него новых участников (проводятся в форме игр, </a:t>
            </a:r>
            <a:r>
              <a:rPr lang="ru-RU" sz="1600" dirty="0" err="1" smtClean="0"/>
              <a:t>квестов</a:t>
            </a:r>
            <a:r>
              <a:rPr lang="ru-RU" sz="1600" dirty="0" smtClean="0"/>
              <a:t>, театрализаций и т.п.);</a:t>
            </a:r>
          </a:p>
          <a:p>
            <a:pPr algn="just"/>
            <a:r>
              <a:rPr lang="ru-RU" sz="1600" dirty="0" smtClean="0"/>
              <a:t>поддержку и развитие в детском объединении его традиций и ритуалов, формирующих у обучающегося чувство общности с другими его членами, чувство причастности к тому, что происходит в </a:t>
            </a:r>
            <a:r>
              <a:rPr lang="ru-RU" sz="1600" dirty="0" smtClean="0"/>
              <a:t>объединении;</a:t>
            </a:r>
            <a:endParaRPr lang="ru-RU" sz="1600" dirty="0" smtClean="0"/>
          </a:p>
          <a:p>
            <a:pPr algn="just"/>
            <a:r>
              <a:rPr lang="ru-RU" sz="1600" dirty="0" smtClean="0"/>
              <a:t>участие членов детского общественного объединения в волонтерских акциях, деятельности на благо конкретных людей и социального окружения в целом. 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548680"/>
            <a:ext cx="8229600" cy="79208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algn="ctr"/>
            <a:r>
              <a:rPr lang="ru-RU" sz="2800" b="1" dirty="0" smtClean="0"/>
              <a:t>Модуль </a:t>
            </a:r>
          </a:p>
          <a:p>
            <a:pPr algn="ctr"/>
            <a:r>
              <a:rPr lang="ru-RU" sz="2800" b="1" dirty="0" smtClean="0"/>
              <a:t>«Детские общественные объединения»</a:t>
            </a:r>
            <a:endParaRPr lang="ru-RU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1368152"/>
          </a:xfrm>
        </p:spPr>
        <p:txBody>
          <a:bodyPr>
            <a:normAutofit/>
          </a:bodyPr>
          <a:lstStyle/>
          <a:p>
            <a:pPr algn="just"/>
            <a:r>
              <a:rPr lang="ru-RU" sz="1600" dirty="0" smtClean="0"/>
              <a:t>На экскурсиях, в экспедициях, в походах создаются благоприятные условия для воспитания у обучающихся самостоятельности и ответственности, формирования у них навыков </a:t>
            </a:r>
            <a:r>
              <a:rPr lang="ru-RU" sz="1600" dirty="0" err="1" smtClean="0"/>
              <a:t>самообслуживающего</a:t>
            </a:r>
            <a:r>
              <a:rPr lang="ru-RU" sz="1600" dirty="0" smtClean="0"/>
              <a:t> труда, преодоления </a:t>
            </a:r>
            <a:br>
              <a:rPr lang="ru-RU" sz="1600" dirty="0" smtClean="0"/>
            </a:br>
            <a:r>
              <a:rPr lang="ru-RU" sz="1600" dirty="0" smtClean="0"/>
              <a:t>их инфантильных и эгоистических наклонностей, обучения рациональному использованию своего времени, сил, имущества.</a:t>
            </a:r>
            <a:endParaRPr lang="ru-RU" sz="16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548680"/>
            <a:ext cx="8229600" cy="79208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algn="ctr"/>
            <a:r>
              <a:rPr lang="ru-RU" sz="2800" b="1" dirty="0" smtClean="0"/>
              <a:t>Модуль </a:t>
            </a:r>
          </a:p>
          <a:p>
            <a:pPr algn="ctr"/>
            <a:r>
              <a:rPr lang="ru-RU" sz="2800" b="1" dirty="0" smtClean="0"/>
              <a:t>«Экскурсии, экспедиции, походы»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2924944"/>
            <a:ext cx="522771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600" b="1" dirty="0" smtClean="0"/>
              <a:t>Модуль «Профориентация»</a:t>
            </a:r>
            <a:endParaRPr lang="ru-RU" sz="2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3933056"/>
            <a:ext cx="230425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Профессиональное </a:t>
            </a:r>
            <a:r>
              <a:rPr lang="ru-RU" dirty="0" smtClean="0"/>
              <a:t>просвещение обучающихся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3861048"/>
            <a:ext cx="259228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Диагностика и </a:t>
            </a:r>
            <a:r>
              <a:rPr lang="ru-RU" dirty="0" smtClean="0"/>
              <a:t>консультирование по проблемам профориентации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372200" y="3861048"/>
            <a:ext cx="230425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Организация </a:t>
            </a:r>
            <a:r>
              <a:rPr lang="ru-RU" dirty="0" smtClean="0"/>
              <a:t>профессиональных проб обучающихся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3123792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5600" dirty="0" smtClean="0"/>
              <a:t>циклы </a:t>
            </a:r>
            <a:r>
              <a:rPr lang="ru-RU" sz="5600" dirty="0" err="1" smtClean="0"/>
              <a:t>профориентационных</a:t>
            </a:r>
            <a:r>
              <a:rPr lang="ru-RU" sz="5600" dirty="0" smtClean="0"/>
              <a:t> часов общения, направленных на подготовку обучающегося к осознанному планированию и реализации своего профессионального будущего;</a:t>
            </a:r>
          </a:p>
          <a:p>
            <a:pPr algn="just"/>
            <a:r>
              <a:rPr lang="ru-RU" sz="5600" dirty="0" err="1" smtClean="0"/>
              <a:t>профориентационные</a:t>
            </a:r>
            <a:r>
              <a:rPr lang="ru-RU" sz="5600" dirty="0" smtClean="0"/>
              <a:t> игры: симуляции, деловые игры, </a:t>
            </a:r>
            <a:r>
              <a:rPr lang="ru-RU" sz="5600" dirty="0" err="1" smtClean="0"/>
              <a:t>квесты</a:t>
            </a:r>
            <a:r>
              <a:rPr lang="ru-RU" sz="5600" dirty="0" smtClean="0"/>
              <a:t>, решение кейсов (ситуаций, в которых необходимо принять решение, занять определенную </a:t>
            </a:r>
            <a:r>
              <a:rPr lang="ru-RU" sz="5600" dirty="0" smtClean="0"/>
              <a:t>позицию;</a:t>
            </a:r>
            <a:endParaRPr lang="ru-RU" sz="5600" dirty="0" smtClean="0"/>
          </a:p>
          <a:p>
            <a:pPr algn="just"/>
            <a:r>
              <a:rPr lang="ru-RU" sz="5600" dirty="0" smtClean="0"/>
              <a:t>экскурсии на предприятия города, дающие обучающимся начальные представления о существующих профессиях и условиях работы людей, представляющих эти профессии;</a:t>
            </a:r>
          </a:p>
          <a:p>
            <a:pPr algn="just"/>
            <a:r>
              <a:rPr lang="ru-RU" sz="5600" dirty="0" smtClean="0"/>
              <a:t>посещение </a:t>
            </a:r>
            <a:r>
              <a:rPr lang="ru-RU" sz="5600" dirty="0" err="1" smtClean="0"/>
              <a:t>профориентационных</a:t>
            </a:r>
            <a:r>
              <a:rPr lang="ru-RU" sz="5600" dirty="0" smtClean="0"/>
              <a:t> выставок, ярмарок профессий, тематических </a:t>
            </a:r>
            <a:r>
              <a:rPr lang="ru-RU" sz="5600" dirty="0" err="1" smtClean="0"/>
              <a:t>профориентационных</a:t>
            </a:r>
            <a:r>
              <a:rPr lang="ru-RU" sz="5600" dirty="0" smtClean="0"/>
              <a:t> парков, </a:t>
            </a:r>
            <a:r>
              <a:rPr lang="ru-RU" sz="5600" dirty="0" err="1" smtClean="0"/>
              <a:t>профориентационных</a:t>
            </a:r>
            <a:r>
              <a:rPr lang="ru-RU" sz="5600" dirty="0" smtClean="0"/>
              <a:t> лагерей, дней открытых дверей в профессиональные образовательные организации и организации высшего образования;</a:t>
            </a:r>
          </a:p>
          <a:p>
            <a:pPr algn="just"/>
            <a:r>
              <a:rPr lang="ru-RU" sz="5600" dirty="0" smtClean="0"/>
              <a:t>организация на базе пришкольного детского лагеря отдыха </a:t>
            </a:r>
            <a:r>
              <a:rPr lang="ru-RU" sz="5600" dirty="0" err="1" smtClean="0"/>
              <a:t>профориентационных</a:t>
            </a:r>
            <a:r>
              <a:rPr lang="ru-RU" sz="5600" dirty="0" smtClean="0"/>
              <a:t> </a:t>
            </a:r>
            <a:r>
              <a:rPr lang="ru-RU" sz="5600" dirty="0" smtClean="0"/>
              <a:t>смен;</a:t>
            </a:r>
            <a:r>
              <a:rPr lang="ru-RU" sz="5600" dirty="0" smtClean="0"/>
              <a:t> </a:t>
            </a:r>
          </a:p>
          <a:p>
            <a:pPr algn="just"/>
            <a:r>
              <a:rPr lang="ru-RU" sz="5600" dirty="0" smtClean="0"/>
              <a:t>совместное с педагогическими работниками изучение интернет ресурсов, посвященных выбору профессий, прохождение </a:t>
            </a:r>
            <a:r>
              <a:rPr lang="ru-RU" sz="5600" dirty="0" err="1" smtClean="0"/>
              <a:t>профориентационного</a:t>
            </a:r>
            <a:r>
              <a:rPr lang="ru-RU" sz="5600" dirty="0" smtClean="0"/>
              <a:t> </a:t>
            </a:r>
            <a:r>
              <a:rPr lang="ru-RU" sz="5600" dirty="0" err="1" smtClean="0"/>
              <a:t>онлайн-тестирования</a:t>
            </a:r>
            <a:r>
              <a:rPr lang="ru-RU" sz="5600" dirty="0" smtClean="0"/>
              <a:t>, </a:t>
            </a:r>
            <a:r>
              <a:rPr lang="ru-RU" sz="5600" dirty="0" err="1" smtClean="0"/>
              <a:t>прохождение</a:t>
            </a:r>
            <a:r>
              <a:rPr lang="ru-RU" sz="5600" dirty="0" smtClean="0"/>
              <a:t> </a:t>
            </a:r>
            <a:r>
              <a:rPr lang="ru-RU" sz="5600" dirty="0" err="1" smtClean="0"/>
              <a:t>онлайн</a:t>
            </a:r>
            <a:r>
              <a:rPr lang="ru-RU" sz="5600" dirty="0" smtClean="0"/>
              <a:t> курсов по интересующим профессиям </a:t>
            </a:r>
            <a:r>
              <a:rPr lang="ru-RU" sz="5600" dirty="0" smtClean="0"/>
              <a:t>и </a:t>
            </a:r>
            <a:r>
              <a:rPr lang="ru-RU" sz="5600" dirty="0" smtClean="0"/>
              <a:t>направлениям образования;</a:t>
            </a:r>
          </a:p>
          <a:p>
            <a:pPr algn="just"/>
            <a:r>
              <a:rPr lang="ru-RU" sz="5600" dirty="0" smtClean="0"/>
              <a:t>участие в работе всероссийских </a:t>
            </a:r>
            <a:r>
              <a:rPr lang="ru-RU" sz="5600" dirty="0" err="1" smtClean="0"/>
              <a:t>профориентационных</a:t>
            </a:r>
            <a:r>
              <a:rPr lang="ru-RU" sz="5600" dirty="0" smtClean="0"/>
              <a:t> проектов, созданных </a:t>
            </a:r>
            <a:r>
              <a:rPr lang="ru-RU" sz="5600" dirty="0" smtClean="0"/>
              <a:t>в </a:t>
            </a:r>
            <a:r>
              <a:rPr lang="ru-RU" sz="5600" dirty="0" smtClean="0"/>
              <a:t>сети интернет: просмотр лекций, решение учебно-тренировочных задач, участие </a:t>
            </a:r>
            <a:r>
              <a:rPr lang="ru-RU" sz="5600" dirty="0" smtClean="0"/>
              <a:t>в </a:t>
            </a:r>
            <a:r>
              <a:rPr lang="ru-RU" sz="5600" dirty="0" smtClean="0"/>
              <a:t>мастер-классах, посещение открытых уроков;</a:t>
            </a:r>
          </a:p>
          <a:p>
            <a:pPr algn="just"/>
            <a:r>
              <a:rPr lang="ru-RU" sz="5600" dirty="0" smtClean="0"/>
              <a:t>индивидуальные консультации психолога для обучающихся и их родителей (законных представителей) по вопросам склонностей, способностей, дарований </a:t>
            </a:r>
            <a:r>
              <a:rPr lang="ru-RU" sz="5600" dirty="0" smtClean="0"/>
              <a:t>и </a:t>
            </a:r>
            <a:r>
              <a:rPr lang="ru-RU" sz="5600" dirty="0" smtClean="0"/>
              <a:t>иных индивидуальных особенностей обучающихся, которые могут иметь значение в процессе выбора ими профессии;</a:t>
            </a:r>
          </a:p>
          <a:p>
            <a:pPr algn="just"/>
            <a:r>
              <a:rPr lang="ru-RU" sz="5600" dirty="0" smtClean="0"/>
              <a:t>освоение обучающимися основ профессии в рамках различных курсов </a:t>
            </a:r>
            <a:r>
              <a:rPr lang="ru-RU" sz="5600" dirty="0" smtClean="0"/>
              <a:t>по </a:t>
            </a:r>
            <a:r>
              <a:rPr lang="ru-RU" sz="5600" dirty="0" smtClean="0"/>
              <a:t>выбору, включенных в основную образовательную программу школы, или </a:t>
            </a:r>
            <a:r>
              <a:rPr lang="ru-RU" sz="5600" dirty="0" smtClean="0"/>
              <a:t>в </a:t>
            </a:r>
            <a:r>
              <a:rPr lang="ru-RU" sz="5600" dirty="0" smtClean="0"/>
              <a:t>рамках курсов дополнительного образования. 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692696"/>
            <a:ext cx="65598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Модуль «Профориентация</a:t>
            </a:r>
            <a:r>
              <a:rPr lang="ru-RU" b="1" dirty="0" smtClean="0"/>
              <a:t>» осуществляется через: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разновозрастный редакционный совет обучающихся, обучающихся старших классов и консультирующих их педагогических работников, целью которого является освещение (через школьную газету, школьное радио или телевидение) наиболее интересных моментов жизни школы, популяризация общешкольных ключевых дел, кружков, секций, деятельности органов ученического самоуправления; </a:t>
            </a:r>
          </a:p>
          <a:p>
            <a:r>
              <a:rPr lang="ru-RU" dirty="0" smtClean="0"/>
              <a:t>школьная газета для обучающихся старших классов, на страницах которой ими размещаются материалы о профессиональных организациях, об организациях высшего образования и востребованных рабочих вакансиях, которые могут быть интересны обучающимся; организуются конкурсы рассказов, поэтических произведений, сказок, репортажей и научно-популярных статей; проводятся круглые столы с обсуждением значимых учебных, социальных, нравственных проблем;</a:t>
            </a:r>
          </a:p>
          <a:p>
            <a:r>
              <a:rPr lang="ru-RU" dirty="0" smtClean="0"/>
              <a:t>школьный </a:t>
            </a:r>
            <a:r>
              <a:rPr lang="ru-RU" dirty="0" err="1" smtClean="0"/>
              <a:t>медиацентр</a:t>
            </a:r>
            <a:r>
              <a:rPr lang="ru-RU" dirty="0" smtClean="0"/>
              <a:t> – созданная из заинтересованных добровольцев группа информационно-технической поддержки школьных мероприятий, осуществляющая видеосъемку и </a:t>
            </a:r>
            <a:r>
              <a:rPr lang="ru-RU" dirty="0" err="1" smtClean="0"/>
              <a:t>мультимедийное</a:t>
            </a:r>
            <a:r>
              <a:rPr lang="ru-RU" dirty="0" smtClean="0"/>
              <a:t> сопровождение школьных праздников, фестивалей, конкурсов, спектаклей, капустников, вечеров, дискотек;</a:t>
            </a:r>
          </a:p>
          <a:p>
            <a:r>
              <a:rPr lang="ru-RU" dirty="0" smtClean="0"/>
              <a:t>школьная интернет-группа – разновозрастное сообщество обучающихся </a:t>
            </a:r>
            <a:br>
              <a:rPr lang="ru-RU" dirty="0" smtClean="0"/>
            </a:br>
            <a:r>
              <a:rPr lang="ru-RU" dirty="0" smtClean="0"/>
              <a:t>и педагогических работников, поддерживающее интернет-сайт школы </a:t>
            </a:r>
            <a:br>
              <a:rPr lang="ru-RU" dirty="0" smtClean="0"/>
            </a:br>
            <a:r>
              <a:rPr lang="ru-RU" dirty="0" smtClean="0"/>
              <a:t>и соответствующую группу в социальных сетях с целью освещения деятельности образовательной организации в информационном пространстве, привлечения внимания общественности к школе, информационного продвижения ценностей школы и организации виртуальной диалоговой площадки, на которой обучающимися, педагогическими работниками и родителями могли бы открыто обсуждаться значимые для школы вопросы; </a:t>
            </a:r>
          </a:p>
          <a:p>
            <a:r>
              <a:rPr lang="ru-RU" dirty="0" smtClean="0"/>
              <a:t>школьная киностудия, в рамках которой создаются ролики, клипы, осуществляется монтаж познавательных, документальных, анимационных, художественных фильмов, с акцентом на этическое, эстетическое, патриотическое просвещение аудитории;</a:t>
            </a:r>
          </a:p>
          <a:p>
            <a:r>
              <a:rPr lang="ru-RU" dirty="0" smtClean="0"/>
              <a:t>участие обучающихся в региональных или всероссийских конкурсах школьных </a:t>
            </a:r>
            <a:r>
              <a:rPr lang="ru-RU" dirty="0" err="1" smtClean="0"/>
              <a:t>медиа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692696"/>
            <a:ext cx="55066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600" b="1" dirty="0" smtClean="0"/>
              <a:t>Модуль </a:t>
            </a:r>
            <a:r>
              <a:rPr lang="ru-RU" sz="2800" b="1" dirty="0" smtClean="0"/>
              <a:t>«Школьные </a:t>
            </a:r>
            <a:r>
              <a:rPr lang="ru-RU" sz="2800" b="1" dirty="0" err="1" smtClean="0"/>
              <a:t>медиа</a:t>
            </a:r>
            <a:r>
              <a:rPr lang="ru-RU" sz="2800" b="1" dirty="0" smtClean="0"/>
              <a:t>»</a:t>
            </a:r>
            <a:endParaRPr lang="ru-RU" sz="2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36504"/>
          </a:xfrm>
        </p:spPr>
        <p:txBody>
          <a:bodyPr>
            <a:normAutofit/>
          </a:bodyPr>
          <a:lstStyle/>
          <a:p>
            <a:pPr algn="just"/>
            <a:r>
              <a:rPr lang="en-US" sz="1400" dirty="0" err="1" smtClean="0"/>
              <a:t>Окружающая</a:t>
            </a:r>
            <a:r>
              <a:rPr lang="en-US" sz="1400" dirty="0" smtClean="0"/>
              <a:t> </a:t>
            </a:r>
            <a:r>
              <a:rPr lang="en-US" sz="1400" dirty="0" err="1" smtClean="0"/>
              <a:t>обучающегося</a:t>
            </a:r>
            <a:r>
              <a:rPr lang="en-US" sz="1400" dirty="0" smtClean="0"/>
              <a:t> </a:t>
            </a:r>
            <a:r>
              <a:rPr lang="en-US" sz="1400" dirty="0" err="1" smtClean="0"/>
              <a:t>предметно-эстетическая</a:t>
            </a:r>
            <a:r>
              <a:rPr lang="en-US" sz="1400" dirty="0" smtClean="0"/>
              <a:t> </a:t>
            </a:r>
            <a:r>
              <a:rPr lang="en-US" sz="1400" dirty="0" err="1" smtClean="0"/>
              <a:t>среда</a:t>
            </a:r>
            <a:r>
              <a:rPr lang="en-US" sz="1400" dirty="0" smtClean="0"/>
              <a:t> </a:t>
            </a:r>
            <a:r>
              <a:rPr lang="en-US" sz="1400" dirty="0" err="1" smtClean="0"/>
              <a:t>школы</a:t>
            </a:r>
            <a:r>
              <a:rPr lang="en-US" sz="1400" dirty="0" smtClean="0"/>
              <a:t>, </a:t>
            </a:r>
            <a:br>
              <a:rPr lang="en-US" sz="1400" dirty="0" smtClean="0"/>
            </a:br>
            <a:r>
              <a:rPr lang="en-US" sz="1400" dirty="0" err="1" smtClean="0"/>
              <a:t>при</a:t>
            </a:r>
            <a:r>
              <a:rPr lang="en-US" sz="1400" dirty="0" smtClean="0"/>
              <a:t> </a:t>
            </a:r>
            <a:r>
              <a:rPr lang="en-US" sz="1400" dirty="0" err="1" smtClean="0"/>
              <a:t>условии</a:t>
            </a:r>
            <a:r>
              <a:rPr lang="en-US" sz="1400" dirty="0" smtClean="0"/>
              <a:t> </a:t>
            </a:r>
            <a:r>
              <a:rPr lang="en-US" sz="1400" dirty="0" err="1" smtClean="0"/>
              <a:t>ее</a:t>
            </a:r>
            <a:r>
              <a:rPr lang="en-US" sz="1400" dirty="0" smtClean="0"/>
              <a:t> </a:t>
            </a:r>
            <a:r>
              <a:rPr lang="en-US" sz="1400" dirty="0" err="1" smtClean="0"/>
              <a:t>грамотной</a:t>
            </a:r>
            <a:r>
              <a:rPr lang="en-US" sz="1400" dirty="0" smtClean="0"/>
              <a:t> </a:t>
            </a:r>
            <a:r>
              <a:rPr lang="en-US" sz="1400" dirty="0" err="1" smtClean="0"/>
              <a:t>организации</a:t>
            </a:r>
            <a:r>
              <a:rPr lang="en-US" sz="1400" dirty="0" smtClean="0"/>
              <a:t>, </a:t>
            </a:r>
            <a:r>
              <a:rPr lang="en-US" sz="1400" dirty="0" err="1" smtClean="0"/>
              <a:t>обогащает</a:t>
            </a:r>
            <a:r>
              <a:rPr lang="en-US" sz="1400" dirty="0" smtClean="0"/>
              <a:t> </a:t>
            </a:r>
            <a:r>
              <a:rPr lang="en-US" sz="1400" dirty="0" err="1" smtClean="0"/>
              <a:t>внутренний</a:t>
            </a:r>
            <a:r>
              <a:rPr lang="en-US" sz="1400" dirty="0" smtClean="0"/>
              <a:t> </a:t>
            </a:r>
            <a:r>
              <a:rPr lang="en-US" sz="1400" dirty="0" err="1" smtClean="0"/>
              <a:t>мир</a:t>
            </a:r>
            <a:r>
              <a:rPr lang="en-US" sz="1400" dirty="0" smtClean="0"/>
              <a:t> </a:t>
            </a:r>
            <a:r>
              <a:rPr lang="en-US" sz="1400" dirty="0" err="1" smtClean="0"/>
              <a:t>обучающегося</a:t>
            </a:r>
            <a:r>
              <a:rPr lang="en-US" sz="1400" dirty="0" smtClean="0"/>
              <a:t>, </a:t>
            </a:r>
            <a:r>
              <a:rPr lang="en-US" sz="1400" dirty="0" err="1" smtClean="0"/>
              <a:t>способствует</a:t>
            </a:r>
            <a:r>
              <a:rPr lang="en-US" sz="1400" dirty="0" smtClean="0"/>
              <a:t> </a:t>
            </a:r>
            <a:r>
              <a:rPr lang="en-US" sz="1400" dirty="0" err="1" smtClean="0"/>
              <a:t>формированию</a:t>
            </a:r>
            <a:r>
              <a:rPr lang="en-US" sz="1400" dirty="0" smtClean="0"/>
              <a:t> у </a:t>
            </a:r>
            <a:r>
              <a:rPr lang="en-US" sz="1400" dirty="0" err="1" smtClean="0"/>
              <a:t>него</a:t>
            </a:r>
            <a:r>
              <a:rPr lang="en-US" sz="1400" dirty="0" smtClean="0"/>
              <a:t> </a:t>
            </a:r>
            <a:r>
              <a:rPr lang="en-US" sz="1400" dirty="0" err="1" smtClean="0"/>
              <a:t>чувства</a:t>
            </a:r>
            <a:r>
              <a:rPr lang="en-US" sz="1400" dirty="0" smtClean="0"/>
              <a:t> </a:t>
            </a:r>
            <a:r>
              <a:rPr lang="en-US" sz="1400" dirty="0" err="1" smtClean="0"/>
              <a:t>вкуса</a:t>
            </a:r>
            <a:r>
              <a:rPr lang="en-US" sz="1400" dirty="0" smtClean="0"/>
              <a:t> и </a:t>
            </a:r>
            <a:r>
              <a:rPr lang="en-US" sz="1400" dirty="0" err="1" smtClean="0"/>
              <a:t>стиля</a:t>
            </a:r>
            <a:r>
              <a:rPr lang="en-US" sz="1400" dirty="0" smtClean="0"/>
              <a:t>, </a:t>
            </a:r>
            <a:r>
              <a:rPr lang="en-US" sz="1400" dirty="0" err="1" smtClean="0"/>
              <a:t>создает</a:t>
            </a:r>
            <a:r>
              <a:rPr lang="en-US" sz="1400" dirty="0" smtClean="0"/>
              <a:t> </a:t>
            </a:r>
            <a:r>
              <a:rPr lang="en-US" sz="1400" dirty="0" err="1" smtClean="0"/>
              <a:t>атмосферу</a:t>
            </a:r>
            <a:r>
              <a:rPr lang="en-US" sz="1400" dirty="0" smtClean="0"/>
              <a:t> </a:t>
            </a:r>
            <a:r>
              <a:rPr lang="en-US" sz="1400" dirty="0" err="1" smtClean="0"/>
              <a:t>психологического</a:t>
            </a:r>
            <a:r>
              <a:rPr lang="en-US" sz="1400" dirty="0" smtClean="0"/>
              <a:t> </a:t>
            </a:r>
            <a:r>
              <a:rPr lang="en-US" sz="1400" dirty="0" err="1" smtClean="0"/>
              <a:t>комфорта</a:t>
            </a:r>
            <a:r>
              <a:rPr lang="en-US" sz="1400" dirty="0" smtClean="0"/>
              <a:t>, </a:t>
            </a:r>
            <a:r>
              <a:rPr lang="en-US" sz="1400" dirty="0" err="1" smtClean="0"/>
              <a:t>поднимает</a:t>
            </a:r>
            <a:r>
              <a:rPr lang="en-US" sz="1400" dirty="0" smtClean="0"/>
              <a:t> </a:t>
            </a:r>
            <a:r>
              <a:rPr lang="en-US" sz="1400" dirty="0" err="1" smtClean="0"/>
              <a:t>настроение</a:t>
            </a:r>
            <a:r>
              <a:rPr lang="en-US" sz="1400" dirty="0" smtClean="0"/>
              <a:t>, </a:t>
            </a:r>
            <a:r>
              <a:rPr lang="en-US" sz="1400" dirty="0" err="1" smtClean="0"/>
              <a:t>предупреждает</a:t>
            </a:r>
            <a:r>
              <a:rPr lang="en-US" sz="1400" dirty="0" smtClean="0"/>
              <a:t> </a:t>
            </a:r>
            <a:r>
              <a:rPr lang="en-US" sz="1400" dirty="0" err="1" smtClean="0"/>
              <a:t>стрессовые</a:t>
            </a:r>
            <a:r>
              <a:rPr lang="en-US" sz="1400" dirty="0" smtClean="0"/>
              <a:t> </a:t>
            </a:r>
            <a:r>
              <a:rPr lang="en-US" sz="1400" dirty="0" err="1" smtClean="0"/>
              <a:t>ситуации</a:t>
            </a:r>
            <a:r>
              <a:rPr lang="en-US" sz="1400" dirty="0" smtClean="0"/>
              <a:t>, </a:t>
            </a:r>
            <a:r>
              <a:rPr lang="en-US" sz="1400" dirty="0" err="1" smtClean="0"/>
              <a:t>способствует</a:t>
            </a:r>
            <a:r>
              <a:rPr lang="en-US" sz="1400" dirty="0" smtClean="0"/>
              <a:t> </a:t>
            </a:r>
            <a:r>
              <a:rPr lang="en-US" sz="1400" dirty="0" err="1" smtClean="0"/>
              <a:t>позитивному</a:t>
            </a:r>
            <a:r>
              <a:rPr lang="en-US" sz="1400" dirty="0" smtClean="0"/>
              <a:t> </a:t>
            </a:r>
            <a:r>
              <a:rPr lang="en-US" sz="1400" dirty="0" err="1" smtClean="0"/>
              <a:t>восприятию</a:t>
            </a:r>
            <a:r>
              <a:rPr lang="en-US" sz="1400" dirty="0" smtClean="0"/>
              <a:t> </a:t>
            </a:r>
            <a:r>
              <a:rPr lang="en-US" sz="1400" dirty="0" err="1" smtClean="0"/>
              <a:t>обучающимся</a:t>
            </a:r>
            <a:r>
              <a:rPr lang="en-US" sz="1400" dirty="0" smtClean="0"/>
              <a:t> </a:t>
            </a:r>
            <a:r>
              <a:rPr lang="en-US" sz="1400" dirty="0" err="1" smtClean="0"/>
              <a:t>школы</a:t>
            </a:r>
            <a:r>
              <a:rPr lang="en-US" sz="1400" dirty="0" smtClean="0"/>
              <a:t>.</a:t>
            </a:r>
            <a:endParaRPr lang="ru-RU" sz="14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620688"/>
            <a:ext cx="733881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/>
              <a:t>Модуль «Организация предметно-эстетической среды»</a:t>
            </a:r>
            <a:endParaRPr lang="ru-RU" sz="26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59632" y="2708920"/>
            <a:ext cx="64807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dirty="0" smtClean="0"/>
              <a:t>Модуль </a:t>
            </a:r>
            <a:r>
              <a:rPr lang="ru-RU" sz="2400" b="1" dirty="0" smtClean="0"/>
              <a:t>«Работа с родителями»</a:t>
            </a:r>
            <a:endParaRPr lang="ru-RU" sz="24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1520" y="4029695"/>
            <a:ext cx="518457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№Е"/>
                <a:cs typeface="Times New Roman" pitchFamily="18" charset="0"/>
              </a:rPr>
              <a:t>Общешкольный родительский комитет и попечительский совет школы;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№Е"/>
                <a:cs typeface="Times New Roman" pitchFamily="18" charset="0"/>
              </a:rPr>
              <a:t>семейные клубы;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№Е"/>
                <a:cs typeface="Times New Roman" pitchFamily="18" charset="0"/>
              </a:rPr>
              <a:t>родительские гостиные, на которых проводятся мастер-классы, семинары, круглые столы с приглашением специалистов;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№Е"/>
                <a:cs typeface="Times New Roman" pitchFamily="18" charset="0"/>
              </a:rPr>
              <a:t>родительские дни, во время которых родители могут посещать школьные уроки и внеурочные занятия для получения представления о ходе учебно-воспитательного процесса в школе;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№Е"/>
                <a:cs typeface="Times New Roman" pitchFamily="18" charset="0"/>
              </a:rPr>
              <a:t>общешкольные родительские собрания;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№Е"/>
                <a:cs typeface="Times New Roman" pitchFamily="18" charset="0"/>
              </a:rPr>
              <a:t>семейный всеобуч, на котором родители могли бы получать ценные рекомендации и советы от профессиональных психологов, врачей, социальных работников и обмениваться собственным творческим опытом и находками в деле воспитания обучающихся; 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№Е"/>
                <a:cs typeface="Times New Roman" pitchFamily="18" charset="0"/>
              </a:rPr>
              <a:t>родительские форумы при школьном интернет-сайте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724128" y="4221088"/>
            <a:ext cx="320384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1850" algn="l"/>
              </a:tabLst>
            </a:pPr>
            <a:r>
              <a:rPr kumimoji="0" lang="ru-RU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работа специалистов по запросу родителей для решения острых конфликтных ситуаций;</a:t>
            </a:r>
            <a:endParaRPr kumimoji="0" lang="ru-RU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1850" algn="l"/>
              </a:tabLst>
            </a:pPr>
            <a:r>
              <a:rPr kumimoji="0" lang="ru-RU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участие родителей в педагогических консилиумах;</a:t>
            </a:r>
            <a:endParaRPr kumimoji="0" lang="ru-RU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1850" algn="l"/>
              </a:tabLst>
            </a:pPr>
            <a:r>
              <a:rPr kumimoji="0" lang="ru-RU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помощь со стороны родителей в подготовке и проведении общешкольных и </a:t>
            </a:r>
            <a:r>
              <a:rPr kumimoji="0" lang="ru-RU" altLang="ko-K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внутриклассных</a:t>
            </a:r>
            <a:r>
              <a:rPr kumimoji="0" lang="ru-RU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мероприятий воспитательной направленности;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1850" algn="l"/>
              </a:tabLst>
            </a:pPr>
            <a:r>
              <a:rPr kumimoji="0" lang="ru-RU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индивидуальное консультирование </a:t>
            </a:r>
            <a:r>
              <a:rPr kumimoji="0" lang="ru-RU" altLang="ko-K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</a:t>
            </a:r>
            <a:r>
              <a:rPr kumimoji="0" lang="ru-RU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целью координации воспитательных усилий педагогических работников и родителей.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31640" y="3284984"/>
            <a:ext cx="266429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Групповые формы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68144" y="3284984"/>
            <a:ext cx="266429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Индивидуальные формы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ОСНОВНЫЕ </a:t>
            </a:r>
            <a:r>
              <a:rPr lang="ru-RU" sz="2400" b="1" dirty="0" smtClean="0">
                <a:solidFill>
                  <a:srgbClr val="C00000"/>
                </a:solidFill>
              </a:rPr>
              <a:t>НАПРАВЛЕНИЯ САМО</a:t>
            </a:r>
            <a:r>
              <a:rPr lang="en-US" sz="2400" b="1" dirty="0" smtClean="0">
                <a:solidFill>
                  <a:srgbClr val="C00000"/>
                </a:solidFill>
              </a:rPr>
              <a:t>АНАЛИЗ</a:t>
            </a:r>
            <a:r>
              <a:rPr lang="ru-RU" sz="2400" b="1" dirty="0" smtClean="0">
                <a:solidFill>
                  <a:srgbClr val="C00000"/>
                </a:solidFill>
              </a:rPr>
              <a:t>А 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ВОСПИТАТЕЛЬНО</a:t>
            </a:r>
            <a:r>
              <a:rPr lang="ru-RU" sz="2400" b="1" dirty="0" smtClean="0">
                <a:solidFill>
                  <a:srgbClr val="C00000"/>
                </a:solidFill>
              </a:rPr>
              <a:t>Й РАБОТЫ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8373616" cy="496855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600" b="1" i="1" dirty="0" smtClean="0"/>
              <a:t>1. Результаты воспитания, социализации и саморазвития обучающихся. </a:t>
            </a:r>
            <a:endParaRPr lang="ru-RU" sz="1600" dirty="0" smtClean="0"/>
          </a:p>
          <a:p>
            <a:pPr algn="just">
              <a:buNone/>
            </a:pPr>
            <a:r>
              <a:rPr lang="ru-RU" sz="1600" dirty="0" smtClean="0"/>
              <a:t>Критерием, на основе которого осуществляется данный анализ, является динамика личностного развития обучающихся каждого класса. </a:t>
            </a:r>
            <a:endParaRPr lang="ru-RU" sz="1600" dirty="0" smtClean="0"/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r>
              <a:rPr lang="ru-RU" sz="1600" b="1" i="1" dirty="0" smtClean="0"/>
              <a:t>2. Состояние организуемой в школе совместной деятельности обучающихся и взрослых</a:t>
            </a:r>
            <a:r>
              <a:rPr lang="ru-RU" sz="1600" b="1" i="1" dirty="0" smtClean="0"/>
              <a:t>.</a:t>
            </a:r>
          </a:p>
          <a:p>
            <a:r>
              <a:rPr lang="ru-RU" sz="1200" dirty="0" smtClean="0"/>
              <a:t>качеством проводимых общешкольных ключевых дел;</a:t>
            </a:r>
          </a:p>
          <a:p>
            <a:r>
              <a:rPr lang="ru-RU" sz="1200" dirty="0" smtClean="0"/>
              <a:t>качеством совместной деятельности классных руководителей и их классов;</a:t>
            </a:r>
          </a:p>
          <a:p>
            <a:r>
              <a:rPr lang="ru-RU" sz="1200" dirty="0" smtClean="0"/>
              <a:t>качеством организуемой в школе внеурочной деятельности;</a:t>
            </a:r>
          </a:p>
          <a:p>
            <a:r>
              <a:rPr lang="ru-RU" sz="1200" dirty="0" smtClean="0"/>
              <a:t>качеством реализации личностно развивающего потенциала школьных уроков;</a:t>
            </a:r>
          </a:p>
          <a:p>
            <a:r>
              <a:rPr lang="ru-RU" sz="1200" dirty="0" smtClean="0"/>
              <a:t>качеством существующего в школе ученического самоуправления;</a:t>
            </a:r>
          </a:p>
          <a:p>
            <a:r>
              <a:rPr lang="ru-RU" sz="1200" dirty="0" smtClean="0"/>
              <a:t>качеством функционирующих на базе школы детских общественных объединений;</a:t>
            </a:r>
          </a:p>
          <a:p>
            <a:r>
              <a:rPr lang="ru-RU" sz="1200" dirty="0" smtClean="0"/>
              <a:t>качеством проводимых в школе экскурсий, экспедиций, походов; </a:t>
            </a:r>
          </a:p>
          <a:p>
            <a:r>
              <a:rPr lang="ru-RU" sz="1200" dirty="0" smtClean="0"/>
              <a:t>качеством профориентационной работы школы;</a:t>
            </a:r>
          </a:p>
          <a:p>
            <a:r>
              <a:rPr lang="ru-RU" sz="1200" dirty="0" smtClean="0"/>
              <a:t>качеством работы школьных </a:t>
            </a:r>
            <a:r>
              <a:rPr lang="ru-RU" sz="1200" dirty="0" err="1" smtClean="0"/>
              <a:t>медиа</a:t>
            </a:r>
            <a:r>
              <a:rPr lang="ru-RU" sz="1200" dirty="0" smtClean="0"/>
              <a:t>;</a:t>
            </a:r>
          </a:p>
          <a:p>
            <a:r>
              <a:rPr lang="ru-RU" sz="1200" dirty="0" smtClean="0"/>
              <a:t>качеством организации предметно-эстетической среды школы;</a:t>
            </a:r>
          </a:p>
          <a:p>
            <a:r>
              <a:rPr lang="ru-RU" sz="1200" dirty="0" smtClean="0"/>
              <a:t>качеством взаимодействия школы и семей обучающихся</a:t>
            </a:r>
            <a:r>
              <a:rPr lang="ru-RU" sz="1200" dirty="0" smtClean="0"/>
              <a:t>.</a:t>
            </a:r>
            <a:endParaRPr lang="ru-RU" sz="1600" dirty="0" smtClean="0"/>
          </a:p>
          <a:p>
            <a:pPr algn="just">
              <a:buNone/>
            </a:pPr>
            <a:r>
              <a:rPr lang="ru-RU" sz="1600" dirty="0" smtClean="0">
                <a:solidFill>
                  <a:srgbClr val="C00000"/>
                </a:solidFill>
              </a:rPr>
              <a:t>Итогом </a:t>
            </a:r>
            <a:r>
              <a:rPr lang="ru-RU" sz="1600" dirty="0" smtClean="0">
                <a:solidFill>
                  <a:srgbClr val="C00000"/>
                </a:solidFill>
              </a:rPr>
              <a:t>самоанализа организуемой в школе воспитательной работы является перечень выявленных проблем, над которыми предстоит работать педагогическому коллективу</a:t>
            </a:r>
            <a:r>
              <a:rPr lang="ru-RU" sz="1600" dirty="0" smtClean="0">
                <a:solidFill>
                  <a:srgbClr val="C00000"/>
                </a:solidFill>
              </a:rPr>
              <a:t>.</a:t>
            </a:r>
            <a:endParaRPr lang="ru-RU" sz="16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Примерная программа показывает, каким образом педагогические работники могут реализовать воспитательный потенциал их совместной с обучающимися деятельности и тем самым сделать свою школу воспитывающей организацией</a:t>
            </a:r>
            <a:r>
              <a:rPr lang="ru-RU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Примерная программа воспитания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это не перечень обязательных для школы мероприятий, а описание системы возможных форм и методов работы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обучающимися.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основе примерной программы воспитания образовательные организации разрабатывают свои рабочие программы воспитания. 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Примерную программу необходимо воспринимать как конструктор для создания рабочей программы воспитания.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Рабочие программы воспитания образовательных организаций должны включать в себя четыре основных раздела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раздел «Особенности организуемого в школе воспитательного процесса»</a:t>
            </a:r>
          </a:p>
          <a:p>
            <a:r>
              <a:rPr lang="ru-RU" i="1" dirty="0" smtClean="0"/>
              <a:t>раздел «Цель и задачи воспитания»</a:t>
            </a:r>
          </a:p>
          <a:p>
            <a:r>
              <a:rPr lang="ru-RU" i="1" dirty="0" smtClean="0"/>
              <a:t>раздел</a:t>
            </a:r>
            <a:r>
              <a:rPr lang="ru-RU" dirty="0" smtClean="0"/>
              <a:t> </a:t>
            </a:r>
            <a:r>
              <a:rPr lang="ru-RU" i="1" dirty="0" smtClean="0"/>
              <a:t>«Виды, формы и содержание деятельности»</a:t>
            </a:r>
          </a:p>
          <a:p>
            <a:r>
              <a:rPr lang="ru-RU" i="1" dirty="0" smtClean="0"/>
              <a:t>раздел «Основные направления самоанализа воспитательной работы»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29816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C00000"/>
                </a:solidFill>
              </a:rPr>
              <a:t>ОСОБЕННОСТИ ОРГАНИЗУЕМОГО В ШКОЛЕ ВОСПИТАТЕЛЬНОГО ПРОЦЕССА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Процесс воспитания в образовательной организации основывается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следующих принципах взаимодействия педагогических работников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обучающихся: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неукоснительное соблюдение законности и прав семьи и обучающегося, соблюдения конфиденциальности информации об обучающемся и семье, приоритета безопасности обучающегося при нахождении в образовательной организации;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ориентир на создание в образовательной организации психологически комфортной среды для каждого обучающегося и взрослого, без которой невозможно конструктивное взаимодействие обучающихся и педагогических работников; 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реализация процесса воспитания главным образом через создание в школе детско-взрослых общностей, которые бы объединяли обучающихся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педагогических работников яркими и содержательными событиями, общими позитивными эмоциями и доверительными отношениями друг к другу;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 основных совместных дел обучающихся и педагогических работников как предмета совместной заботы и взрослых, и обучающихся;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системность, целесообразность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нешаблонность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воспитания как условия его эффективности.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55780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ЦЕЛЬ И ЗАДАЧИ ВОСПИТАНИЯ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800" b="1" i="1" dirty="0" smtClean="0"/>
              <a:t>Цель</a:t>
            </a:r>
            <a:r>
              <a:rPr lang="ru-RU" sz="1800" dirty="0" smtClean="0"/>
              <a:t> </a:t>
            </a:r>
            <a:r>
              <a:rPr lang="ru-RU" sz="1800" b="1" i="1" dirty="0" smtClean="0"/>
              <a:t>воспитания</a:t>
            </a:r>
            <a:r>
              <a:rPr lang="ru-RU" sz="1800" dirty="0" smtClean="0"/>
              <a:t> – личностное развитие обучающихся (позитивной динамики развития) </a:t>
            </a:r>
          </a:p>
          <a:p>
            <a:pPr algn="just"/>
            <a:r>
              <a:rPr lang="ru-RU" sz="1800" dirty="0" smtClean="0"/>
              <a:t>усвоение знаний основных норм, которые общество выработало </a:t>
            </a:r>
            <a:br>
              <a:rPr lang="ru-RU" sz="1800" dirty="0" smtClean="0"/>
            </a:br>
            <a:r>
              <a:rPr lang="ru-RU" sz="1800" dirty="0" smtClean="0"/>
              <a:t>на основе этих ценностей (то есть, в усвоении социально значимых знаний); </a:t>
            </a:r>
          </a:p>
          <a:p>
            <a:pPr algn="just"/>
            <a:r>
              <a:rPr lang="ru-RU" sz="1800" dirty="0" smtClean="0"/>
              <a:t>развитие их позитивных отношений к общественным ценностям (то есть в развитии их социально значимых отношений);</a:t>
            </a:r>
          </a:p>
          <a:p>
            <a:pPr algn="just"/>
            <a:r>
              <a:rPr lang="ru-RU" sz="1800" dirty="0" smtClean="0"/>
              <a:t>приобретение ими соответствующего этим ценностям опыта поведения, опыта применения сформированных знаний и отношений на практике </a:t>
            </a:r>
          </a:p>
          <a:p>
            <a:pPr algn="just"/>
            <a:endParaRPr lang="ru-RU" sz="1800" dirty="0" smtClean="0"/>
          </a:p>
          <a:p>
            <a:pPr algn="just"/>
            <a:r>
              <a:rPr lang="ru-RU" sz="1800" dirty="0" smtClean="0"/>
              <a:t>Конкретизация общей цели воспитания применительно к возрастным особенностям обучающихся позволяет выделить в ней следующие целевые </a:t>
            </a:r>
            <a:r>
              <a:rPr lang="ru-RU" sz="1800" b="1" i="1" dirty="0" smtClean="0"/>
              <a:t>приоритеты</a:t>
            </a:r>
            <a:endParaRPr lang="ru-RU" sz="1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55780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Целевые приоритеты воспитания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/>
          </a:bodyPr>
          <a:lstStyle/>
          <a:p>
            <a:pPr marL="452628" indent="-342900" algn="just">
              <a:buAutoNum type="arabicPeriod"/>
            </a:pPr>
            <a:r>
              <a:rPr lang="ru-RU" sz="1800" dirty="0" smtClean="0"/>
              <a:t>В воспитании обучающихся младшего школьного возраста (</a:t>
            </a:r>
            <a:r>
              <a:rPr lang="ru-RU" sz="1800" b="1" i="1" dirty="0" smtClean="0"/>
              <a:t>уровень начального общего образования</a:t>
            </a:r>
            <a:r>
              <a:rPr lang="ru-RU" sz="1800" dirty="0" smtClean="0"/>
              <a:t>) таким целевым приоритетом является создание благоприятных условий для усвоения обучающимися социально значимых знаний – </a:t>
            </a:r>
            <a:r>
              <a:rPr lang="ru-RU" sz="1800" dirty="0" err="1" smtClean="0"/>
              <a:t>знаний</a:t>
            </a:r>
            <a:r>
              <a:rPr lang="ru-RU" sz="1800" dirty="0" smtClean="0"/>
              <a:t> основных норм и традиций того общества, в котором они живут. </a:t>
            </a:r>
          </a:p>
          <a:p>
            <a:pPr marL="452628" indent="-342900" algn="just">
              <a:buAutoNum type="arabicPeriod"/>
            </a:pPr>
            <a:endParaRPr lang="ru-RU" sz="1800" dirty="0" smtClean="0"/>
          </a:p>
          <a:p>
            <a:pPr algn="just">
              <a:buNone/>
            </a:pPr>
            <a:r>
              <a:rPr lang="en-US" sz="1800" b="1" dirty="0" smtClean="0"/>
              <a:t>2.</a:t>
            </a:r>
            <a:r>
              <a:rPr lang="en-US" sz="1800" dirty="0" smtClean="0"/>
              <a:t> В </a:t>
            </a:r>
            <a:r>
              <a:rPr lang="en-US" sz="1800" dirty="0" err="1" smtClean="0"/>
              <a:t>воспитании</a:t>
            </a:r>
            <a:r>
              <a:rPr lang="en-US" sz="1800" dirty="0" smtClean="0"/>
              <a:t> </a:t>
            </a:r>
            <a:r>
              <a:rPr lang="en-US" sz="1800" dirty="0" err="1" smtClean="0"/>
              <a:t>обучающихся</a:t>
            </a:r>
            <a:r>
              <a:rPr lang="en-US" sz="1800" dirty="0" smtClean="0"/>
              <a:t> </a:t>
            </a:r>
            <a:r>
              <a:rPr lang="en-US" sz="1800" dirty="0" err="1" smtClean="0"/>
              <a:t>подросткового</a:t>
            </a:r>
            <a:r>
              <a:rPr lang="en-US" sz="1800" dirty="0" smtClean="0"/>
              <a:t> </a:t>
            </a:r>
            <a:r>
              <a:rPr lang="en-US" sz="1800" dirty="0" err="1" smtClean="0"/>
              <a:t>возраста</a:t>
            </a:r>
            <a:r>
              <a:rPr lang="en-US" sz="1800" dirty="0" smtClean="0"/>
              <a:t> (</a:t>
            </a:r>
            <a:r>
              <a:rPr lang="en-US" sz="1800" b="1" i="1" dirty="0" err="1" smtClean="0"/>
              <a:t>уровень</a:t>
            </a:r>
            <a:r>
              <a:rPr lang="en-US" sz="1800" b="1" i="1" dirty="0" smtClean="0"/>
              <a:t> </a:t>
            </a:r>
            <a:r>
              <a:rPr lang="en-US" sz="1800" b="1" i="1" dirty="0" err="1" smtClean="0"/>
              <a:t>основного</a:t>
            </a:r>
            <a:r>
              <a:rPr lang="en-US" sz="1800" b="1" i="1" dirty="0" smtClean="0"/>
              <a:t> </a:t>
            </a:r>
            <a:r>
              <a:rPr lang="en-US" sz="1800" b="1" i="1" dirty="0" err="1" smtClean="0"/>
              <a:t>общего</a:t>
            </a:r>
            <a:r>
              <a:rPr lang="en-US" sz="1800" b="1" i="1" dirty="0" smtClean="0"/>
              <a:t> </a:t>
            </a:r>
            <a:r>
              <a:rPr lang="en-US" sz="1800" b="1" i="1" dirty="0" err="1" smtClean="0"/>
              <a:t>образования</a:t>
            </a:r>
            <a:r>
              <a:rPr lang="en-US" sz="1800" dirty="0" smtClean="0"/>
              <a:t>) </a:t>
            </a:r>
            <a:r>
              <a:rPr lang="en-US" sz="1800" dirty="0" err="1" smtClean="0"/>
              <a:t>таким</a:t>
            </a:r>
            <a:r>
              <a:rPr lang="en-US" sz="1800" dirty="0" smtClean="0"/>
              <a:t> </a:t>
            </a:r>
            <a:r>
              <a:rPr lang="en-US" sz="1800" dirty="0" err="1" smtClean="0"/>
              <a:t>приоритетом</a:t>
            </a:r>
            <a:r>
              <a:rPr lang="en-US" sz="1800" dirty="0" smtClean="0"/>
              <a:t> </a:t>
            </a:r>
            <a:r>
              <a:rPr lang="en-US" sz="1800" dirty="0" err="1" smtClean="0"/>
              <a:t>является</a:t>
            </a:r>
            <a:r>
              <a:rPr lang="en-US" sz="1800" dirty="0" smtClean="0"/>
              <a:t> </a:t>
            </a:r>
            <a:r>
              <a:rPr lang="en-US" sz="1800" dirty="0" err="1" smtClean="0"/>
              <a:t>создание</a:t>
            </a:r>
            <a:r>
              <a:rPr lang="en-US" sz="1800" dirty="0" smtClean="0"/>
              <a:t> </a:t>
            </a:r>
            <a:r>
              <a:rPr lang="en-US" sz="1800" dirty="0" err="1" smtClean="0"/>
              <a:t>благоприятных</a:t>
            </a:r>
            <a:r>
              <a:rPr lang="en-US" sz="1800" dirty="0" smtClean="0"/>
              <a:t> </a:t>
            </a:r>
            <a:r>
              <a:rPr lang="en-US" sz="1800" dirty="0" err="1" smtClean="0"/>
              <a:t>условий</a:t>
            </a:r>
            <a:r>
              <a:rPr lang="en-US" sz="1800" dirty="0" smtClean="0"/>
              <a:t> </a:t>
            </a:r>
            <a:r>
              <a:rPr lang="en-US" sz="1800" dirty="0" err="1" smtClean="0"/>
              <a:t>для</a:t>
            </a:r>
            <a:r>
              <a:rPr lang="en-US" sz="1800" dirty="0" smtClean="0"/>
              <a:t> </a:t>
            </a:r>
            <a:r>
              <a:rPr lang="en-US" sz="1800" dirty="0" err="1" smtClean="0"/>
              <a:t>развития</a:t>
            </a:r>
            <a:r>
              <a:rPr lang="en-US" sz="1800" dirty="0" smtClean="0"/>
              <a:t> </a:t>
            </a:r>
            <a:r>
              <a:rPr lang="en-US" sz="1800" dirty="0" err="1" smtClean="0"/>
              <a:t>социально</a:t>
            </a:r>
            <a:r>
              <a:rPr lang="en-US" sz="1800" dirty="0" smtClean="0"/>
              <a:t> </a:t>
            </a:r>
            <a:r>
              <a:rPr lang="en-US" sz="1800" dirty="0" err="1" smtClean="0"/>
              <a:t>значимых</a:t>
            </a:r>
            <a:r>
              <a:rPr lang="en-US" sz="1800" dirty="0" smtClean="0"/>
              <a:t> </a:t>
            </a:r>
            <a:r>
              <a:rPr lang="en-US" sz="1800" dirty="0" err="1" smtClean="0"/>
              <a:t>отношений</a:t>
            </a:r>
            <a:r>
              <a:rPr lang="en-US" sz="1800" dirty="0" smtClean="0"/>
              <a:t> </a:t>
            </a:r>
            <a:r>
              <a:rPr lang="en-US" sz="1800" dirty="0" err="1" smtClean="0"/>
              <a:t>обучающихся</a:t>
            </a:r>
            <a:r>
              <a:rPr lang="en-US" sz="1800" dirty="0" smtClean="0"/>
              <a:t>, и, </a:t>
            </a:r>
            <a:r>
              <a:rPr lang="en-US" sz="1800" dirty="0" err="1" smtClean="0"/>
              <a:t>прежде</a:t>
            </a:r>
            <a:r>
              <a:rPr lang="en-US" sz="1800" dirty="0" smtClean="0"/>
              <a:t> </a:t>
            </a:r>
            <a:r>
              <a:rPr lang="en-US" sz="1800" dirty="0" err="1" smtClean="0"/>
              <a:t>всего</a:t>
            </a:r>
            <a:r>
              <a:rPr lang="en-US" sz="1800" dirty="0" smtClean="0"/>
              <a:t>, </a:t>
            </a:r>
            <a:r>
              <a:rPr lang="en-US" sz="1800" dirty="0" err="1" smtClean="0"/>
              <a:t>ценностных</a:t>
            </a:r>
            <a:r>
              <a:rPr lang="en-US" sz="1800" dirty="0" smtClean="0"/>
              <a:t> </a:t>
            </a:r>
            <a:r>
              <a:rPr lang="en-US" sz="1800" dirty="0" err="1" smtClean="0"/>
              <a:t>отношений</a:t>
            </a:r>
            <a:r>
              <a:rPr lang="ru-RU" sz="1800" dirty="0" smtClean="0"/>
              <a:t>.</a:t>
            </a:r>
          </a:p>
          <a:p>
            <a:pPr algn="just">
              <a:buNone/>
            </a:pPr>
            <a:endParaRPr lang="ru-RU" sz="1800" dirty="0" smtClean="0"/>
          </a:p>
          <a:p>
            <a:pPr algn="just">
              <a:buNone/>
            </a:pPr>
            <a:r>
              <a:rPr lang="ru-RU" sz="1800" b="1" dirty="0" smtClean="0"/>
              <a:t>3</a:t>
            </a:r>
            <a:r>
              <a:rPr lang="ru-RU" sz="1800" dirty="0" smtClean="0"/>
              <a:t>. В воспитании обучающихся юношеского возраста (</a:t>
            </a:r>
            <a:r>
              <a:rPr lang="ru-RU" sz="1800" b="1" i="1" dirty="0" smtClean="0"/>
              <a:t>уровень среднего общего образования</a:t>
            </a:r>
            <a:r>
              <a:rPr lang="ru-RU" sz="1800" dirty="0" smtClean="0"/>
              <a:t>) таким приоритетом является создание благоприятных условий для приобретения обучающимися опыта осуществления социально значимых дел.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rgbClr val="C00000"/>
                </a:solidFill>
              </a:rPr>
              <a:t>Достижению поставленной цели воспитания обучающихся будет способствовать решение следующих основных </a:t>
            </a:r>
            <a:r>
              <a:rPr lang="ru-RU" sz="2200" b="1" i="1" dirty="0" smtClean="0">
                <a:solidFill>
                  <a:srgbClr val="C00000"/>
                </a:solidFill>
              </a:rPr>
              <a:t>задач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824536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ru-RU" sz="3500" dirty="0" smtClean="0"/>
              <a:t>реализовывать воспитательные возможности общешкольных ключевых дел, поддерживать традиции их коллективного планирования, организации, проведения и анализа в школьном сообществе;</a:t>
            </a:r>
          </a:p>
          <a:p>
            <a:pPr algn="just"/>
            <a:r>
              <a:rPr lang="ru-RU" sz="3500" dirty="0" smtClean="0"/>
              <a:t>реализовывать потенциал классного руководства в воспитании обучающихся, поддерживать активное участие классных сообществ в жизни школы;</a:t>
            </a:r>
          </a:p>
          <a:p>
            <a:pPr algn="just"/>
            <a:r>
              <a:rPr lang="ru-RU" sz="3500" dirty="0" smtClean="0"/>
              <a:t>вовлекать обучающихся в кружки, секции, клубы, студии и иные объединения, работающие по школьным программам внеурочной деятельности, реализовывать </a:t>
            </a:r>
            <a:br>
              <a:rPr lang="ru-RU" sz="3500" dirty="0" smtClean="0"/>
            </a:br>
            <a:r>
              <a:rPr lang="ru-RU" sz="3500" dirty="0" smtClean="0"/>
              <a:t>их воспитательные возможности;</a:t>
            </a:r>
          </a:p>
          <a:p>
            <a:pPr algn="just"/>
            <a:r>
              <a:rPr lang="ru-RU" sz="3500" dirty="0" smtClean="0"/>
              <a:t>использовать в воспитании обучающихся возможности школьного урока, поддерживать использование на уроках интерактивных форм занятий </a:t>
            </a:r>
            <a:br>
              <a:rPr lang="ru-RU" sz="3500" dirty="0" smtClean="0"/>
            </a:br>
            <a:r>
              <a:rPr lang="ru-RU" sz="3500" dirty="0" smtClean="0"/>
              <a:t>с обучающимися; </a:t>
            </a:r>
          </a:p>
          <a:p>
            <a:pPr algn="just"/>
            <a:r>
              <a:rPr lang="ru-RU" sz="3500" dirty="0" smtClean="0"/>
              <a:t>инициировать и поддерживать ученическое самоуправление – как на уровне школы, так и на уровне классных сообществ; </a:t>
            </a:r>
          </a:p>
          <a:p>
            <a:pPr algn="just"/>
            <a:r>
              <a:rPr lang="ru-RU" sz="3500" dirty="0" smtClean="0"/>
              <a:t>поддерживать деятельность функционирующих на базе школы детских общественных объединений и организаций;</a:t>
            </a:r>
          </a:p>
          <a:p>
            <a:pPr algn="just"/>
            <a:r>
              <a:rPr lang="ru-RU" sz="3500" dirty="0" smtClean="0"/>
              <a:t>организовывать для обучающихся экскурсии, экспедиции, походы </a:t>
            </a:r>
            <a:br>
              <a:rPr lang="ru-RU" sz="3500" dirty="0" smtClean="0"/>
            </a:br>
            <a:r>
              <a:rPr lang="ru-RU" sz="3500" dirty="0" smtClean="0"/>
              <a:t>и реализовывать их воспитательный потенциал;</a:t>
            </a:r>
          </a:p>
          <a:p>
            <a:pPr algn="just"/>
            <a:r>
              <a:rPr lang="ru-RU" sz="3500" dirty="0" smtClean="0"/>
              <a:t>организовывать </a:t>
            </a:r>
            <a:r>
              <a:rPr lang="ru-RU" sz="3500" dirty="0" err="1" smtClean="0"/>
              <a:t>профориентационную</a:t>
            </a:r>
            <a:r>
              <a:rPr lang="ru-RU" sz="3500" dirty="0" smtClean="0"/>
              <a:t> работу с обучающимися;</a:t>
            </a:r>
          </a:p>
          <a:p>
            <a:pPr algn="just"/>
            <a:r>
              <a:rPr lang="ru-RU" sz="3500" dirty="0" smtClean="0"/>
              <a:t>организовать работу школьных </a:t>
            </a:r>
            <a:r>
              <a:rPr lang="ru-RU" sz="3500" dirty="0" err="1" smtClean="0"/>
              <a:t>медиа</a:t>
            </a:r>
            <a:r>
              <a:rPr lang="ru-RU" sz="3500" dirty="0" smtClean="0"/>
              <a:t>, реализовывать их воспитательный потенциал; </a:t>
            </a:r>
          </a:p>
          <a:p>
            <a:pPr algn="just"/>
            <a:r>
              <a:rPr lang="ru-RU" sz="3500" dirty="0" smtClean="0"/>
              <a:t>развивать предметно-эстетическую среду школы и реализовывать ее воспитательные возможности;</a:t>
            </a:r>
          </a:p>
          <a:p>
            <a:pPr algn="just"/>
            <a:r>
              <a:rPr lang="ru-RU" sz="3500" dirty="0" smtClean="0"/>
              <a:t>организовать работу с семьями обучающихся, их родителями или законными представителями, направленную на совместное решение проблем личностного развития обучающихся.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64807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ВИДЫ, ФОРМЫ И СОДЕРЖАНИЕ ДЕЯТЕЛЬНОСТИ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1008112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Модуль «Ключевые общешкольные дела»</a:t>
            </a:r>
          </a:p>
          <a:p>
            <a:pPr algn="ctr">
              <a:buNone/>
            </a:pPr>
            <a:endParaRPr lang="ru-RU" b="1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2636912"/>
            <a:ext cx="244827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i="1" dirty="0" smtClean="0"/>
          </a:p>
          <a:p>
            <a:pPr algn="ctr"/>
            <a:r>
              <a:rPr lang="ru-RU" b="1" i="1" dirty="0" smtClean="0"/>
              <a:t>Вне образовательной организации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2636912"/>
            <a:ext cx="244827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На уровне образовательной организации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619672" y="4077072"/>
            <a:ext cx="244827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На уровне классов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076056" y="4077072"/>
            <a:ext cx="244827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На уровне обучающихся</a:t>
            </a: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/>
              <a:t>Осуществляя работу с классом, педагогический работник (классный руководитель, воспитатель, куратор, наставник, </a:t>
            </a:r>
            <a:r>
              <a:rPr lang="ru-RU" sz="2000" dirty="0" err="1" smtClean="0"/>
              <a:t>тьютор</a:t>
            </a:r>
            <a:r>
              <a:rPr lang="ru-RU" sz="2000" dirty="0" smtClean="0"/>
              <a:t> и т.п.) организует 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692696"/>
            <a:ext cx="8229600" cy="1008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Модуль «Классное руководство»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31640" y="2708920"/>
            <a:ext cx="273630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работу </a:t>
            </a:r>
            <a:br>
              <a:rPr lang="ru-RU" dirty="0" smtClean="0"/>
            </a:br>
            <a:r>
              <a:rPr lang="ru-RU" dirty="0" smtClean="0"/>
              <a:t>с коллективом класса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72000" y="2636912"/>
            <a:ext cx="360040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индивидуальную работу с обучающимися вверенного ему класса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04048" y="4077072"/>
            <a:ext cx="2880320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работу с учителями-предметниками в данном классе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03648" y="4005064"/>
            <a:ext cx="2736304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работу с родителями обучающихся или их законными представителями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H5VRHAXFEW3S-869800330-232</_dlc_DocId>
    <_dlc_DocIdUrl xmlns="b582dbf1-bcaa-4613-9a4c-8b7010640233">
      <Url>http://www.eduportal44.ru/Krasnoe/РМК/_layouts/15/DocIdRedir.aspx?ID=H5VRHAXFEW3S-869800330-232</Url>
      <Description>H5VRHAXFEW3S-869800330-232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AA309C9DD101444BB746983795CEBB2" ma:contentTypeVersion="0" ma:contentTypeDescription="Создание документа." ma:contentTypeScope="" ma:versionID="db4f2eaeb8ffa3d82133551a36826713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e1132bfec2b533bd35f02dc545cb7d89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7E8801-1107-45D4-8B08-6AB4E1C73AB1}"/>
</file>

<file path=customXml/itemProps2.xml><?xml version="1.0" encoding="utf-8"?>
<ds:datastoreItem xmlns:ds="http://schemas.openxmlformats.org/officeDocument/2006/customXml" ds:itemID="{995F7770-06CE-4F40-B032-B01488A4D893}"/>
</file>

<file path=customXml/itemProps3.xml><?xml version="1.0" encoding="utf-8"?>
<ds:datastoreItem xmlns:ds="http://schemas.openxmlformats.org/officeDocument/2006/customXml" ds:itemID="{4578655E-9ED6-4AB4-AA2F-FF115BDD00FE}"/>
</file>

<file path=customXml/itemProps4.xml><?xml version="1.0" encoding="utf-8"?>
<ds:datastoreItem xmlns:ds="http://schemas.openxmlformats.org/officeDocument/2006/customXml" ds:itemID="{88914716-53A8-404B-8AF2-25C4C9CF795A}"/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499</TotalTime>
  <Words>1354</Words>
  <Application>Microsoft Office PowerPoint</Application>
  <PresentationFormat>Экран (4:3)</PresentationFormat>
  <Paragraphs>164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Городская</vt:lpstr>
      <vt:lpstr>  ПРИМЕРНАЯ  ПРОГРАММА ВОСПИТАНИЯ </vt:lpstr>
      <vt:lpstr>Примерная программа показывает, каким образом педагогические работники могут реализовать воспитательный потенциал их совместной с обучающимися деятельности и тем самым сделать свою школу воспитывающей организацией.  </vt:lpstr>
      <vt:lpstr>Рабочие программы воспитания образовательных организаций должны включать в себя четыре основных раздела </vt:lpstr>
      <vt:lpstr>ОСОБЕННОСТИ ОРГАНИЗУЕМОГО В ШКОЛЕ ВОСПИТАТЕЛЬНОГО ПРОЦЕССА </vt:lpstr>
      <vt:lpstr>ЦЕЛЬ И ЗАДАЧИ ВОСПИТАНИЯ</vt:lpstr>
      <vt:lpstr>Целевые приоритеты воспитания</vt:lpstr>
      <vt:lpstr>Достижению поставленной цели воспитания обучающихся будет способствовать решение следующих основных задач </vt:lpstr>
      <vt:lpstr>ВИДЫ, ФОРМЫ И СОДЕРЖАНИЕ ДЕЯТЕЛЬНОСТИ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ОСНОВНЫЕ НАПРАВЛЕНИЯ САМОАНАЛИЗА  ВОСПИТАТЕЛЬНОЙ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ПРИМЕРНАЯ  ПРОГРАММА ВОСПИТАНИЯ</dc:title>
  <dc:creator>Администрация</dc:creator>
  <cp:lastModifiedBy>Администрация</cp:lastModifiedBy>
  <cp:revision>42</cp:revision>
  <dcterms:created xsi:type="dcterms:W3CDTF">2020-08-25T08:36:42Z</dcterms:created>
  <dcterms:modified xsi:type="dcterms:W3CDTF">2020-08-26T12:24:45Z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0x010100BAA309C9DD101444BB746983795CEBB2</vt:lpwstr>
  </property>
  <property fmtid="{D5CDD505-2E9C-101B-9397-08002B2CF9AE}" pid="3" name="_dlc_DocIdItemGuid">
    <vt:lpwstr>5ccce66f-abfc-404d-bc1d-b9f8c0e7d3f8</vt:lpwstr>
  </property>
</Properties>
</file>