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0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15221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4097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097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1E984-46AF-4566-8D9C-980A6C4AB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8EAD2-2C74-4B15-B780-4700242E8A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D78A0-F526-4774-8673-EAAEE965C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417F1-AEF8-4C31-A26F-F5F47C2817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9E45A-F86B-4C36-AA70-01B796F9D2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FA4CF-BC49-4D83-9D5C-F8F87F8E3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F1568-AB8C-4F6B-8136-3E807F77DB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0AF63-3675-48ED-8290-D6C1E06F81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51873-3B51-432A-82BE-D367CDA1E8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8ABBE-690E-4A1E-850D-717CDFCED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8227D-741F-446D-A284-B8706AD5CD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5F5BB-E603-4880-9AD6-66EB27DCE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3FAEB-FFC7-4543-AECC-A0012A40D5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0BCB3-9DCC-4939-86B2-96B45726F3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3993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3994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994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89228CF7-2CEC-4BE3-9769-48A21E3232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6" r:id="rId2"/>
    <p:sldLayoutId id="2147483725" r:id="rId3"/>
    <p:sldLayoutId id="2147483724" r:id="rId4"/>
    <p:sldLayoutId id="2147483723" r:id="rId5"/>
    <p:sldLayoutId id="2147483722" r:id="rId6"/>
    <p:sldLayoutId id="2147483721" r:id="rId7"/>
    <p:sldLayoutId id="2147483720" r:id="rId8"/>
    <p:sldLayoutId id="2147483719" r:id="rId9"/>
    <p:sldLayoutId id="2147483718" r:id="rId10"/>
    <p:sldLayoutId id="2147483717" r:id="rId11"/>
    <p:sldLayoutId id="2147483716" r:id="rId12"/>
    <p:sldLayoutId id="2147483715" r:id="rId13"/>
    <p:sldLayoutId id="2147483714" r:id="rId14"/>
  </p:sldLayoutIdLst>
  <p:transition spd="med">
    <p:push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18-AudioTrack%2018.wav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D:\Дворец общее\Дворец 08-09\Фотоархив\Общие фото\Выборки\Буклет\Дверец сегодн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4863" y="573088"/>
            <a:ext cx="7540625" cy="5705475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06600" y="0"/>
            <a:ext cx="6923088" cy="3352800"/>
          </a:xfrm>
        </p:spPr>
        <p:txBody>
          <a:bodyPr/>
          <a:lstStyle/>
          <a:p>
            <a:pPr algn="ctr" eaLnBrk="1" hangingPunct="1"/>
            <a:r>
              <a:rPr lang="ru-RU" sz="4000" b="1" smtClean="0">
                <a:latin typeface="Book Antiqua" pitchFamily="18" charset="0"/>
              </a:rPr>
              <a:t/>
            </a:r>
            <a:br>
              <a:rPr lang="ru-RU" sz="4000" b="1" smtClean="0">
                <a:latin typeface="Book Antiqua" pitchFamily="18" charset="0"/>
              </a:rPr>
            </a:br>
            <a:r>
              <a:rPr lang="ru-RU" sz="3200" b="1" smtClean="0">
                <a:latin typeface="Book Antiqua" pitchFamily="18" charset="0"/>
              </a:rPr>
              <a:t>Есть высокое звание-</a:t>
            </a:r>
            <a:r>
              <a:rPr lang="ru-RU" sz="4000" b="1" smtClean="0">
                <a:latin typeface="Book Antiqua" pitchFamily="18" charset="0"/>
              </a:rPr>
              <a:t> </a:t>
            </a:r>
            <a:br>
              <a:rPr lang="ru-RU" sz="4000" b="1" smtClean="0">
                <a:latin typeface="Book Antiqua" pitchFamily="18" charset="0"/>
              </a:rPr>
            </a:br>
            <a:r>
              <a:rPr lang="ru-RU" sz="4000" b="1" smtClean="0">
                <a:solidFill>
                  <a:srgbClr val="152212"/>
                </a:solidFill>
                <a:latin typeface="Book Antiqua" pitchFamily="18" charset="0"/>
              </a:rPr>
              <a:t>Педагог дополнительного образования</a:t>
            </a:r>
            <a:r>
              <a:rPr lang="ru-RU" sz="4000" b="1" smtClean="0">
                <a:latin typeface="Book Antiqua" pitchFamily="18" charset="0"/>
              </a:rPr>
              <a:t>!</a:t>
            </a:r>
            <a:r>
              <a:rPr lang="ru-RU" smtClean="0">
                <a:latin typeface="Book Antiqua" pitchFamily="18" charset="0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Book Antiqua" pitchFamily="18" charset="0"/>
              </a:rPr>
              <a:t>Главная тема года – </a:t>
            </a:r>
            <a:r>
              <a:rPr lang="ru-RU" b="1" u="sng" smtClean="0">
                <a:latin typeface="Book Antiqua" pitchFamily="18" charset="0"/>
              </a:rPr>
              <a:t>педагог, его профессиональная позиция,</a:t>
            </a:r>
            <a:r>
              <a:rPr lang="en-US" b="1" u="sng" smtClean="0">
                <a:latin typeface="Book Antiqua" pitchFamily="18" charset="0"/>
              </a:rPr>
              <a:t/>
            </a:r>
            <a:br>
              <a:rPr lang="en-US" b="1" u="sng" smtClean="0">
                <a:latin typeface="Book Antiqua" pitchFamily="18" charset="0"/>
              </a:rPr>
            </a:br>
            <a:r>
              <a:rPr lang="ru-RU" b="1" u="sng" smtClean="0">
                <a:latin typeface="Book Antiqua" pitchFamily="18" charset="0"/>
              </a:rPr>
              <a:t>статус, развитие.</a:t>
            </a:r>
            <a:r>
              <a:rPr lang="ru-RU" u="sng" smtClean="0">
                <a:latin typeface="Book Antiqua" pitchFamily="18" charset="0"/>
              </a:rPr>
              <a:t>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92275" y="14288"/>
            <a:ext cx="77327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tx2"/>
                </a:solidFill>
                <a:latin typeface="Book Antiqua" pitchFamily="18" charset="0"/>
              </a:rPr>
              <a:t>ГОУ ДОД</a:t>
            </a:r>
            <a:br>
              <a:rPr lang="ru-RU" b="1">
                <a:solidFill>
                  <a:schemeClr val="tx2"/>
                </a:solidFill>
                <a:latin typeface="Book Antiqua" pitchFamily="18" charset="0"/>
              </a:rPr>
            </a:br>
            <a:r>
              <a:rPr lang="ru-RU" b="1">
                <a:solidFill>
                  <a:schemeClr val="tx2"/>
                </a:solidFill>
                <a:latin typeface="Book Antiqua" pitchFamily="18" charset="0"/>
              </a:rPr>
              <a:t>Костромской областной дворец творчества детей и молодежи</a:t>
            </a:r>
            <a:br>
              <a:rPr lang="ru-RU" b="1">
                <a:solidFill>
                  <a:schemeClr val="tx2"/>
                </a:solidFill>
                <a:latin typeface="Book Antiqua" pitchFamily="18" charset="0"/>
              </a:rPr>
            </a:br>
            <a:endParaRPr lang="ru-RU" b="1">
              <a:solidFill>
                <a:schemeClr val="tx2"/>
              </a:solidFill>
              <a:latin typeface="Book Antiqua" pitchFamily="18" charset="0"/>
            </a:endParaRPr>
          </a:p>
        </p:txBody>
      </p:sp>
      <p:pic>
        <p:nvPicPr>
          <p:cNvPr id="8" name="18-AudioTrack 18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10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1481E-6 L -0.38976 -0.2796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-1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3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050" grpId="0"/>
      <p:bldP spid="2051" grpId="0" build="p"/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8353425" cy="1231900"/>
          </a:xfrm>
        </p:spPr>
        <p:txBody>
          <a:bodyPr/>
          <a:lstStyle/>
          <a:p>
            <a:pPr eaLnBrk="1" hangingPunct="1"/>
            <a:r>
              <a:rPr lang="ru-RU" sz="2000" b="1" smtClean="0">
                <a:latin typeface="Book Antiqua" pitchFamily="18" charset="0"/>
              </a:rPr>
              <a:t>ГОУ ДОД</a:t>
            </a:r>
            <a:br>
              <a:rPr lang="ru-RU" sz="2000" b="1" smtClean="0">
                <a:latin typeface="Book Antiqua" pitchFamily="18" charset="0"/>
              </a:rPr>
            </a:br>
            <a:r>
              <a:rPr lang="ru-RU" sz="2000" b="1" smtClean="0">
                <a:latin typeface="Book Antiqua" pitchFamily="18" charset="0"/>
              </a:rPr>
              <a:t>Костромской областной дворец творчества детей и молодежи</a:t>
            </a:r>
            <a:br>
              <a:rPr lang="ru-RU" sz="2000" b="1" smtClean="0">
                <a:latin typeface="Book Antiqua" pitchFamily="18" charset="0"/>
              </a:rPr>
            </a:br>
            <a:endParaRPr lang="ru-RU" sz="2000" b="1" smtClean="0">
              <a:latin typeface="Book Antiqua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9138"/>
            <a:ext cx="7618413" cy="41417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b="1" smtClean="0">
                <a:latin typeface="Book Antiqua" pitchFamily="18" charset="0"/>
              </a:rPr>
              <a:t>Есть высокое звание- </a:t>
            </a:r>
            <a:br>
              <a:rPr lang="ru-RU" b="1" smtClean="0">
                <a:latin typeface="Book Antiqua" pitchFamily="18" charset="0"/>
              </a:rPr>
            </a:br>
            <a:r>
              <a:rPr lang="ru-RU" sz="6000" b="1" smtClean="0">
                <a:solidFill>
                  <a:srgbClr val="336600"/>
                </a:solidFill>
                <a:latin typeface="Book Antiqua" pitchFamily="18" charset="0"/>
              </a:rPr>
              <a:t>Педагог дополнительного образования!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6000" b="1" smtClean="0">
              <a:solidFill>
                <a:srgbClr val="3366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spd="med" advClick="0" advTm="10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000" u="sng" smtClean="0">
                <a:latin typeface="Book Antiqua" pitchFamily="18" charset="0"/>
              </a:rPr>
              <a:t>Профессионализм</a:t>
            </a:r>
            <a:r>
              <a:rPr lang="ru-RU" sz="5000" smtClean="0">
                <a:latin typeface="Book Antiqua" pitchFamily="18" charset="0"/>
              </a:rPr>
              <a:t>-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827088" y="1773238"/>
            <a:ext cx="7916862" cy="21891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smtClean="0">
                <a:latin typeface="Book Antiqua" pitchFamily="18" charset="0"/>
              </a:rPr>
              <a:t>   осуществление педагогической деятельности на высоком уровне, с достижением результатов,  сочетание профессиональных знаний и умений , навыков   с  профессиональной позицией, способность видеть свою работу в целом. </a:t>
            </a:r>
          </a:p>
        </p:txBody>
      </p:sp>
    </p:spTree>
  </p:cSld>
  <p:clrMapOvr>
    <a:masterClrMapping/>
  </p:clrMapOvr>
  <p:transition spd="med" advClick="0" advTm="10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3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600" u="sng" smtClean="0"/>
              <a:t>Профессиональное развитие -</a:t>
            </a:r>
            <a:endParaRPr lang="ru-RU" sz="4600" smtClean="0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331913" y="1600200"/>
            <a:ext cx="7354887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000" smtClean="0"/>
              <a:t>    </a:t>
            </a:r>
            <a:r>
              <a:rPr lang="ru-RU" sz="4000" smtClean="0">
                <a:latin typeface="Times New Roman" pitchFamily="18" charset="0"/>
              </a:rPr>
              <a:t>рост, становление, реализация профессионально- значимых  и личностных качеств.</a:t>
            </a:r>
          </a:p>
        </p:txBody>
      </p:sp>
    </p:spTree>
  </p:cSld>
  <p:clrMapOvr>
    <a:masterClrMapping/>
  </p:clrMapOvr>
  <p:transition spd="med" advClick="0" advTm="10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u="sng" smtClean="0"/>
              <a:t>Задачи: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5040313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-</a:t>
            </a:r>
            <a:r>
              <a:rPr lang="ru-RU" sz="3200" smtClean="0">
                <a:latin typeface="Times New Roman" pitchFamily="18" charset="0"/>
              </a:rPr>
              <a:t>Обеспечить профессионально- личностное саморазвитие педагога</a:t>
            </a:r>
          </a:p>
          <a:p>
            <a:pPr eaLnBrk="1" hangingPunct="1"/>
            <a:r>
              <a:rPr lang="ru-RU" sz="3200" smtClean="0">
                <a:latin typeface="Times New Roman" pitchFamily="18" charset="0"/>
              </a:rPr>
              <a:t>-Перевести педагога из традиционной позиции в инновационную</a:t>
            </a:r>
          </a:p>
          <a:p>
            <a:pPr eaLnBrk="1" hangingPunct="1"/>
            <a:r>
              <a:rPr lang="ru-RU" sz="3200" smtClean="0">
                <a:latin typeface="Times New Roman" pitchFamily="18" charset="0"/>
              </a:rPr>
              <a:t>-Сформировать коллективную  и личную ответственность за результаты преобразовательной деятельности к учреждении</a:t>
            </a:r>
          </a:p>
          <a:p>
            <a:pPr eaLnBrk="1" hangingPunct="1">
              <a:buFont typeface="Wingdings" pitchFamily="2" charset="2"/>
              <a:buNone/>
            </a:pPr>
            <a:endParaRPr lang="ru-RU" sz="320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4000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med" advClick="0" advTm="10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u="sng" smtClean="0"/>
              <a:t>Задачи: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200" smtClean="0">
                <a:latin typeface="Times New Roman" pitchFamily="18" charset="0"/>
              </a:rPr>
              <a:t>Создание гибкой системы повышения квалификации педагогов: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imes New Roman" pitchFamily="18" charset="0"/>
              </a:rPr>
              <a:t>                 1 ступень-«Знания»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imes New Roman" pitchFamily="18" charset="0"/>
              </a:rPr>
              <a:t>                2 ступень-«Реализуй себя»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imes New Roman" pitchFamily="18" charset="0"/>
              </a:rPr>
              <a:t>                3 ступень-« Осмысли свой опыт»</a:t>
            </a:r>
          </a:p>
          <a:p>
            <a:pPr eaLnBrk="1" hangingPunct="1"/>
            <a:r>
              <a:rPr lang="ru-RU" sz="3200" smtClean="0"/>
              <a:t>-</a:t>
            </a:r>
            <a:r>
              <a:rPr lang="ru-RU" sz="3200" smtClean="0">
                <a:latin typeface="Times New Roman" pitchFamily="18" charset="0"/>
              </a:rPr>
              <a:t>Включить педагога в поисковую, экспериментальную, исследовательскую деятельность</a:t>
            </a:r>
          </a:p>
          <a:p>
            <a:pPr eaLnBrk="1" hangingPunct="1">
              <a:buFont typeface="Wingdings" pitchFamily="2" charset="2"/>
              <a:buNone/>
            </a:pPr>
            <a:endParaRPr lang="ru-RU" sz="32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 advTm="10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u="sng" smtClean="0"/>
              <a:t>Задачи: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61288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200" smtClean="0">
                <a:latin typeface="Times New Roman" pitchFamily="18" charset="0"/>
              </a:rPr>
              <a:t>-Обеспечить  взаимодействие в коллективе, создав особо организованную профессиональную среду общения,  творческую атмосферу, условия для  профессионального общения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smtClean="0">
                <a:latin typeface="Times New Roman" pitchFamily="18" charset="0"/>
              </a:rPr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ru-RU" sz="3200" smtClean="0">
                <a:latin typeface="Times New Roman" pitchFamily="18" charset="0"/>
              </a:rPr>
              <a:t>- Определить индивидуальные задачи  повышения квалификации педагога, с изучением его профессиональных проблем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32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200" smtClean="0"/>
              <a:t> </a:t>
            </a:r>
          </a:p>
        </p:txBody>
      </p:sp>
    </p:spTree>
  </p:cSld>
  <p:clrMapOvr>
    <a:masterClrMapping/>
  </p:clrMapOvr>
  <p:transition spd="med" advClick="0" advTm="10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u="sng" smtClean="0"/>
              <a:t>Задачи: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- </a:t>
            </a:r>
            <a:r>
              <a:rPr lang="ru-RU" sz="3200" smtClean="0">
                <a:latin typeface="Times New Roman" pitchFamily="18" charset="0"/>
              </a:rPr>
              <a:t>Создание различных форм партнерства между педагогами</a:t>
            </a:r>
          </a:p>
          <a:p>
            <a:pPr eaLnBrk="1" hangingPunct="1"/>
            <a:r>
              <a:rPr lang="ru-RU" sz="3200" smtClean="0">
                <a:latin typeface="Times New Roman" pitchFamily="18" charset="0"/>
              </a:rPr>
              <a:t>-Стимулирование педагогов к самоанализу и самооценке, к обогащению их деятельности современными образовательными технологиями и приемами</a:t>
            </a:r>
          </a:p>
          <a:p>
            <a:pPr eaLnBrk="1" hangingPunct="1"/>
            <a:endParaRPr lang="ru-RU" sz="32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 advTm="10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800" u="sng" smtClean="0"/>
              <a:t>Критерии эффективности педагогической деятельности.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2133600"/>
            <a:ext cx="7772400" cy="27352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smtClean="0"/>
              <a:t> </a:t>
            </a:r>
          </a:p>
          <a:p>
            <a:pPr eaLnBrk="1" hangingPunct="1"/>
            <a:endParaRPr lang="ru-RU" sz="5400" smtClean="0"/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684213" y="1989138"/>
            <a:ext cx="82042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200">
                <a:solidFill>
                  <a:schemeClr val="tx2"/>
                </a:solidFill>
                <a:latin typeface="Times New Roman" pitchFamily="18" charset="0"/>
              </a:rPr>
              <a:t> </a:t>
            </a:r>
            <a:br>
              <a:rPr lang="ru-RU" sz="3200">
                <a:solidFill>
                  <a:schemeClr val="tx2"/>
                </a:solidFill>
                <a:latin typeface="Times New Roman" pitchFamily="18" charset="0"/>
              </a:rPr>
            </a:br>
            <a:r>
              <a:rPr lang="ru-RU" sz="3200">
                <a:solidFill>
                  <a:schemeClr val="tx2"/>
                </a:solidFill>
                <a:latin typeface="Times New Roman" pitchFamily="18" charset="0"/>
              </a:rPr>
              <a:t/>
            </a:r>
            <a:br>
              <a:rPr lang="ru-RU" sz="3200">
                <a:solidFill>
                  <a:schemeClr val="tx2"/>
                </a:solidFill>
                <a:latin typeface="Times New Roman" pitchFamily="18" charset="0"/>
              </a:rPr>
            </a:br>
            <a:r>
              <a:rPr lang="ru-RU" sz="3200">
                <a:solidFill>
                  <a:schemeClr val="tx2"/>
                </a:solidFill>
                <a:latin typeface="Times New Roman" pitchFamily="18" charset="0"/>
              </a:rPr>
              <a:t/>
            </a:r>
            <a:br>
              <a:rPr lang="ru-RU" sz="3200">
                <a:solidFill>
                  <a:schemeClr val="tx2"/>
                </a:solidFill>
                <a:latin typeface="Times New Roman" pitchFamily="18" charset="0"/>
              </a:rPr>
            </a:br>
            <a:r>
              <a:rPr lang="ru-RU" sz="3200" u="sng">
                <a:solidFill>
                  <a:srgbClr val="152212"/>
                </a:solidFill>
                <a:latin typeface="Times New Roman" pitchFamily="18" charset="0"/>
              </a:rPr>
              <a:t>- конечные образовательные результаты (знания, умения и навыки детей, их творческие достижения)</a:t>
            </a:r>
            <a:br>
              <a:rPr lang="ru-RU" sz="3200" u="sng">
                <a:solidFill>
                  <a:srgbClr val="152212"/>
                </a:solidFill>
                <a:latin typeface="Times New Roman" pitchFamily="18" charset="0"/>
              </a:rPr>
            </a:br>
            <a:r>
              <a:rPr lang="ru-RU" sz="3200" u="sng">
                <a:solidFill>
                  <a:srgbClr val="152212"/>
                </a:solidFill>
                <a:latin typeface="Times New Roman" pitchFamily="18" charset="0"/>
              </a:rPr>
              <a:t>- уровень воспитанности детей, их отношение  к  сверстникам, взрослым</a:t>
            </a:r>
            <a:br>
              <a:rPr lang="ru-RU" sz="3200" u="sng">
                <a:solidFill>
                  <a:srgbClr val="152212"/>
                </a:solidFill>
                <a:latin typeface="Times New Roman" pitchFamily="18" charset="0"/>
              </a:rPr>
            </a:br>
            <a:r>
              <a:rPr lang="ru-RU" sz="3200" u="sng">
                <a:solidFill>
                  <a:srgbClr val="152212"/>
                </a:solidFill>
                <a:latin typeface="Times New Roman" pitchFamily="18" charset="0"/>
              </a:rPr>
              <a:t>- профессиональное взаимодействие с ребенком</a:t>
            </a:r>
            <a:r>
              <a:rPr lang="ru-RU" sz="420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med" advClick="0" advTm="10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 build="p"/>
      <p:bldP spid="102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7772400" cy="1143000"/>
          </a:xfrm>
        </p:spPr>
        <p:txBody>
          <a:bodyPr/>
          <a:lstStyle/>
          <a:p>
            <a:pPr algn="ctr" eaLnBrk="1" hangingPunct="1"/>
            <a:r>
              <a:rPr lang="ru-RU" sz="3800" u="sng" smtClean="0"/>
              <a:t>Критерии эффективности педагогической деятельности.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772400" cy="4530725"/>
          </a:xfrm>
        </p:spPr>
        <p:txBody>
          <a:bodyPr/>
          <a:lstStyle/>
          <a:p>
            <a:pPr eaLnBrk="1" hangingPunct="1"/>
            <a:r>
              <a:rPr lang="ru-RU" smtClean="0"/>
              <a:t>Методическая</a:t>
            </a:r>
            <a:r>
              <a:rPr lang="ru-RU" sz="3600" smtClean="0">
                <a:latin typeface="Times New Roman" pitchFamily="18" charset="0"/>
              </a:rPr>
              <a:t> культура  педагога </a:t>
            </a:r>
          </a:p>
          <a:p>
            <a:pPr eaLnBrk="1" hangingPunct="1"/>
            <a:r>
              <a:rPr lang="ru-RU" smtClean="0"/>
              <a:t>Образовательная программа (моделирование желаемого)</a:t>
            </a:r>
          </a:p>
          <a:p>
            <a:pPr eaLnBrk="1" hangingPunct="1"/>
            <a:r>
              <a:rPr lang="ru-RU" smtClean="0"/>
              <a:t>Конструирование путей развития коллектива и каждого воспитанника</a:t>
            </a:r>
          </a:p>
          <a:p>
            <a:pPr eaLnBrk="1" hangingPunct="1"/>
            <a:r>
              <a:rPr lang="ru-RU" smtClean="0"/>
              <a:t>  Методический мониторинг результатов образовательной деятельности, обобщение собственного опыта</a:t>
            </a:r>
          </a:p>
        </p:txBody>
      </p:sp>
    </p:spTree>
  </p:cSld>
  <p:clrMapOvr>
    <a:masterClrMapping/>
  </p:clrMapOvr>
  <p:transition spd="med" advClick="0" advTm="10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b582dbf1-bcaa-4613-9a4c-8b7010640233">H5VRHAXFEW3S-1347-115</_dlc_DocId>
    <_dlc_DocIdUrl xmlns="b582dbf1-bcaa-4613-9a4c-8b7010640233">
      <Url>http://www.eduportal44.ru/Krasnoe/МК/_layouts/15/DocIdRedir.aspx?ID=H5VRHAXFEW3S-1347-115</Url>
      <Description>H5VRHAXFEW3S-1347-115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19F557E26C8234B8C226516C00D25E4" ma:contentTypeVersion="1" ma:contentTypeDescription="Создание документа." ma:contentTypeScope="" ma:versionID="62be057d410e7056b5e5a6ea3c7f77c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5a001f89429ff14cadbf7b09835253c6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DFC3A-1C6B-449D-8C4F-721A1EF0AADD}"/>
</file>

<file path=customXml/itemProps2.xml><?xml version="1.0" encoding="utf-8"?>
<ds:datastoreItem xmlns:ds="http://schemas.openxmlformats.org/officeDocument/2006/customXml" ds:itemID="{13489D4C-B6C8-4F3A-A1F8-A082C986BFD2}"/>
</file>

<file path=customXml/itemProps3.xml><?xml version="1.0" encoding="utf-8"?>
<ds:datastoreItem xmlns:ds="http://schemas.openxmlformats.org/officeDocument/2006/customXml" ds:itemID="{53D877D7-51FD-44B0-A24D-8249D7D49AE4}"/>
</file>

<file path=customXml/itemProps4.xml><?xml version="1.0" encoding="utf-8"?>
<ds:datastoreItem xmlns:ds="http://schemas.openxmlformats.org/officeDocument/2006/customXml" ds:itemID="{88866ACD-AB35-4DF5-A1D1-4243D1FA2A2E}"/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210</TotalTime>
  <Words>232</Words>
  <Application>Microsoft Office PowerPoint</Application>
  <PresentationFormat>Экран (4:3)</PresentationFormat>
  <Paragraphs>37</Paragraphs>
  <Slides>10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Wingdings</vt:lpstr>
      <vt:lpstr>Calibri</vt:lpstr>
      <vt:lpstr>Book Antiqua</vt:lpstr>
      <vt:lpstr>Слои</vt:lpstr>
      <vt:lpstr> Есть высокое звание-  Педагог дополнительного образования! </vt:lpstr>
      <vt:lpstr>Профессионализм-</vt:lpstr>
      <vt:lpstr>Профессиональное развитие -</vt:lpstr>
      <vt:lpstr>Задачи:</vt:lpstr>
      <vt:lpstr>Задачи:</vt:lpstr>
      <vt:lpstr>Задачи:</vt:lpstr>
      <vt:lpstr>Задачи:</vt:lpstr>
      <vt:lpstr>Критерии эффективности педагогической деятельности.</vt:lpstr>
      <vt:lpstr>Критерии эффективности педагогической деятельности.</vt:lpstr>
      <vt:lpstr>ГОУ ДОД Костромской областной дворец творчества детей и молодежи </vt:lpstr>
    </vt:vector>
  </TitlesOfParts>
  <Company>ОДТДиМ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Есть высокое звание- педагог дополнительного образования!</dc:title>
  <dc:creator>Ресурсный центр</dc:creator>
  <cp:lastModifiedBy>house</cp:lastModifiedBy>
  <cp:revision>18</cp:revision>
  <dcterms:created xsi:type="dcterms:W3CDTF">2009-09-09T10:50:48Z</dcterms:created>
  <dcterms:modified xsi:type="dcterms:W3CDTF">2011-02-17T16:18:21Z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0x010100A19F557E26C8234B8C226516C00D25E4</vt:lpwstr>
  </property>
  <property fmtid="{D5CDD505-2E9C-101B-9397-08002B2CF9AE}" pid="3" name="TemplateUrl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dlc_DocIdItemGuid">
    <vt:lpwstr>6c85e36b-00f1-4c2b-adc8-7b00b869c791</vt:lpwstr>
  </property>
</Properties>
</file>