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8" r:id="rId2"/>
    <p:sldId id="276" r:id="rId3"/>
    <p:sldId id="262" r:id="rId4"/>
    <p:sldId id="263" r:id="rId5"/>
    <p:sldId id="264" r:id="rId6"/>
    <p:sldId id="267" r:id="rId7"/>
    <p:sldId id="266" r:id="rId8"/>
    <p:sldId id="260" r:id="rId9"/>
    <p:sldId id="257" r:id="rId10"/>
    <p:sldId id="270" r:id="rId11"/>
    <p:sldId id="275" r:id="rId12"/>
    <p:sldId id="277" r:id="rId13"/>
    <p:sldId id="268" r:id="rId14"/>
    <p:sldId id="273"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48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1446896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77211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61963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3823015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7251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3072621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4169257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1254749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3768816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121371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351339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1856771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144204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881491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1882525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43F479D-A3EC-4D72-B35A-E06EFEE937B1}" type="datetimeFigureOut">
              <a:rPr lang="ru-RU" smtClean="0"/>
              <a:pPr/>
              <a:t>23.12.2021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FB9EE20-7A88-4726-B63F-AD104306675A}" type="slidenum">
              <a:rPr lang="ru-RU" smtClean="0"/>
              <a:pPr/>
              <a:t>‹#›</a:t>
            </a:fld>
            <a:endParaRPr lang="ru-RU"/>
          </a:p>
        </p:txBody>
      </p:sp>
    </p:spTree>
    <p:extLst>
      <p:ext uri="{BB962C8B-B14F-4D97-AF65-F5344CB8AC3E}">
        <p14:creationId xmlns:p14="http://schemas.microsoft.com/office/powerpoint/2010/main" val="3997790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3F479D-A3EC-4D72-B35A-E06EFEE937B1}" type="datetimeFigureOut">
              <a:rPr lang="ru-RU" smtClean="0"/>
              <a:pPr/>
              <a:t>23.12.2021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B9EE20-7A88-4726-B63F-AD104306675A}" type="slidenum">
              <a:rPr lang="ru-RU" smtClean="0"/>
              <a:pPr/>
              <a:t>‹#›</a:t>
            </a:fld>
            <a:endParaRPr lang="ru-RU"/>
          </a:p>
        </p:txBody>
      </p:sp>
    </p:spTree>
    <p:extLst>
      <p:ext uri="{BB962C8B-B14F-4D97-AF65-F5344CB8AC3E}">
        <p14:creationId xmlns:p14="http://schemas.microsoft.com/office/powerpoint/2010/main" val="301531348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image" Target="../media/image2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1.jpeg"/><Relationship Id="rId2" Type="http://schemas.openxmlformats.org/officeDocument/2006/relationships/image" Target="../media/image27.jpeg"/><Relationship Id="rId1" Type="http://schemas.openxmlformats.org/officeDocument/2006/relationships/slideLayout" Target="../slideLayouts/slideLayout7.xml"/><Relationship Id="rId6" Type="http://schemas.openxmlformats.org/officeDocument/2006/relationships/image" Target="../media/image30.jpeg"/><Relationship Id="rId5" Type="http://schemas.openxmlformats.org/officeDocument/2006/relationships/image" Target="../media/image29.jpeg"/><Relationship Id="rId4" Type="http://schemas.openxmlformats.org/officeDocument/2006/relationships/image" Target="../media/image28.jpeg"/></Relationships>
</file>

<file path=ppt/slides/_rels/slide12.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8.jpeg"/><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4145"/>
          <a:stretch/>
        </p:blipFill>
        <p:spPr>
          <a:xfrm>
            <a:off x="-136634" y="0"/>
            <a:ext cx="12328634" cy="7057294"/>
          </a:xfrm>
          <a:prstGeom prst="rect">
            <a:avLst/>
          </a:prstGeom>
        </p:spPr>
      </p:pic>
      <p:sp>
        <p:nvSpPr>
          <p:cNvPr id="5" name="Прямоугольник 4"/>
          <p:cNvSpPr/>
          <p:nvPr/>
        </p:nvSpPr>
        <p:spPr>
          <a:xfrm>
            <a:off x="3072285" y="2156434"/>
            <a:ext cx="6099850" cy="1600438"/>
          </a:xfrm>
          <a:prstGeom prst="rect">
            <a:avLst/>
          </a:prstGeom>
        </p:spPr>
        <p:txBody>
          <a:bodyPr wrap="square">
            <a:spAutoFit/>
          </a:bodyPr>
          <a:lstStyle/>
          <a:p>
            <a:pPr algn="ctr"/>
            <a:r>
              <a:rPr lang="ru-RU" sz="4000" b="1" dirty="0" smtClean="0">
                <a:solidFill>
                  <a:srgbClr val="002060"/>
                </a:solidFill>
                <a:latin typeface="Times New Roman" panose="02020603050405020304" pitchFamily="18" charset="0"/>
                <a:cs typeface="Times New Roman" panose="02020603050405020304" pitchFamily="18" charset="0"/>
              </a:rPr>
              <a:t>  </a:t>
            </a:r>
            <a:r>
              <a:rPr lang="ru-RU" sz="4000" b="1" dirty="0" smtClean="0">
                <a:solidFill>
                  <a:srgbClr val="002060"/>
                </a:solidFill>
                <a:latin typeface="Times New Roman" panose="02020603050405020304" pitchFamily="18" charset="0"/>
                <a:cs typeface="Times New Roman" panose="02020603050405020304" pitchFamily="18" charset="0"/>
              </a:rPr>
              <a:t>Презентация </a:t>
            </a:r>
            <a:r>
              <a:rPr lang="ru-RU" sz="4000" b="1" dirty="0" smtClean="0">
                <a:solidFill>
                  <a:srgbClr val="002060"/>
                </a:solidFill>
                <a:latin typeface="Times New Roman" panose="02020603050405020304" pitchFamily="18" charset="0"/>
                <a:cs typeface="Times New Roman" panose="02020603050405020304" pitchFamily="18" charset="0"/>
              </a:rPr>
              <a:t>по теме:      «</a:t>
            </a:r>
            <a:r>
              <a:rPr lang="ru-RU" sz="4000" b="1" dirty="0">
                <a:solidFill>
                  <a:srgbClr val="002060"/>
                </a:solidFill>
                <a:latin typeface="Times New Roman" panose="02020603050405020304" pitchFamily="18" charset="0"/>
                <a:cs typeface="Times New Roman" panose="02020603050405020304" pitchFamily="18" charset="0"/>
              </a:rPr>
              <a:t>Осторожно, </a:t>
            </a:r>
            <a:r>
              <a:rPr lang="ru-RU" sz="4000" b="1" dirty="0" smtClean="0">
                <a:solidFill>
                  <a:srgbClr val="002060"/>
                </a:solidFill>
                <a:latin typeface="Times New Roman" panose="02020603050405020304" pitchFamily="18" charset="0"/>
                <a:cs typeface="Times New Roman" panose="02020603050405020304" pitchFamily="18" charset="0"/>
              </a:rPr>
              <a:t> </a:t>
            </a:r>
            <a:r>
              <a:rPr lang="ru-RU" sz="4000" b="1" dirty="0">
                <a:solidFill>
                  <a:srgbClr val="002060"/>
                </a:solidFill>
                <a:latin typeface="Times New Roman" panose="02020603050405020304" pitchFamily="18" charset="0"/>
                <a:cs typeface="Times New Roman" panose="02020603050405020304" pitchFamily="18" charset="0"/>
              </a:rPr>
              <a:t>гололед!»</a:t>
            </a:r>
          </a:p>
          <a:p>
            <a:r>
              <a:rPr lang="ru-RU" dirty="0" smtClean="0"/>
              <a:t> </a:t>
            </a:r>
            <a:endParaRPr lang="ru-RU" dirty="0"/>
          </a:p>
        </p:txBody>
      </p:sp>
      <p:sp>
        <p:nvSpPr>
          <p:cNvPr id="17409" name="Rectangle 1"/>
          <p:cNvSpPr>
            <a:spLocks noChangeArrowheads="1"/>
          </p:cNvSpPr>
          <p:nvPr/>
        </p:nvSpPr>
        <p:spPr bwMode="auto">
          <a:xfrm>
            <a:off x="0" y="0"/>
            <a:ext cx="12192000" cy="0"/>
          </a:xfrm>
          <a:prstGeom prst="rect">
            <a:avLst/>
          </a:prstGeom>
          <a:solidFill>
            <a:srgbClr val="FFFFFF"/>
          </a:solidFill>
          <a:ln w="9525">
            <a:noFill/>
            <a:miter lim="800000"/>
            <a:headEnd/>
            <a:tailEnd/>
          </a:ln>
          <a:effectLst/>
        </p:spPr>
        <p:txBody>
          <a:bodyPr vert="horz" wrap="none" lIns="0" tIns="0" rIns="0" bIns="8887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rgbClr val="999999"/>
                </a:solidFill>
                <a:effectLst/>
                <a:latin typeface="Helvetica"/>
                <a:cs typeface="Arial" pitchFamily="34" charset="0"/>
              </a:rPr>
              <a:t>﻿</a:t>
            </a:r>
            <a:endParaRPr kumimoji="0" lang="ru-RU"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500" b="1" i="0" u="none" strike="noStrike" cap="none" normalizeH="0" baseline="0" smtClean="0">
                <a:ln>
                  <a:noFill/>
                </a:ln>
                <a:solidFill>
                  <a:srgbClr val="33363C"/>
                </a:solidFill>
                <a:effectLst/>
                <a:latin typeface="Helvetica Neue"/>
                <a:cs typeface="Arial" pitchFamily="34" charset="0"/>
              </a:rPr>
              <a:t>Презентация "Осторожно, гололед!"</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65965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4218"/>
          <a:stretch/>
        </p:blipFill>
        <p:spPr>
          <a:xfrm>
            <a:off x="0" y="0"/>
            <a:ext cx="12328634" cy="7051965"/>
          </a:xfrm>
          <a:prstGeom prst="rect">
            <a:avLst/>
          </a:prstGeom>
        </p:spPr>
      </p:pic>
      <p:sp>
        <p:nvSpPr>
          <p:cNvPr id="4" name="Прямоугольник 3"/>
          <p:cNvSpPr/>
          <p:nvPr/>
        </p:nvSpPr>
        <p:spPr>
          <a:xfrm>
            <a:off x="1848626" y="1367504"/>
            <a:ext cx="9047019" cy="1569660"/>
          </a:xfrm>
          <a:prstGeom prst="rect">
            <a:avLst/>
          </a:prstGeom>
        </p:spPr>
        <p:txBody>
          <a:bodyPr wrap="square">
            <a:spAutoFit/>
          </a:bodyPr>
          <a:lstStyle/>
          <a:p>
            <a:pPr algn="just"/>
            <a:r>
              <a:rPr lang="ru-RU" sz="2400" dirty="0" smtClean="0">
                <a:latin typeface="Times New Roman" panose="02020603050405020304" pitchFamily="18" charset="0"/>
                <a:cs typeface="Times New Roman" panose="02020603050405020304" pitchFamily="18" charset="0"/>
              </a:rPr>
              <a:t>    Обувь </a:t>
            </a:r>
            <a:r>
              <a:rPr lang="ru-RU" sz="2400" dirty="0">
                <a:latin typeface="Times New Roman" panose="02020603050405020304" pitchFamily="18" charset="0"/>
                <a:cs typeface="Times New Roman" panose="02020603050405020304" pitchFamily="18" charset="0"/>
              </a:rPr>
              <a:t>должна быть </a:t>
            </a:r>
            <a:r>
              <a:rPr lang="ru-RU" sz="2400" dirty="0" smtClean="0">
                <a:latin typeface="Times New Roman" panose="02020603050405020304" pitchFamily="18" charset="0"/>
                <a:cs typeface="Times New Roman" panose="02020603050405020304" pitchFamily="18" charset="0"/>
              </a:rPr>
              <a:t>удобной и обязательно устойчивой </a:t>
            </a:r>
            <a:r>
              <a:rPr lang="ru-RU" sz="2400" dirty="0">
                <a:latin typeface="Times New Roman" panose="02020603050405020304" pitchFamily="18" charset="0"/>
                <a:cs typeface="Times New Roman" panose="02020603050405020304" pitchFamily="18" charset="0"/>
              </a:rPr>
              <a:t>— либо на плоской подошве, либо на широком плотном каблуке высотой не более 3–4 см. </a:t>
            </a:r>
            <a:endParaRPr lang="ru-RU" sz="2400" dirty="0" smtClean="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Подошва </a:t>
            </a:r>
            <a:r>
              <a:rPr lang="ru-RU" sz="2400" dirty="0">
                <a:latin typeface="Times New Roman" panose="02020603050405020304" pitchFamily="18" charset="0"/>
                <a:cs typeface="Times New Roman" panose="02020603050405020304" pitchFamily="18" charset="0"/>
              </a:rPr>
              <a:t>сапога или зимней обуви не должна скользить.</a:t>
            </a:r>
          </a:p>
        </p:txBody>
      </p:sp>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288" y="2997424"/>
            <a:ext cx="2331385" cy="265522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43762" y="4572824"/>
            <a:ext cx="2665022" cy="230082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7" name="Рисунок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3797" y="2997424"/>
            <a:ext cx="2574265" cy="224056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8" name="Рисунок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87144" y="4587932"/>
            <a:ext cx="2271401" cy="228571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9" name="Прямоугольник 8"/>
          <p:cNvSpPr/>
          <p:nvPr/>
        </p:nvSpPr>
        <p:spPr>
          <a:xfrm>
            <a:off x="2339507" y="620616"/>
            <a:ext cx="7769115" cy="707886"/>
          </a:xfrm>
          <a:prstGeom prst="rect">
            <a:avLst/>
          </a:prstGeom>
        </p:spPr>
        <p:txBody>
          <a:bodyPr wrap="none">
            <a:spAutoFit/>
          </a:bodyPr>
          <a:lstStyle/>
          <a:p>
            <a:r>
              <a:rPr lang="ru-RU" dirty="0">
                <a:latin typeface="Times New Roman" panose="02020603050405020304" pitchFamily="18" charset="0"/>
                <a:cs typeface="Times New Roman" panose="02020603050405020304" pitchFamily="18" charset="0"/>
              </a:rPr>
              <a:t> </a:t>
            </a:r>
            <a:r>
              <a:rPr lang="ru-RU" sz="4000" dirty="0" smtClean="0">
                <a:solidFill>
                  <a:srgbClr val="C00000"/>
                </a:solidFill>
                <a:latin typeface="Times New Roman" panose="02020603050405020304" pitchFamily="18" charset="0"/>
                <a:cs typeface="Times New Roman" panose="02020603050405020304" pitchFamily="18" charset="0"/>
              </a:rPr>
              <a:t>Запомни и постарайся выполнить!</a:t>
            </a:r>
            <a:endParaRPr lang="ru-RU" sz="4000" dirty="0">
              <a:solidFill>
                <a:srgbClr val="C00000"/>
              </a:solidFill>
            </a:endParaRPr>
          </a:p>
        </p:txBody>
      </p:sp>
      <p:pic>
        <p:nvPicPr>
          <p:cNvPr id="10" name="Рисунок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61854" y="2997424"/>
            <a:ext cx="4266780" cy="4039433"/>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extLst>
      <p:ext uri="{BB962C8B-B14F-4D97-AF65-F5344CB8AC3E}">
        <p14:creationId xmlns:p14="http://schemas.microsoft.com/office/powerpoint/2010/main" val="449264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33937" y="2486025"/>
            <a:ext cx="2524125" cy="1885950"/>
          </a:xfrm>
          <a:prstGeom prst="rect">
            <a:avLst/>
          </a:prstGeom>
        </p:spPr>
      </p:pic>
      <p:pic>
        <p:nvPicPr>
          <p:cNvPr id="3" name="Рисунок 2"/>
          <p:cNvPicPr>
            <a:picLocks noChangeAspect="1"/>
          </p:cNvPicPr>
          <p:nvPr/>
        </p:nvPicPr>
        <p:blipFill rotWithShape="1">
          <a:blip r:embed="rId3" cstate="print">
            <a:extLst>
              <a:ext uri="{28A0092B-C50C-407E-A947-70E740481C1C}">
                <a14:useLocalDpi xmlns:a14="http://schemas.microsoft.com/office/drawing/2010/main" val="0"/>
              </a:ext>
            </a:extLst>
          </a:blip>
          <a:srcRect b="4102"/>
          <a:stretch/>
        </p:blipFill>
        <p:spPr>
          <a:xfrm>
            <a:off x="-42863" y="-151894"/>
            <a:ext cx="12328634" cy="7060434"/>
          </a:xfrm>
          <a:prstGeom prst="rect">
            <a:avLst/>
          </a:prstGeom>
        </p:spPr>
      </p:pic>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4559" y="4123833"/>
            <a:ext cx="2566817" cy="216030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23850" y="1541645"/>
            <a:ext cx="2717526" cy="225817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6" name="Рисунок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68424" y="3990037"/>
            <a:ext cx="3113597" cy="242789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7" name="Рисунок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31436" y="1541645"/>
            <a:ext cx="2896646" cy="369158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8" name="Рисунок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68424" y="1532531"/>
            <a:ext cx="3113597" cy="2267286"/>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0" name="Прямоугольник 9"/>
          <p:cNvSpPr/>
          <p:nvPr/>
        </p:nvSpPr>
        <p:spPr>
          <a:xfrm>
            <a:off x="1326392" y="-86824"/>
            <a:ext cx="9855327" cy="1569660"/>
          </a:xfrm>
          <a:prstGeom prst="rect">
            <a:avLst/>
          </a:prstGeom>
        </p:spPr>
        <p:txBody>
          <a:bodyPr wrap="none">
            <a:spAutoFit/>
          </a:bodyPr>
          <a:lstStyle/>
          <a:p>
            <a:r>
              <a:rPr lang="ru-RU" sz="4800" dirty="0" smtClean="0">
                <a:solidFill>
                  <a:srgbClr val="C00000"/>
                </a:solidFill>
                <a:latin typeface="Times New Roman" panose="02020603050405020304" pitchFamily="18" charset="0"/>
                <a:cs typeface="Times New Roman" panose="02020603050405020304" pitchFamily="18" charset="0"/>
              </a:rPr>
              <a:t>              </a:t>
            </a:r>
            <a:r>
              <a:rPr lang="ru-RU" sz="4800" dirty="0" smtClean="0">
                <a:solidFill>
                  <a:srgbClr val="FF0000"/>
                </a:solidFill>
                <a:latin typeface="Times New Roman" panose="02020603050405020304" pitchFamily="18" charset="0"/>
                <a:cs typeface="Times New Roman" panose="02020603050405020304" pitchFamily="18" charset="0"/>
              </a:rPr>
              <a:t>Красота или здоровье?</a:t>
            </a:r>
          </a:p>
          <a:p>
            <a:r>
              <a:rPr lang="ru-RU" sz="3600" dirty="0" smtClean="0">
                <a:solidFill>
                  <a:srgbClr val="FF0000"/>
                </a:solidFill>
                <a:latin typeface="Times New Roman" panose="02020603050405020304" pitchFamily="18" charset="0"/>
                <a:cs typeface="Times New Roman" panose="02020603050405020304" pitchFamily="18" charset="0"/>
              </a:rPr>
              <a:t>Красивая, модная, но очень </a:t>
            </a:r>
            <a:r>
              <a:rPr lang="ru-RU" sz="4800" b="1" dirty="0" smtClean="0">
                <a:solidFill>
                  <a:srgbClr val="C00000"/>
                </a:solidFill>
                <a:latin typeface="Times New Roman" panose="02020603050405020304" pitchFamily="18" charset="0"/>
                <a:cs typeface="Times New Roman" panose="02020603050405020304" pitchFamily="18" charset="0"/>
              </a:rPr>
              <a:t>опасная обувь!</a:t>
            </a:r>
            <a:endParaRPr lang="ru-RU" sz="4800" b="1" dirty="0"/>
          </a:p>
        </p:txBody>
      </p:sp>
      <p:sp>
        <p:nvSpPr>
          <p:cNvPr id="11" name="Прямоугольник 10"/>
          <p:cNvSpPr/>
          <p:nvPr/>
        </p:nvSpPr>
        <p:spPr>
          <a:xfrm>
            <a:off x="5159545" y="5443532"/>
            <a:ext cx="3661772" cy="1015663"/>
          </a:xfrm>
          <a:prstGeom prst="rect">
            <a:avLst/>
          </a:prstGeom>
        </p:spPr>
        <p:txBody>
          <a:bodyPr wrap="none">
            <a:spAutoFit/>
          </a:bodyPr>
          <a:lstStyle/>
          <a:p>
            <a:r>
              <a:rPr lang="ru-RU" sz="2000" b="1" dirty="0" smtClean="0">
                <a:latin typeface="Times New Roman" panose="02020603050405020304" pitchFamily="18" charset="0"/>
                <a:cs typeface="Times New Roman" panose="02020603050405020304" pitchFamily="18" charset="0"/>
              </a:rPr>
              <a:t>          Такая обувь </a:t>
            </a:r>
          </a:p>
          <a:p>
            <a:r>
              <a:rPr lang="ru-RU" sz="2000" b="1" dirty="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      может привести</a:t>
            </a:r>
          </a:p>
          <a:p>
            <a:r>
              <a:rPr lang="ru-RU" sz="2000" b="1" dirty="0" smtClean="0">
                <a:latin typeface="Times New Roman" panose="02020603050405020304" pitchFamily="18" charset="0"/>
                <a:cs typeface="Times New Roman" panose="02020603050405020304" pitchFamily="18" charset="0"/>
              </a:rPr>
              <a:t> к травме, ушибу, </a:t>
            </a:r>
            <a:r>
              <a:rPr lang="ru-RU" sz="2000" b="1" dirty="0">
                <a:latin typeface="Times New Roman" panose="02020603050405020304" pitchFamily="18" charset="0"/>
                <a:cs typeface="Times New Roman" panose="02020603050405020304" pitchFamily="18" charset="0"/>
              </a:rPr>
              <a:t>п</a:t>
            </a:r>
            <a:r>
              <a:rPr lang="ru-RU" sz="2000" b="1" dirty="0" smtClean="0">
                <a:latin typeface="Times New Roman" panose="02020603050405020304" pitchFamily="18" charset="0"/>
                <a:cs typeface="Times New Roman" panose="02020603050405020304" pitchFamily="18" charset="0"/>
              </a:rPr>
              <a:t>ерелому… </a:t>
            </a:r>
            <a:endParaRPr lang="ru-RU" sz="2000" b="1" dirty="0"/>
          </a:p>
        </p:txBody>
      </p:sp>
    </p:spTree>
    <p:extLst>
      <p:ext uri="{BB962C8B-B14F-4D97-AF65-F5344CB8AC3E}">
        <p14:creationId xmlns:p14="http://schemas.microsoft.com/office/powerpoint/2010/main" val="3293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359" y="0"/>
            <a:ext cx="12302359" cy="6858000"/>
          </a:xfrm>
          <a:prstGeom prst="rect">
            <a:avLst/>
          </a:prstGeom>
        </p:spPr>
      </p:pic>
    </p:spTree>
    <p:extLst>
      <p:ext uri="{BB962C8B-B14F-4D97-AF65-F5344CB8AC3E}">
        <p14:creationId xmlns:p14="http://schemas.microsoft.com/office/powerpoint/2010/main" val="3792129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5159"/>
          <a:stretch/>
        </p:blipFill>
        <p:spPr>
          <a:xfrm>
            <a:off x="0" y="0"/>
            <a:ext cx="12328634" cy="6982691"/>
          </a:xfrm>
          <a:prstGeom prst="rect">
            <a:avLst/>
          </a:prstGeom>
        </p:spPr>
      </p:pic>
      <p:sp>
        <p:nvSpPr>
          <p:cNvPr id="3" name="Прямоугольник 2"/>
          <p:cNvSpPr/>
          <p:nvPr/>
        </p:nvSpPr>
        <p:spPr>
          <a:xfrm>
            <a:off x="302411" y="203045"/>
            <a:ext cx="10925503" cy="1446550"/>
          </a:xfrm>
          <a:prstGeom prst="rect">
            <a:avLst/>
          </a:prstGeom>
        </p:spPr>
        <p:txBody>
          <a:bodyPr wrap="square">
            <a:spAutoFit/>
          </a:bodyPr>
          <a:lstStyle/>
          <a:p>
            <a:pPr algn="ctr"/>
            <a:r>
              <a:rPr lang="ru-RU" sz="3600" b="1" i="1" dirty="0">
                <a:solidFill>
                  <a:srgbClr val="FF0000"/>
                </a:solidFill>
                <a:latin typeface="Times New Roman" panose="02020603050405020304" pitchFamily="18" charset="0"/>
                <a:cs typeface="Times New Roman" panose="02020603050405020304" pitchFamily="18" charset="0"/>
              </a:rPr>
              <a:t>П</a:t>
            </a:r>
            <a:r>
              <a:rPr lang="ru-RU" sz="3600" b="1" i="1" dirty="0" smtClean="0">
                <a:solidFill>
                  <a:srgbClr val="FF0000"/>
                </a:solidFill>
                <a:effectLst/>
                <a:latin typeface="Times New Roman" panose="02020603050405020304" pitchFamily="18" charset="0"/>
                <a:cs typeface="Times New Roman" panose="02020603050405020304" pitchFamily="18" charset="0"/>
              </a:rPr>
              <a:t>равила поведения (осень)</a:t>
            </a:r>
          </a:p>
          <a:p>
            <a:pPr algn="ctr"/>
            <a:r>
              <a:rPr lang="ru-RU" sz="2800" dirty="0" smtClean="0">
                <a:solidFill>
                  <a:srgbClr val="FF0000"/>
                </a:solidFill>
                <a:effectLst/>
                <a:latin typeface="Times New Roman" panose="02020603050405020304" pitchFamily="18" charset="0"/>
                <a:cs typeface="Times New Roman" panose="02020603050405020304" pitchFamily="18" charset="0"/>
              </a:rPr>
              <a:t>на водоеме, реке, озере</a:t>
            </a:r>
            <a:r>
              <a:rPr lang="ru-RU" sz="2800" dirty="0" smtClean="0">
                <a:solidFill>
                  <a:srgbClr val="000000"/>
                </a:solidFill>
                <a:latin typeface="Times New Roman" panose="02020603050405020304" pitchFamily="18" charset="0"/>
                <a:cs typeface="Times New Roman" panose="02020603050405020304" pitchFamily="18" charset="0"/>
              </a:rPr>
              <a:t>.</a:t>
            </a:r>
          </a:p>
          <a:p>
            <a:pPr algn="ctr"/>
            <a:r>
              <a:rPr lang="ru-RU" sz="2400" dirty="0" smtClean="0">
                <a:solidFill>
                  <a:srgbClr val="000000"/>
                </a:solidFill>
                <a:effectLst/>
                <a:latin typeface="Times New Roman" panose="02020603050405020304" pitchFamily="18" charset="0"/>
                <a:cs typeface="Times New Roman" panose="02020603050405020304" pitchFamily="18" charset="0"/>
              </a:rPr>
              <a:t> </a:t>
            </a:r>
            <a:endParaRPr lang="ru-RU" sz="2400" dirty="0">
              <a:solidFill>
                <a:srgbClr val="00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rotWithShape="1">
          <a:blip r:embed="rId3" cstate="print">
            <a:extLst>
              <a:ext uri="{28A0092B-C50C-407E-A947-70E740481C1C}">
                <a14:useLocalDpi xmlns:a14="http://schemas.microsoft.com/office/drawing/2010/main" val="0"/>
              </a:ext>
            </a:extLst>
          </a:blip>
          <a:srcRect l="6368" t="11222" r="3917" b="25761"/>
          <a:stretch/>
        </p:blipFill>
        <p:spPr>
          <a:xfrm>
            <a:off x="1665175" y="1288067"/>
            <a:ext cx="8970000" cy="5084598"/>
          </a:xfrm>
          <a:prstGeom prst="ellipse">
            <a:avLst/>
          </a:prstGeom>
          <a:ln>
            <a:noFill/>
          </a:ln>
          <a:effectLst>
            <a:softEdge rad="112500"/>
          </a:effectLst>
        </p:spPr>
      </p:pic>
    </p:spTree>
    <p:extLst>
      <p:ext uri="{BB962C8B-B14F-4D97-AF65-F5344CB8AC3E}">
        <p14:creationId xmlns:p14="http://schemas.microsoft.com/office/powerpoint/2010/main" val="3183244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4892"/>
          <a:stretch/>
        </p:blipFill>
        <p:spPr>
          <a:xfrm>
            <a:off x="-136634" y="0"/>
            <a:ext cx="12328634" cy="7002293"/>
          </a:xfrm>
          <a:prstGeom prst="rect">
            <a:avLst/>
          </a:prstGeom>
        </p:spPr>
      </p:pic>
      <p:sp>
        <p:nvSpPr>
          <p:cNvPr id="3" name="Прямоугольник 2"/>
          <p:cNvSpPr/>
          <p:nvPr/>
        </p:nvSpPr>
        <p:spPr>
          <a:xfrm>
            <a:off x="4455886" y="700857"/>
            <a:ext cx="6096000" cy="1446550"/>
          </a:xfrm>
          <a:prstGeom prst="rect">
            <a:avLst/>
          </a:prstGeom>
        </p:spPr>
        <p:txBody>
          <a:bodyPr>
            <a:spAutoFit/>
          </a:bodyPr>
          <a:lstStyle/>
          <a:p>
            <a:pPr algn="just"/>
            <a:r>
              <a:rPr lang="ru-RU" sz="4400" dirty="0" smtClean="0">
                <a:solidFill>
                  <a:srgbClr val="FF0000"/>
                </a:solidFill>
                <a:latin typeface="Times New Roman" panose="02020603050405020304" pitchFamily="18" charset="0"/>
                <a:cs typeface="Times New Roman" panose="02020603050405020304" pitchFamily="18" charset="0"/>
              </a:rPr>
              <a:t>Будьте осторожны !</a:t>
            </a:r>
          </a:p>
          <a:p>
            <a:pPr algn="just"/>
            <a:r>
              <a:rPr lang="ru-RU" sz="4400" dirty="0" smtClean="0">
                <a:solidFill>
                  <a:srgbClr val="FF0000"/>
                </a:solidFill>
                <a:latin typeface="Times New Roman" panose="02020603050405020304" pitchFamily="18" charset="0"/>
                <a:cs typeface="Times New Roman" panose="02020603050405020304" pitchFamily="18" charset="0"/>
              </a:rPr>
              <a:t>              Будьте здоровы!</a:t>
            </a:r>
            <a:endParaRPr lang="ru-RU" sz="4400" dirty="0">
              <a:solidFill>
                <a:srgbClr val="FF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105231" y="4702451"/>
            <a:ext cx="12233564" cy="1200329"/>
          </a:xfrm>
          <a:prstGeom prst="rect">
            <a:avLst/>
          </a:prstGeom>
        </p:spPr>
        <p:txBody>
          <a:bodyPr wrap="square">
            <a:spAutoFit/>
          </a:bodyPr>
          <a:lstStyle/>
          <a:p>
            <a:pPr algn="just"/>
            <a:r>
              <a:rPr lang="ru-RU" sz="3600" dirty="0" smtClean="0">
                <a:solidFill>
                  <a:srgbClr val="00B0F0"/>
                </a:solidFill>
                <a:latin typeface="Times New Roman" panose="02020603050405020304" pitchFamily="18" charset="0"/>
                <a:cs typeface="Times New Roman" panose="02020603050405020304" pitchFamily="18" charset="0"/>
              </a:rPr>
              <a:t>Будьте внимательны во время</a:t>
            </a:r>
          </a:p>
          <a:p>
            <a:pPr algn="just"/>
            <a:r>
              <a:rPr lang="ru-RU" sz="3600" dirty="0" smtClean="0">
                <a:solidFill>
                  <a:srgbClr val="00B0F0"/>
                </a:solidFill>
                <a:latin typeface="Times New Roman" panose="02020603050405020304" pitchFamily="18" charset="0"/>
                <a:cs typeface="Times New Roman" panose="02020603050405020304" pitchFamily="18" charset="0"/>
              </a:rPr>
              <a:t> гололедицы и гололеда</a:t>
            </a:r>
            <a:r>
              <a:rPr lang="ru-RU" sz="3600" dirty="0">
                <a:solidFill>
                  <a:srgbClr val="00B0F0"/>
                </a:solidFill>
                <a:latin typeface="Times New Roman" panose="02020603050405020304" pitchFamily="18" charset="0"/>
                <a:cs typeface="Times New Roman" panose="02020603050405020304" pitchFamily="18" charset="0"/>
              </a:rPr>
              <a:t>!</a:t>
            </a:r>
          </a:p>
        </p:txBody>
      </p:sp>
      <p:sp>
        <p:nvSpPr>
          <p:cNvPr id="5" name="Прямоугольник 4"/>
          <p:cNvSpPr/>
          <p:nvPr/>
        </p:nvSpPr>
        <p:spPr>
          <a:xfrm>
            <a:off x="1436913" y="2297546"/>
            <a:ext cx="11030857" cy="1569660"/>
          </a:xfrm>
          <a:prstGeom prst="rect">
            <a:avLst/>
          </a:prstGeom>
        </p:spPr>
        <p:txBody>
          <a:bodyPr wrap="square">
            <a:spAutoFit/>
          </a:bodyPr>
          <a:lstStyle/>
          <a:p>
            <a:pPr algn="just"/>
            <a:r>
              <a:rPr lang="ru-RU" sz="4800" dirty="0" smtClean="0">
                <a:solidFill>
                  <a:srgbClr val="7030A0"/>
                </a:solidFill>
                <a:latin typeface="Times New Roman" panose="02020603050405020304" pitchFamily="18" charset="0"/>
                <a:cs typeface="Times New Roman" panose="02020603050405020304" pitchFamily="18" charset="0"/>
              </a:rPr>
              <a:t>     Спасибо всем !</a:t>
            </a:r>
          </a:p>
          <a:p>
            <a:pPr algn="just"/>
            <a:r>
              <a:rPr lang="ru-RU" sz="4800" dirty="0" smtClean="0">
                <a:solidFill>
                  <a:srgbClr val="7030A0"/>
                </a:solidFill>
                <a:latin typeface="Times New Roman" panose="02020603050405020304" pitchFamily="18" charset="0"/>
                <a:cs typeface="Times New Roman" panose="02020603050405020304" pitchFamily="18" charset="0"/>
              </a:rPr>
              <a:t>                    До новых встреч!</a:t>
            </a:r>
            <a:endParaRPr lang="ru-RU" sz="48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2774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4145"/>
          <a:stretch/>
        </p:blipFill>
        <p:spPr>
          <a:xfrm>
            <a:off x="0" y="19593"/>
            <a:ext cx="12328634" cy="7057294"/>
          </a:xfrm>
          <a:prstGeom prst="rect">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86345" y="4946144"/>
            <a:ext cx="2343808" cy="1911856"/>
          </a:xfrm>
          <a:prstGeom prst="ellipse">
            <a:avLst/>
          </a:prstGeom>
          <a:ln>
            <a:noFill/>
          </a:ln>
          <a:effectLst>
            <a:softEdge rad="112500"/>
          </a:effectLst>
        </p:spPr>
      </p:pic>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5310" y="344948"/>
            <a:ext cx="4705131" cy="3528848"/>
          </a:xfrm>
          <a:prstGeom prst="rect">
            <a:avLst/>
          </a:prstGeom>
        </p:spPr>
      </p:pic>
      <p:pic>
        <p:nvPicPr>
          <p:cNvPr id="6" name="Рисунок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055" y="4939785"/>
            <a:ext cx="2535820" cy="2065458"/>
          </a:xfrm>
          <a:prstGeom prst="ellipse">
            <a:avLst/>
          </a:prstGeom>
          <a:ln>
            <a:noFill/>
          </a:ln>
          <a:effectLst>
            <a:softEdge rad="112500"/>
          </a:effectLst>
        </p:spPr>
      </p:pic>
      <p:sp>
        <p:nvSpPr>
          <p:cNvPr id="7" name="Прямоугольник 6"/>
          <p:cNvSpPr/>
          <p:nvPr/>
        </p:nvSpPr>
        <p:spPr>
          <a:xfrm>
            <a:off x="5277024" y="1093709"/>
            <a:ext cx="5026889" cy="1938992"/>
          </a:xfrm>
          <a:prstGeom prst="rect">
            <a:avLst/>
          </a:prstGeom>
        </p:spPr>
        <p:txBody>
          <a:bodyPr wrap="none">
            <a:spAutoFit/>
          </a:bodyPr>
          <a:lstStyle/>
          <a:p>
            <a:r>
              <a:rPr lang="ru-RU" sz="6000" dirty="0" smtClean="0">
                <a:solidFill>
                  <a:srgbClr val="FF0000"/>
                </a:solidFill>
                <a:latin typeface="Times New Roman" panose="02020603050405020304" pitchFamily="18" charset="0"/>
                <a:cs typeface="Times New Roman" panose="02020603050405020304" pitchFamily="18" charset="0"/>
              </a:rPr>
              <a:t>  «Осторожно, </a:t>
            </a:r>
          </a:p>
          <a:p>
            <a:r>
              <a:rPr lang="ru-RU" sz="6000" dirty="0">
                <a:solidFill>
                  <a:srgbClr val="FF0000"/>
                </a:solidFill>
                <a:latin typeface="Times New Roman" panose="02020603050405020304" pitchFamily="18" charset="0"/>
                <a:cs typeface="Times New Roman" panose="02020603050405020304" pitchFamily="18" charset="0"/>
              </a:rPr>
              <a:t> </a:t>
            </a:r>
            <a:r>
              <a:rPr lang="ru-RU" sz="6000" dirty="0" smtClean="0">
                <a:solidFill>
                  <a:srgbClr val="FF0000"/>
                </a:solidFill>
                <a:latin typeface="Times New Roman" panose="02020603050405020304" pitchFamily="18" charset="0"/>
                <a:cs typeface="Times New Roman" panose="02020603050405020304" pitchFamily="18" charset="0"/>
              </a:rPr>
              <a:t>    гололед!»</a:t>
            </a:r>
            <a:endParaRPr lang="ru-RU" sz="6000" dirty="0">
              <a:solidFill>
                <a:srgbClr val="FF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030268" y="4283425"/>
            <a:ext cx="8268097" cy="769441"/>
          </a:xfrm>
          <a:prstGeom prst="rect">
            <a:avLst/>
          </a:prstGeom>
        </p:spPr>
        <p:txBody>
          <a:bodyPr wrap="none">
            <a:spAutoFit/>
          </a:bodyPr>
          <a:lstStyle/>
          <a:p>
            <a:r>
              <a:rPr lang="ru-RU" sz="4400" dirty="0" smtClean="0">
                <a:solidFill>
                  <a:srgbClr val="002060"/>
                </a:solidFill>
                <a:latin typeface="Times New Roman" panose="02020603050405020304" pitchFamily="18" charset="0"/>
                <a:cs typeface="Times New Roman" panose="02020603050405020304" pitchFamily="18" charset="0"/>
              </a:rPr>
              <a:t>Соблюдай правила безопасности!</a:t>
            </a:r>
            <a:endParaRPr lang="ru-RU" sz="4400" dirty="0">
              <a:solidFill>
                <a:srgbClr val="002060"/>
              </a:solidFill>
            </a:endParaRPr>
          </a:p>
        </p:txBody>
      </p:sp>
    </p:spTree>
    <p:extLst>
      <p:ext uri="{BB962C8B-B14F-4D97-AF65-F5344CB8AC3E}">
        <p14:creationId xmlns:p14="http://schemas.microsoft.com/office/powerpoint/2010/main" val="3180658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rotWithShape="1">
          <a:blip r:embed="rId2" cstate="print">
            <a:extLst>
              <a:ext uri="{28A0092B-C50C-407E-A947-70E740481C1C}">
                <a14:useLocalDpi xmlns:a14="http://schemas.microsoft.com/office/drawing/2010/main" val="0"/>
              </a:ext>
            </a:extLst>
          </a:blip>
          <a:srcRect b="4782"/>
          <a:stretch/>
        </p:blipFill>
        <p:spPr>
          <a:xfrm>
            <a:off x="0" y="-1"/>
            <a:ext cx="12328634" cy="7010401"/>
          </a:xfrm>
          <a:prstGeom prst="rect">
            <a:avLst/>
          </a:prstGeom>
        </p:spPr>
      </p:pic>
      <p:pic>
        <p:nvPicPr>
          <p:cNvPr id="4" name="Рисунок 3"/>
          <p:cNvPicPr>
            <a:picLocks noChangeAspect="1"/>
          </p:cNvPicPr>
          <p:nvPr/>
        </p:nvPicPr>
        <p:blipFill rotWithShape="1">
          <a:blip r:embed="rId3" cstate="print">
            <a:extLst>
              <a:ext uri="{28A0092B-C50C-407E-A947-70E740481C1C}">
                <a14:useLocalDpi xmlns:a14="http://schemas.microsoft.com/office/drawing/2010/main" val="0"/>
              </a:ext>
            </a:extLst>
          </a:blip>
          <a:srcRect t="6086" r="7763" b="8854"/>
          <a:stretch/>
        </p:blipFill>
        <p:spPr>
          <a:xfrm>
            <a:off x="539263" y="1510145"/>
            <a:ext cx="11007968" cy="514856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2" name="Прямоугольник 1"/>
          <p:cNvSpPr/>
          <p:nvPr/>
        </p:nvSpPr>
        <p:spPr>
          <a:xfrm>
            <a:off x="1773382" y="251844"/>
            <a:ext cx="8659091" cy="1231106"/>
          </a:xfrm>
          <a:prstGeom prst="rect">
            <a:avLst/>
          </a:prstGeom>
        </p:spPr>
        <p:txBody>
          <a:bodyPr wrap="square">
            <a:spAutoFit/>
          </a:bodyPr>
          <a:lstStyle/>
          <a:p>
            <a:pPr algn="ctr"/>
            <a:r>
              <a:rPr lang="ru-RU" sz="2800" dirty="0" smtClean="0">
                <a:solidFill>
                  <a:srgbClr val="002060"/>
                </a:solidFill>
                <a:latin typeface="Times New Roman, serif"/>
              </a:rPr>
              <a:t>     Наступает </a:t>
            </a:r>
            <a:r>
              <a:rPr lang="ru-RU" sz="2800" dirty="0">
                <a:solidFill>
                  <a:srgbClr val="002060"/>
                </a:solidFill>
                <a:latin typeface="Times New Roman, serif"/>
              </a:rPr>
              <a:t>зима, первые заморозки, гололед… </a:t>
            </a:r>
          </a:p>
          <a:p>
            <a:pPr algn="ctr"/>
            <a:r>
              <a:rPr lang="ru-RU" sz="2800" dirty="0">
                <a:solidFill>
                  <a:srgbClr val="002060"/>
                </a:solidFill>
                <a:latin typeface="Times New Roman, serif"/>
              </a:rPr>
              <a:t> А гололед, как известно, опасная территория</a:t>
            </a:r>
            <a:r>
              <a:rPr lang="ru-RU" dirty="0">
                <a:solidFill>
                  <a:srgbClr val="002060"/>
                </a:solidFill>
                <a:latin typeface="Times New Roman, serif"/>
              </a:rPr>
              <a:t>.</a:t>
            </a:r>
            <a:r>
              <a:rPr lang="ru-RU" dirty="0">
                <a:latin typeface="Times New Roman, serif"/>
              </a:rPr>
              <a:t/>
            </a:r>
            <a:br>
              <a:rPr lang="ru-RU" dirty="0">
                <a:latin typeface="Times New Roman, serif"/>
              </a:rPr>
            </a:br>
            <a:endParaRPr lang="ru-RU" dirty="0"/>
          </a:p>
        </p:txBody>
      </p:sp>
    </p:spTree>
    <p:extLst>
      <p:ext uri="{BB962C8B-B14F-4D97-AF65-F5344CB8AC3E}">
        <p14:creationId xmlns:p14="http://schemas.microsoft.com/office/powerpoint/2010/main" val="2883578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4069"/>
          <a:stretch/>
        </p:blipFill>
        <p:spPr>
          <a:xfrm>
            <a:off x="0" y="-1"/>
            <a:ext cx="12328634" cy="7062953"/>
          </a:xfrm>
          <a:prstGeom prst="rect">
            <a:avLst/>
          </a:prstGeom>
        </p:spPr>
      </p:pic>
      <p:sp>
        <p:nvSpPr>
          <p:cNvPr id="3" name="Прямоугольник 2"/>
          <p:cNvSpPr/>
          <p:nvPr/>
        </p:nvSpPr>
        <p:spPr>
          <a:xfrm>
            <a:off x="736931" y="270723"/>
            <a:ext cx="10363200" cy="3508653"/>
          </a:xfrm>
          <a:prstGeom prst="rect">
            <a:avLst/>
          </a:prstGeom>
        </p:spPr>
        <p:txBody>
          <a:bodyPr wrap="square">
            <a:spAutoFit/>
          </a:bodyPr>
          <a:lstStyle/>
          <a:p>
            <a:pPr algn="ctr"/>
            <a:r>
              <a:rPr lang="ru-RU" sz="4400" dirty="0" smtClean="0">
                <a:solidFill>
                  <a:srgbClr val="002060"/>
                </a:solidFill>
                <a:effectLst/>
                <a:latin typeface="Times New Roman, serif"/>
              </a:rPr>
              <a:t>  Гололед и гололедица</a:t>
            </a:r>
          </a:p>
          <a:p>
            <a:pPr algn="ctr"/>
            <a:r>
              <a:rPr lang="ru-RU" dirty="0" smtClean="0">
                <a:effectLst/>
                <a:latin typeface="Times New Roman, serif"/>
              </a:rPr>
              <a:t>(совершенно разные понятия. </a:t>
            </a:r>
            <a:r>
              <a:rPr lang="ru-RU" dirty="0" smtClean="0">
                <a:solidFill>
                  <a:srgbClr val="C00000"/>
                </a:solidFill>
                <a:latin typeface="Times New Roman, serif"/>
              </a:rPr>
              <a:t>Гололед</a:t>
            </a:r>
            <a:r>
              <a:rPr lang="ru-RU" dirty="0" smtClean="0">
                <a:effectLst/>
                <a:latin typeface="Times New Roman, serif"/>
              </a:rPr>
              <a:t> - явление природы</a:t>
            </a:r>
            <a:r>
              <a:rPr lang="ru-RU" dirty="0" smtClean="0">
                <a:solidFill>
                  <a:srgbClr val="FF0000"/>
                </a:solidFill>
                <a:effectLst/>
                <a:latin typeface="Times New Roman, serif"/>
              </a:rPr>
              <a:t>, </a:t>
            </a:r>
            <a:r>
              <a:rPr lang="ru-RU" dirty="0">
                <a:solidFill>
                  <a:srgbClr val="FF0000"/>
                </a:solidFill>
                <a:latin typeface="Times New Roman, serif"/>
              </a:rPr>
              <a:t>г</a:t>
            </a:r>
            <a:r>
              <a:rPr lang="ru-RU" dirty="0" smtClean="0">
                <a:solidFill>
                  <a:srgbClr val="FF0000"/>
                </a:solidFill>
                <a:latin typeface="Times New Roman, serif"/>
              </a:rPr>
              <a:t>ололедица</a:t>
            </a:r>
            <a:r>
              <a:rPr lang="ru-RU" dirty="0" smtClean="0">
                <a:solidFill>
                  <a:srgbClr val="FF0000"/>
                </a:solidFill>
                <a:effectLst/>
                <a:latin typeface="Times New Roman, serif"/>
              </a:rPr>
              <a:t> - </a:t>
            </a:r>
            <a:r>
              <a:rPr lang="ru-RU" dirty="0" smtClean="0">
                <a:effectLst/>
                <a:latin typeface="Times New Roman, serif"/>
              </a:rPr>
              <a:t>ее состояние).</a:t>
            </a:r>
            <a:br>
              <a:rPr lang="ru-RU" dirty="0" smtClean="0">
                <a:effectLst/>
                <a:latin typeface="Times New Roman, serif"/>
              </a:rPr>
            </a:br>
            <a:endParaRPr lang="ru-RU" sz="3200" dirty="0">
              <a:solidFill>
                <a:srgbClr val="002060"/>
              </a:solidFill>
              <a:latin typeface="Times New Roman, serif"/>
            </a:endParaRPr>
          </a:p>
          <a:p>
            <a:pPr algn="just"/>
            <a:endParaRPr lang="ru-RU" sz="3200" dirty="0" smtClean="0">
              <a:solidFill>
                <a:srgbClr val="002060"/>
              </a:solidFill>
              <a:effectLst/>
              <a:latin typeface="Times New Roman, serif"/>
            </a:endParaRPr>
          </a:p>
          <a:p>
            <a:pPr algn="just"/>
            <a:endParaRPr lang="ru-RU" sz="3200" dirty="0">
              <a:solidFill>
                <a:srgbClr val="002060"/>
              </a:solidFill>
              <a:latin typeface="Times New Roman, serif"/>
            </a:endParaRPr>
          </a:p>
          <a:p>
            <a:pPr algn="just"/>
            <a:endParaRPr lang="ru-RU" sz="3200" dirty="0" smtClean="0">
              <a:solidFill>
                <a:srgbClr val="002060"/>
              </a:solidFill>
              <a:effectLst/>
              <a:latin typeface="Times New Roman, serif"/>
            </a:endParaRPr>
          </a:p>
          <a:p>
            <a:pPr algn="just"/>
            <a:endParaRPr lang="ru-RU" sz="3200" dirty="0">
              <a:solidFill>
                <a:srgbClr val="002060"/>
              </a:solidFill>
            </a:endParaRPr>
          </a:p>
        </p:txBody>
      </p:sp>
      <p:pic>
        <p:nvPicPr>
          <p:cNvPr id="4" name="Рисунок 3"/>
          <p:cNvPicPr>
            <a:picLocks noChangeAspect="1"/>
          </p:cNvPicPr>
          <p:nvPr/>
        </p:nvPicPr>
        <p:blipFill rotWithShape="1">
          <a:blip r:embed="rId3" cstate="print">
            <a:extLst>
              <a:ext uri="{28A0092B-C50C-407E-A947-70E740481C1C}">
                <a14:useLocalDpi xmlns:a14="http://schemas.microsoft.com/office/drawing/2010/main" val="0"/>
              </a:ext>
            </a:extLst>
          </a:blip>
          <a:srcRect l="2226" t="5264" r="3616" b="9691"/>
          <a:stretch/>
        </p:blipFill>
        <p:spPr>
          <a:xfrm>
            <a:off x="942110" y="1676400"/>
            <a:ext cx="10529454" cy="505690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416394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5260"/>
          <a:stretch/>
        </p:blipFill>
        <p:spPr>
          <a:xfrm>
            <a:off x="0" y="0"/>
            <a:ext cx="12328634" cy="6975232"/>
          </a:xfrm>
          <a:prstGeom prst="rect">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59637" y="4271639"/>
            <a:ext cx="2507852" cy="2530606"/>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5537" y="476414"/>
            <a:ext cx="3594539" cy="343688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 name="Рисунок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55490" y="476414"/>
            <a:ext cx="3736548" cy="343688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6" name="Рисунок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80076" y="4246031"/>
            <a:ext cx="2765864" cy="258182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7" name="Рисунок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8116" y="4246031"/>
            <a:ext cx="3530321" cy="258182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8" name="Рисунок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62180" y="4246031"/>
            <a:ext cx="2586620" cy="258182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0" name="Прямоугольник 9"/>
          <p:cNvSpPr/>
          <p:nvPr/>
        </p:nvSpPr>
        <p:spPr>
          <a:xfrm>
            <a:off x="4735145" y="891432"/>
            <a:ext cx="2326021" cy="954107"/>
          </a:xfrm>
          <a:prstGeom prst="rect">
            <a:avLst/>
          </a:prstGeom>
        </p:spPr>
        <p:txBody>
          <a:bodyPr wrap="none">
            <a:spAutoFit/>
          </a:bodyPr>
          <a:lstStyle/>
          <a:p>
            <a:pPr algn="ctr"/>
            <a:r>
              <a:rPr lang="ru-RU" sz="2800" dirty="0" smtClean="0">
                <a:solidFill>
                  <a:srgbClr val="FF0000"/>
                </a:solidFill>
                <a:latin typeface="Times New Roman, serif"/>
              </a:rPr>
              <a:t>«Гололед </a:t>
            </a:r>
            <a:r>
              <a:rPr lang="ru-RU" sz="2800" dirty="0">
                <a:solidFill>
                  <a:srgbClr val="FF0000"/>
                </a:solidFill>
                <a:latin typeface="Times New Roman, serif"/>
              </a:rPr>
              <a:t>и </a:t>
            </a:r>
            <a:endParaRPr lang="ru-RU" sz="2800" dirty="0" smtClean="0">
              <a:solidFill>
                <a:srgbClr val="FF0000"/>
              </a:solidFill>
              <a:latin typeface="Times New Roman, serif"/>
            </a:endParaRPr>
          </a:p>
          <a:p>
            <a:pPr algn="ctr"/>
            <a:r>
              <a:rPr lang="ru-RU" sz="2800" dirty="0">
                <a:solidFill>
                  <a:srgbClr val="FF0000"/>
                </a:solidFill>
                <a:latin typeface="Times New Roman, serif"/>
              </a:rPr>
              <a:t>г</a:t>
            </a:r>
            <a:r>
              <a:rPr lang="ru-RU" sz="2800" dirty="0" smtClean="0">
                <a:solidFill>
                  <a:srgbClr val="FF0000"/>
                </a:solidFill>
                <a:latin typeface="Times New Roman, serif"/>
              </a:rPr>
              <a:t>ололедица»</a:t>
            </a:r>
            <a:endParaRPr lang="ru-RU" sz="2800" dirty="0">
              <a:solidFill>
                <a:srgbClr val="FF0000"/>
              </a:solidFill>
              <a:latin typeface="Times New Roman, serif"/>
            </a:endParaRPr>
          </a:p>
        </p:txBody>
      </p:sp>
      <p:sp>
        <p:nvSpPr>
          <p:cNvPr id="11" name="Прямоугольник 10"/>
          <p:cNvSpPr/>
          <p:nvPr/>
        </p:nvSpPr>
        <p:spPr>
          <a:xfrm>
            <a:off x="3980076" y="2010189"/>
            <a:ext cx="4308763" cy="1446550"/>
          </a:xfrm>
          <a:prstGeom prst="rect">
            <a:avLst/>
          </a:prstGeom>
        </p:spPr>
        <p:txBody>
          <a:bodyPr wrap="square">
            <a:spAutoFit/>
          </a:bodyPr>
          <a:lstStyle/>
          <a:p>
            <a:pPr algn="just"/>
            <a:r>
              <a:rPr lang="ru-RU" sz="2400" dirty="0" smtClean="0">
                <a:solidFill>
                  <a:schemeClr val="tx2">
                    <a:lumMod val="50000"/>
                  </a:schemeClr>
                </a:solidFill>
                <a:latin typeface="Times New Roman, serif"/>
              </a:rPr>
              <a:t>       Это </a:t>
            </a:r>
            <a:r>
              <a:rPr lang="ru-RU" sz="2400" dirty="0">
                <a:solidFill>
                  <a:schemeClr val="tx2">
                    <a:lumMod val="50000"/>
                  </a:schemeClr>
                </a:solidFill>
                <a:latin typeface="Times New Roman, serif"/>
              </a:rPr>
              <a:t>опасное </a:t>
            </a:r>
            <a:endParaRPr lang="ru-RU" sz="2400" dirty="0" smtClean="0">
              <a:solidFill>
                <a:schemeClr val="tx2">
                  <a:lumMod val="50000"/>
                </a:schemeClr>
              </a:solidFill>
              <a:latin typeface="Times New Roman, serif"/>
            </a:endParaRPr>
          </a:p>
          <a:p>
            <a:pPr algn="just"/>
            <a:r>
              <a:rPr lang="ru-RU" sz="2400" dirty="0" smtClean="0">
                <a:solidFill>
                  <a:schemeClr val="tx2">
                    <a:lumMod val="50000"/>
                  </a:schemeClr>
                </a:solidFill>
                <a:latin typeface="Times New Roman, serif"/>
              </a:rPr>
              <a:t>  явление для человека </a:t>
            </a:r>
          </a:p>
          <a:p>
            <a:pPr algn="ctr"/>
            <a:r>
              <a:rPr lang="ru-RU" sz="2000" dirty="0" smtClean="0">
                <a:solidFill>
                  <a:schemeClr val="tx2">
                    <a:lumMod val="50000"/>
                  </a:schemeClr>
                </a:solidFill>
                <a:latin typeface="Times New Roman, serif"/>
              </a:rPr>
              <a:t>  </a:t>
            </a:r>
            <a:r>
              <a:rPr lang="ru-RU" dirty="0" smtClean="0">
                <a:solidFill>
                  <a:schemeClr val="tx2">
                    <a:lumMod val="50000"/>
                  </a:schemeClr>
                </a:solidFill>
                <a:latin typeface="Times New Roman, serif"/>
              </a:rPr>
              <a:t>(большое количество травм,   переломов) . </a:t>
            </a:r>
            <a:endParaRPr lang="ru-RU" dirty="0">
              <a:solidFill>
                <a:schemeClr val="tx2">
                  <a:lumMod val="50000"/>
                </a:schemeClr>
              </a:solidFill>
              <a:latin typeface="Times New Roman, serif"/>
            </a:endParaRPr>
          </a:p>
        </p:txBody>
      </p:sp>
    </p:spTree>
    <p:extLst>
      <p:ext uri="{BB962C8B-B14F-4D97-AF65-F5344CB8AC3E}">
        <p14:creationId xmlns:p14="http://schemas.microsoft.com/office/powerpoint/2010/main" val="9356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4623"/>
          <a:stretch/>
        </p:blipFill>
        <p:spPr>
          <a:xfrm>
            <a:off x="0" y="0"/>
            <a:ext cx="12328634" cy="7022124"/>
          </a:xfrm>
          <a:prstGeom prst="rect">
            <a:avLst/>
          </a:prstGeom>
        </p:spPr>
      </p:pic>
      <p:sp>
        <p:nvSpPr>
          <p:cNvPr id="3" name="Прямоугольник 2"/>
          <p:cNvSpPr/>
          <p:nvPr/>
        </p:nvSpPr>
        <p:spPr>
          <a:xfrm>
            <a:off x="277973" y="161615"/>
            <a:ext cx="11499420" cy="4185761"/>
          </a:xfrm>
          <a:prstGeom prst="rect">
            <a:avLst/>
          </a:prstGeom>
        </p:spPr>
        <p:txBody>
          <a:bodyPr wrap="square">
            <a:spAutoFit/>
          </a:bodyPr>
          <a:lstStyle/>
          <a:p>
            <a:pPr algn="ctr"/>
            <a:r>
              <a:rPr lang="ru-RU" sz="2800" dirty="0" smtClean="0">
                <a:solidFill>
                  <a:srgbClr val="FF0000"/>
                </a:solidFill>
                <a:latin typeface="Times New Roman" panose="02020603050405020304" pitchFamily="18" charset="0"/>
                <a:cs typeface="Times New Roman" panose="02020603050405020304" pitchFamily="18" charset="0"/>
              </a:rPr>
              <a:t>      </a:t>
            </a:r>
            <a:r>
              <a:rPr lang="ru-RU" sz="2800" b="1" dirty="0" smtClean="0">
                <a:solidFill>
                  <a:srgbClr val="002060"/>
                </a:solidFill>
                <a:latin typeface="Times New Roman" panose="02020603050405020304" pitchFamily="18" charset="0"/>
                <a:cs typeface="Times New Roman" panose="02020603050405020304" pitchFamily="18" charset="0"/>
              </a:rPr>
              <a:t>П</a:t>
            </a:r>
            <a:r>
              <a:rPr lang="ru-RU" sz="2800" b="1" dirty="0" smtClean="0">
                <a:solidFill>
                  <a:srgbClr val="002060"/>
                </a:solidFill>
                <a:effectLst/>
                <a:latin typeface="Times New Roman" panose="02020603050405020304" pitchFamily="18" charset="0"/>
                <a:cs typeface="Times New Roman" panose="02020603050405020304" pitchFamily="18" charset="0"/>
              </a:rPr>
              <a:t>равила поведения на дороге и улице </a:t>
            </a:r>
          </a:p>
          <a:p>
            <a:pPr algn="ctr"/>
            <a:r>
              <a:rPr lang="ru-RU" sz="2800" b="1" dirty="0" smtClean="0">
                <a:solidFill>
                  <a:srgbClr val="002060"/>
                </a:solidFill>
                <a:effectLst/>
                <a:latin typeface="Times New Roman" panose="02020603050405020304" pitchFamily="18" charset="0"/>
                <a:cs typeface="Times New Roman" panose="02020603050405020304" pitchFamily="18" charset="0"/>
              </a:rPr>
              <a:t>в осенний - зимний периоды:</a:t>
            </a:r>
            <a:br>
              <a:rPr lang="ru-RU" sz="2800" b="1" dirty="0" smtClean="0">
                <a:solidFill>
                  <a:srgbClr val="002060"/>
                </a:solidFill>
                <a:effectLst/>
                <a:latin typeface="Times New Roman" panose="02020603050405020304" pitchFamily="18" charset="0"/>
                <a:cs typeface="Times New Roman" panose="02020603050405020304" pitchFamily="18" charset="0"/>
              </a:rPr>
            </a:br>
            <a:r>
              <a:rPr lang="ru-RU" b="1" dirty="0" smtClean="0">
                <a:solidFill>
                  <a:srgbClr val="002060"/>
                </a:solidFill>
                <a:effectLst/>
                <a:latin typeface="Arial" panose="020B0604020202020204" pitchFamily="34" charset="0"/>
              </a:rPr>
              <a:t/>
            </a:r>
            <a:br>
              <a:rPr lang="ru-RU" b="1" dirty="0" smtClean="0">
                <a:solidFill>
                  <a:srgbClr val="002060"/>
                </a:solidFill>
                <a:effectLst/>
                <a:latin typeface="Arial" panose="020B0604020202020204" pitchFamily="34" charset="0"/>
              </a:rPr>
            </a:br>
            <a:r>
              <a:rPr lang="ru-RU" sz="2400" dirty="0">
                <a:solidFill>
                  <a:srgbClr val="000000"/>
                </a:solidFill>
                <a:latin typeface="Times New Roman" panose="02020603050405020304" pitchFamily="18" charset="0"/>
                <a:cs typeface="Times New Roman" panose="02020603050405020304" pitchFamily="18" charset="0"/>
              </a:rPr>
              <a:t> </a:t>
            </a:r>
            <a:r>
              <a:rPr lang="ru-RU" sz="2400" dirty="0" smtClean="0">
                <a:solidFill>
                  <a:srgbClr val="000000"/>
                </a:solidFill>
                <a:latin typeface="Times New Roman" panose="02020603050405020304" pitchFamily="18" charset="0"/>
                <a:cs typeface="Times New Roman" panose="02020603050405020304" pitchFamily="18" charset="0"/>
              </a:rPr>
              <a:t>         </a:t>
            </a:r>
            <a:r>
              <a:rPr lang="ru-RU" sz="2400" dirty="0" smtClean="0">
                <a:solidFill>
                  <a:srgbClr val="000000"/>
                </a:solidFill>
                <a:effectLst/>
                <a:latin typeface="Times New Roman" panose="02020603050405020304" pitchFamily="18" charset="0"/>
                <a:cs typeface="Times New Roman" panose="02020603050405020304" pitchFamily="18" charset="0"/>
              </a:rPr>
              <a:t>В гололедицу (на дорогах скользко. Вполне можно упасть. Водителю трудно остановить машину (автобус). Нельзя перебегать перед близко идущим транспортом, так как водитель, если даже затормозит, машина будет на скользкой дороге передвигаться какое - то время дальше.</a:t>
            </a:r>
          </a:p>
          <a:p>
            <a:pPr algn="just"/>
            <a:r>
              <a:rPr lang="ru-RU" sz="2400" dirty="0">
                <a:solidFill>
                  <a:srgbClr val="000000"/>
                </a:solidFill>
                <a:latin typeface="Times New Roman" panose="02020603050405020304" pitchFamily="18" charset="0"/>
                <a:cs typeface="Times New Roman" panose="02020603050405020304" pitchFamily="18" charset="0"/>
              </a:rPr>
              <a:t> </a:t>
            </a:r>
            <a:r>
              <a:rPr lang="ru-RU" sz="2400" dirty="0" smtClean="0">
                <a:solidFill>
                  <a:srgbClr val="000000"/>
                </a:solidFill>
                <a:latin typeface="Times New Roman" panose="02020603050405020304" pitchFamily="18" charset="0"/>
                <a:cs typeface="Times New Roman" panose="02020603050405020304" pitchFamily="18" charset="0"/>
              </a:rPr>
              <a:t>         </a:t>
            </a:r>
            <a:r>
              <a:rPr lang="ru-RU" sz="2400" dirty="0" smtClean="0">
                <a:solidFill>
                  <a:srgbClr val="000000"/>
                </a:solidFill>
                <a:effectLst/>
                <a:latin typeface="Times New Roman" panose="02020603050405020304" pitchFamily="18" charset="0"/>
                <a:cs typeface="Times New Roman" panose="02020603050405020304" pitchFamily="18" charset="0"/>
              </a:rPr>
              <a:t> Надо терпеливо ждать, когда проедут машины. А если на переходе есть светофор, надо дождаться зеленого сигнала светофора, посмотреть, все ли машины успели притормозить, и только после этого спокойно переходить дорогу.); </a:t>
            </a:r>
            <a:r>
              <a:rPr lang="ru-RU" sz="2400" dirty="0" smtClean="0">
                <a:solidFill>
                  <a:srgbClr val="000000"/>
                </a:solidFill>
                <a:effectLst/>
                <a:latin typeface="Arial" panose="020B0604020202020204" pitchFamily="34" charset="0"/>
              </a:rPr>
              <a:t/>
            </a:r>
            <a:br>
              <a:rPr lang="ru-RU" sz="2400" dirty="0" smtClean="0">
                <a:solidFill>
                  <a:srgbClr val="000000"/>
                </a:solidFill>
                <a:effectLst/>
                <a:latin typeface="Arial" panose="020B0604020202020204" pitchFamily="34" charset="0"/>
              </a:rPr>
            </a:br>
            <a:endParaRPr lang="ru-RU" sz="2400" dirty="0"/>
          </a:p>
        </p:txBody>
      </p:sp>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7989" y="3681246"/>
            <a:ext cx="3121152" cy="2331627"/>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38398" y="3681247"/>
            <a:ext cx="4269529" cy="263967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6" name="Рисунок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00457" y="3681248"/>
            <a:ext cx="3358055" cy="2331626"/>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7" name="Прямоугольник 6"/>
          <p:cNvSpPr/>
          <p:nvPr/>
        </p:nvSpPr>
        <p:spPr>
          <a:xfrm>
            <a:off x="3509141" y="6488668"/>
            <a:ext cx="6791731" cy="461665"/>
          </a:xfrm>
          <a:prstGeom prst="rect">
            <a:avLst/>
          </a:prstGeom>
        </p:spPr>
        <p:txBody>
          <a:bodyPr wrap="none">
            <a:spAutoFit/>
          </a:bodyPr>
          <a:lstStyle/>
          <a:p>
            <a:r>
              <a:rPr lang="ru-RU" sz="2400" b="1" i="1" dirty="0">
                <a:solidFill>
                  <a:srgbClr val="C00000"/>
                </a:solidFill>
                <a:latin typeface="Times New Roman" panose="02020603050405020304" pitchFamily="18" charset="0"/>
                <a:cs typeface="Times New Roman" panose="02020603050405020304" pitchFamily="18" charset="0"/>
              </a:rPr>
              <a:t>В такую погоду надо быть очень </a:t>
            </a:r>
            <a:r>
              <a:rPr lang="ru-RU" sz="2400" b="1" i="1" dirty="0" smtClean="0">
                <a:solidFill>
                  <a:srgbClr val="C00000"/>
                </a:solidFill>
                <a:latin typeface="Times New Roman" panose="02020603050405020304" pitchFamily="18" charset="0"/>
                <a:cs typeface="Times New Roman" panose="02020603050405020304" pitchFamily="18" charset="0"/>
              </a:rPr>
              <a:t>осторожным! </a:t>
            </a:r>
            <a:endParaRPr lang="ru-RU" sz="2400" b="1" i="1" dirty="0">
              <a:solidFill>
                <a:srgbClr val="C00000"/>
              </a:solidFill>
            </a:endParaRPr>
          </a:p>
        </p:txBody>
      </p:sp>
    </p:spTree>
    <p:extLst>
      <p:ext uri="{BB962C8B-B14F-4D97-AF65-F5344CB8AC3E}">
        <p14:creationId xmlns:p14="http://schemas.microsoft.com/office/powerpoint/2010/main" val="2419073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2328634" cy="7362497"/>
          </a:xfrm>
          <a:prstGeom prst="rect">
            <a:avLst/>
          </a:prstGeom>
        </p:spPr>
      </p:pic>
      <p:sp>
        <p:nvSpPr>
          <p:cNvPr id="3" name="Прямоугольник 2"/>
          <p:cNvSpPr/>
          <p:nvPr/>
        </p:nvSpPr>
        <p:spPr>
          <a:xfrm>
            <a:off x="0" y="101960"/>
            <a:ext cx="11554691" cy="4308872"/>
          </a:xfrm>
          <a:prstGeom prst="rect">
            <a:avLst/>
          </a:prstGeom>
        </p:spPr>
        <p:txBody>
          <a:bodyPr wrap="square">
            <a:spAutoFit/>
          </a:bodyPr>
          <a:lstStyle/>
          <a:p>
            <a:pPr algn="ctr"/>
            <a:r>
              <a:rPr lang="ru-RU" sz="3200" dirty="0" smtClean="0">
                <a:solidFill>
                  <a:srgbClr val="FF0000"/>
                </a:solidFill>
                <a:effectLst/>
                <a:latin typeface="Times New Roman" panose="02020603050405020304" pitchFamily="18" charset="0"/>
                <a:cs typeface="Times New Roman" panose="02020603050405020304" pitchFamily="18" charset="0"/>
              </a:rPr>
              <a:t>Меры предосторожности при гололеде:</a:t>
            </a:r>
            <a:br>
              <a:rPr lang="ru-RU" sz="3200" dirty="0" smtClean="0">
                <a:solidFill>
                  <a:srgbClr val="FF0000"/>
                </a:solidFill>
                <a:effectLst/>
                <a:latin typeface="Times New Roman" panose="02020603050405020304" pitchFamily="18" charset="0"/>
                <a:cs typeface="Times New Roman" panose="02020603050405020304" pitchFamily="18" charset="0"/>
              </a:rPr>
            </a:br>
            <a:r>
              <a:rPr lang="ru-RU" dirty="0">
                <a:solidFill>
                  <a:srgbClr val="FF0000"/>
                </a:solidFill>
                <a:latin typeface="Times New Roman" panose="02020603050405020304" pitchFamily="18" charset="0"/>
                <a:cs typeface="Times New Roman" panose="02020603050405020304" pitchFamily="18" charset="0"/>
              </a:rPr>
              <a:t>(</a:t>
            </a:r>
            <a:r>
              <a:rPr lang="ru-RU" dirty="0" smtClean="0">
                <a:solidFill>
                  <a:srgbClr val="FF0000"/>
                </a:solidFill>
                <a:effectLst/>
                <a:latin typeface="Times New Roman" panose="02020603050405020304" pitchFamily="18" charset="0"/>
                <a:cs typeface="Times New Roman" panose="02020603050405020304" pitchFamily="18" charset="0"/>
              </a:rPr>
              <a:t>как предупредить получение травмы зимой в гололед?)</a:t>
            </a:r>
            <a:r>
              <a:rPr lang="ru-RU" dirty="0" smtClean="0">
                <a:solidFill>
                  <a:srgbClr val="000000"/>
                </a:solidFill>
                <a:effectLst/>
                <a:latin typeface="Arial" panose="020B0604020202020204" pitchFamily="34" charset="0"/>
              </a:rPr>
              <a:t/>
            </a:r>
            <a:br>
              <a:rPr lang="ru-RU" dirty="0" smtClean="0">
                <a:solidFill>
                  <a:srgbClr val="000000"/>
                </a:solidFill>
                <a:effectLst/>
                <a:latin typeface="Arial" panose="020B0604020202020204" pitchFamily="34" charset="0"/>
              </a:rPr>
            </a:br>
            <a:r>
              <a:rPr lang="ru-RU" dirty="0" smtClean="0">
                <a:solidFill>
                  <a:srgbClr val="000000"/>
                </a:solidFill>
                <a:effectLst/>
                <a:latin typeface="Arial" panose="020B0604020202020204" pitchFamily="34" charset="0"/>
              </a:rPr>
              <a:t>     </a:t>
            </a:r>
          </a:p>
          <a:p>
            <a:pPr algn="ctr"/>
            <a:r>
              <a:rPr lang="ru-RU" sz="2400" dirty="0" smtClean="0">
                <a:solidFill>
                  <a:srgbClr val="000000"/>
                </a:solidFill>
                <a:effectLst/>
                <a:latin typeface="Times New Roman" panose="02020603050405020304" pitchFamily="18" charset="0"/>
                <a:cs typeface="Times New Roman" panose="02020603050405020304" pitchFamily="18" charset="0"/>
              </a:rPr>
              <a:t>Для того, чтобы удержаться на покрытых льдом тротуарах, рекомендуется передвигаться по краю дороги мелкой, шаркающей походкой. </a:t>
            </a:r>
          </a:p>
          <a:p>
            <a:pPr algn="ctr"/>
            <a:r>
              <a:rPr lang="ru-RU" sz="2400" dirty="0">
                <a:solidFill>
                  <a:srgbClr val="000000"/>
                </a:solidFill>
                <a:latin typeface="Times New Roman" panose="02020603050405020304" pitchFamily="18" charset="0"/>
                <a:cs typeface="Times New Roman" panose="02020603050405020304" pitchFamily="18" charset="0"/>
              </a:rPr>
              <a:t> </a:t>
            </a:r>
            <a:r>
              <a:rPr lang="ru-RU" sz="2400" dirty="0" smtClean="0">
                <a:solidFill>
                  <a:srgbClr val="000000"/>
                </a:solidFill>
                <a:latin typeface="Times New Roman" panose="02020603050405020304" pitchFamily="18" charset="0"/>
                <a:cs typeface="Times New Roman" panose="02020603050405020304" pitchFamily="18" charset="0"/>
              </a:rPr>
              <a:t>     </a:t>
            </a:r>
            <a:r>
              <a:rPr lang="ru-RU" sz="2400" dirty="0" smtClean="0">
                <a:solidFill>
                  <a:srgbClr val="000000"/>
                </a:solidFill>
                <a:effectLst/>
                <a:latin typeface="Times New Roman" panose="02020603050405020304" pitchFamily="18" charset="0"/>
                <a:cs typeface="Times New Roman" panose="02020603050405020304" pitchFamily="18" charset="0"/>
              </a:rPr>
              <a:t>Не торопитесь: спешка неизбежно приведет к потере равновесия, падению и как следствие - к ушибу. </a:t>
            </a:r>
          </a:p>
          <a:p>
            <a:pPr algn="ctr"/>
            <a:endParaRPr lang="ru-RU" sz="2400" dirty="0">
              <a:solidFill>
                <a:srgbClr val="000000"/>
              </a:solidFill>
              <a:latin typeface="Times New Roman" panose="02020603050405020304" pitchFamily="18" charset="0"/>
              <a:cs typeface="Times New Roman" panose="02020603050405020304" pitchFamily="18" charset="0"/>
            </a:endParaRPr>
          </a:p>
          <a:p>
            <a:pPr algn="ctr"/>
            <a:r>
              <a:rPr lang="ru-RU" sz="2400" dirty="0" smtClean="0">
                <a:solidFill>
                  <a:srgbClr val="000000"/>
                </a:solidFill>
                <a:effectLst/>
                <a:latin typeface="Times New Roman" panose="02020603050405020304" pitchFamily="18" charset="0"/>
                <a:cs typeface="Times New Roman" panose="02020603050405020304" pitchFamily="18" charset="0"/>
              </a:rPr>
              <a:t>   Если есть возможность, можно держаться за поручни, столбы, стены и другие потенциальные опоры. </a:t>
            </a:r>
          </a:p>
          <a:p>
            <a:r>
              <a:rPr lang="ru-RU" dirty="0" smtClean="0">
                <a:solidFill>
                  <a:srgbClr val="000000"/>
                </a:solidFill>
                <a:effectLst/>
                <a:latin typeface="Times New Roman" panose="02020603050405020304" pitchFamily="18" charset="0"/>
                <a:cs typeface="Times New Roman" panose="02020603050405020304" pitchFamily="18" charset="0"/>
              </a:rPr>
              <a:t>         </a:t>
            </a:r>
            <a:r>
              <a:rPr lang="ru-RU" sz="2000" dirty="0" smtClean="0">
                <a:solidFill>
                  <a:srgbClr val="000000"/>
                </a:solidFill>
                <a:effectLst/>
                <a:latin typeface="Times New Roman" panose="02020603050405020304" pitchFamily="18" charset="0"/>
                <a:cs typeface="Times New Roman" panose="02020603050405020304" pitchFamily="18" charset="0"/>
              </a:rPr>
              <a:t/>
            </a:r>
            <a:br>
              <a:rPr lang="ru-RU" sz="2000" dirty="0" smtClean="0">
                <a:solidFill>
                  <a:srgbClr val="000000"/>
                </a:solidFill>
                <a:effectLst/>
                <a:latin typeface="Times New Roman" panose="02020603050405020304" pitchFamily="18" charset="0"/>
                <a:cs typeface="Times New Roman" panose="02020603050405020304" pitchFamily="18" charset="0"/>
              </a:rPr>
            </a:br>
            <a:endParaRPr lang="ru-RU" sz="2000" dirty="0">
              <a:solidFill>
                <a:srgbClr val="000000"/>
              </a:solidFill>
              <a:effectLst/>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200" y="4200974"/>
            <a:ext cx="3131127" cy="231066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01220" y="4089034"/>
            <a:ext cx="2760743" cy="242260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Рисунок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52109" y="4163660"/>
            <a:ext cx="3009914" cy="2347976"/>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27115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cstate="print">
            <a:extLst>
              <a:ext uri="{28A0092B-C50C-407E-A947-70E740481C1C}">
                <a14:useLocalDpi xmlns:a14="http://schemas.microsoft.com/office/drawing/2010/main" val="0"/>
              </a:ext>
            </a:extLst>
          </a:blip>
          <a:srcRect b="4623"/>
          <a:stretch/>
        </p:blipFill>
        <p:spPr>
          <a:xfrm>
            <a:off x="-77614" y="-164124"/>
            <a:ext cx="12328634" cy="7022124"/>
          </a:xfrm>
          <a:prstGeom prst="rect">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10612" y="4143169"/>
            <a:ext cx="2736412" cy="223549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Прямоугольник 3"/>
          <p:cNvSpPr/>
          <p:nvPr/>
        </p:nvSpPr>
        <p:spPr>
          <a:xfrm>
            <a:off x="2884283" y="377021"/>
            <a:ext cx="7380442" cy="5139869"/>
          </a:xfrm>
          <a:prstGeom prst="rect">
            <a:avLst/>
          </a:prstGeom>
        </p:spPr>
        <p:txBody>
          <a:bodyPr wrap="square">
            <a:spAutoFit/>
          </a:bodyPr>
          <a:lstStyle/>
          <a:p>
            <a:pPr algn="ctr"/>
            <a:r>
              <a:rPr lang="ru-RU" sz="4400" dirty="0" smtClean="0">
                <a:solidFill>
                  <a:srgbClr val="FF0000"/>
                </a:solidFill>
                <a:effectLst/>
                <a:latin typeface="Times New Roman" panose="02020603050405020304" pitchFamily="18" charset="0"/>
                <a:cs typeface="Times New Roman" panose="02020603050405020304" pitchFamily="18" charset="0"/>
              </a:rPr>
              <a:t>Запомни и выполняй правила при гололеде:</a:t>
            </a:r>
          </a:p>
          <a:p>
            <a:pPr algn="ctr"/>
            <a:r>
              <a:rPr lang="ru-RU" sz="4400" dirty="0" smtClean="0">
                <a:solidFill>
                  <a:srgbClr val="FF0000"/>
                </a:solidFill>
                <a:effectLst/>
                <a:latin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ru-RU" sz="2800" dirty="0" smtClean="0">
                <a:effectLst/>
                <a:latin typeface="Times New Roman" panose="02020603050405020304" pitchFamily="18" charset="0"/>
                <a:cs typeface="Times New Roman" panose="02020603050405020304" pitchFamily="18" charset="0"/>
              </a:rPr>
              <a:t>Не толкаться, не бегать по льду; </a:t>
            </a:r>
          </a:p>
          <a:p>
            <a:pPr>
              <a:buFont typeface="Arial" panose="020B0604020202020204" pitchFamily="34" charset="0"/>
              <a:buChar char="•"/>
            </a:pPr>
            <a:r>
              <a:rPr lang="ru-RU" sz="2800" dirty="0" smtClean="0">
                <a:effectLst/>
                <a:latin typeface="Times New Roman" panose="02020603050405020304" pitchFamily="18" charset="0"/>
                <a:cs typeface="Times New Roman" panose="02020603050405020304" pitchFamily="18" charset="0"/>
              </a:rPr>
              <a:t>Не играть на скользкой дороге;</a:t>
            </a:r>
          </a:p>
          <a:p>
            <a:pPr>
              <a:buFont typeface="Arial" panose="020B0604020202020204" pitchFamily="34" charset="0"/>
              <a:buChar char="•"/>
            </a:pPr>
            <a:r>
              <a:rPr lang="ru-RU" sz="2800" dirty="0" smtClean="0">
                <a:effectLst/>
                <a:latin typeface="Times New Roman" panose="02020603050405020304" pitchFamily="18" charset="0"/>
                <a:cs typeface="Times New Roman" panose="02020603050405020304" pitchFamily="18" charset="0"/>
              </a:rPr>
              <a:t>Не подставлять подножки товарищам;</a:t>
            </a:r>
          </a:p>
          <a:p>
            <a:pPr>
              <a:buFont typeface="Arial" panose="020B0604020202020204" pitchFamily="34" charset="0"/>
              <a:buChar char="•"/>
            </a:pPr>
            <a:r>
              <a:rPr lang="ru-RU" sz="2800" dirty="0" smtClean="0">
                <a:effectLst/>
                <a:latin typeface="Times New Roman" panose="02020603050405020304" pitchFamily="18" charset="0"/>
                <a:cs typeface="Times New Roman" panose="02020603050405020304" pitchFamily="18" charset="0"/>
              </a:rPr>
              <a:t>Идти осторожно;</a:t>
            </a:r>
          </a:p>
          <a:p>
            <a:pPr>
              <a:buFont typeface="Arial" panose="020B0604020202020204" pitchFamily="34" charset="0"/>
              <a:buChar char="•"/>
            </a:pPr>
            <a:r>
              <a:rPr lang="ru-RU" sz="2800" dirty="0" smtClean="0">
                <a:effectLst/>
                <a:latin typeface="Times New Roman" panose="02020603050405020304" pitchFamily="18" charset="0"/>
                <a:cs typeface="Times New Roman" panose="02020603050405020304" pitchFamily="18" charset="0"/>
              </a:rPr>
              <a:t>Не кататься; </a:t>
            </a:r>
          </a:p>
          <a:p>
            <a:pPr>
              <a:buFont typeface="Arial" panose="020B0604020202020204" pitchFamily="34" charset="0"/>
              <a:buChar char="•"/>
            </a:pPr>
            <a:r>
              <a:rPr lang="ru-RU" sz="2800" dirty="0" smtClean="0">
                <a:effectLst/>
                <a:latin typeface="Times New Roman" panose="02020603050405020304" pitchFamily="18" charset="0"/>
                <a:cs typeface="Times New Roman" panose="02020603050405020304" pitchFamily="18" charset="0"/>
              </a:rPr>
              <a:t>Если кто-то упал, помоги подняться;</a:t>
            </a:r>
          </a:p>
          <a:p>
            <a:pPr>
              <a:buFont typeface="Arial" panose="020B0604020202020204" pitchFamily="34" charset="0"/>
              <a:buChar char="•"/>
            </a:pPr>
            <a:r>
              <a:rPr lang="ru-RU" sz="2800" dirty="0" smtClean="0">
                <a:effectLst/>
                <a:latin typeface="Times New Roman" panose="02020603050405020304" pitchFamily="18" charset="0"/>
                <a:cs typeface="Times New Roman" panose="02020603050405020304" pitchFamily="18" charset="0"/>
              </a:rPr>
              <a:t>Звать на помощь взрослого!</a:t>
            </a:r>
            <a:endParaRPr lang="ru-RU" sz="2800" dirty="0">
              <a:effectLst/>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847" y="192673"/>
            <a:ext cx="2708435" cy="272677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835748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rotWithShape="1">
          <a:blip r:embed="rId2" cstate="print">
            <a:extLst>
              <a:ext uri="{28A0092B-C50C-407E-A947-70E740481C1C}">
                <a14:useLocalDpi xmlns:a14="http://schemas.microsoft.com/office/drawing/2010/main" val="0"/>
              </a:ext>
            </a:extLst>
          </a:blip>
          <a:srcRect b="4405"/>
          <a:stretch/>
        </p:blipFill>
        <p:spPr>
          <a:xfrm>
            <a:off x="-136634" y="0"/>
            <a:ext cx="12328634" cy="7038109"/>
          </a:xfrm>
          <a:prstGeom prst="rect">
            <a:avLst/>
          </a:prstGeom>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818" y="955964"/>
            <a:ext cx="11734800" cy="590203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Прямоугольник 1"/>
          <p:cNvSpPr/>
          <p:nvPr/>
        </p:nvSpPr>
        <p:spPr>
          <a:xfrm>
            <a:off x="1551710" y="101170"/>
            <a:ext cx="8021782" cy="646331"/>
          </a:xfrm>
          <a:prstGeom prst="rect">
            <a:avLst/>
          </a:prstGeom>
        </p:spPr>
        <p:txBody>
          <a:bodyPr wrap="square">
            <a:spAutoFit/>
          </a:bodyPr>
          <a:lstStyle/>
          <a:p>
            <a:r>
              <a:rPr lang="ru-RU" sz="3600" dirty="0" smtClean="0">
                <a:solidFill>
                  <a:srgbClr val="C00000"/>
                </a:solidFill>
                <a:latin typeface="Times New Roman, serif"/>
              </a:rPr>
              <a:t>Соблюдай правила безопасности!</a:t>
            </a:r>
            <a:endParaRPr lang="ru-RU" sz="3600" dirty="0">
              <a:solidFill>
                <a:srgbClr val="C00000"/>
              </a:solidFill>
            </a:endParaRPr>
          </a:p>
        </p:txBody>
      </p:sp>
      <p:sp>
        <p:nvSpPr>
          <p:cNvPr id="3" name="Прямоугольник 2"/>
          <p:cNvSpPr/>
          <p:nvPr/>
        </p:nvSpPr>
        <p:spPr>
          <a:xfrm>
            <a:off x="8853056" y="-1"/>
            <a:ext cx="2192316" cy="1446550"/>
          </a:xfrm>
          <a:prstGeom prst="rect">
            <a:avLst/>
          </a:prstGeom>
        </p:spPr>
        <p:txBody>
          <a:bodyPr wrap="square">
            <a:spAutoFit/>
          </a:bodyPr>
          <a:lstStyle/>
          <a:p>
            <a:r>
              <a:rPr lang="ru-RU" sz="4400" dirty="0" smtClean="0">
                <a:solidFill>
                  <a:srgbClr val="FF0000"/>
                </a:solidFill>
                <a:latin typeface="Times New Roman, serif"/>
              </a:rPr>
              <a:t>   «112»</a:t>
            </a:r>
            <a:r>
              <a:rPr lang="ru-RU" sz="4400" dirty="0">
                <a:solidFill>
                  <a:srgbClr val="FF0000"/>
                </a:solidFill>
                <a:latin typeface="Times New Roman, serif"/>
              </a:rPr>
              <a:t/>
            </a:r>
            <a:br>
              <a:rPr lang="ru-RU" sz="4400" dirty="0">
                <a:solidFill>
                  <a:srgbClr val="FF0000"/>
                </a:solidFill>
                <a:latin typeface="Times New Roman, serif"/>
              </a:rPr>
            </a:br>
            <a:endParaRPr lang="ru-RU" sz="4400" dirty="0">
              <a:solidFill>
                <a:srgbClr val="FF0000"/>
              </a:solidFill>
            </a:endParaRPr>
          </a:p>
        </p:txBody>
      </p:sp>
    </p:spTree>
    <p:extLst>
      <p:ext uri="{BB962C8B-B14F-4D97-AF65-F5344CB8AC3E}">
        <p14:creationId xmlns:p14="http://schemas.microsoft.com/office/powerpoint/2010/main" val="1625017692"/>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b582dbf1-bcaa-4613-9a4c-8b7010640233">H5VRHAXFEW3S-1271-2612</_dlc_DocId>
    <_dlc_DocIdUrl xmlns="b582dbf1-bcaa-4613-9a4c-8b7010640233">
      <Url>http://www.eduportal44.ru/Krasnoe/Sun/mdou-1/_layouts/15/DocIdRedir.aspx?ID=H5VRHAXFEW3S-1271-2612</Url>
      <Description>H5VRHAXFEW3S-1271-2612</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Документ" ma:contentTypeID="0x010100786316FDB020774DBBB002CD7326E85B" ma:contentTypeVersion="1" ma:contentTypeDescription="Создание документа." ma:contentTypeScope="" ma:versionID="6d19a752e9f5f38d49aed8f28bdae57e">
  <xsd:schema xmlns:xsd="http://www.w3.org/2001/XMLSchema" xmlns:xs="http://www.w3.org/2001/XMLSchema" xmlns:p="http://schemas.microsoft.com/office/2006/metadata/properties" xmlns:ns2="b582dbf1-bcaa-4613-9a4c-8b7010640233" targetNamespace="http://schemas.microsoft.com/office/2006/metadata/properties" ma:root="true" ma:fieldsID="f776690c5d533c7015e705064819a422" ns2:_="">
    <xsd:import namespace="b582dbf1-bcaa-4613-9a4c-8b7010640233"/>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82dbf1-bcaa-4613-9a4c-8b7010640233"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element name="SharedWithUsers" ma:index="11"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851121-C2A1-46C1-BF8C-B99F2A1ABF3D}"/>
</file>

<file path=customXml/itemProps2.xml><?xml version="1.0" encoding="utf-8"?>
<ds:datastoreItem xmlns:ds="http://schemas.openxmlformats.org/officeDocument/2006/customXml" ds:itemID="{3A9215A7-A28B-4A74-B705-1A49FCD80244}"/>
</file>

<file path=customXml/itemProps3.xml><?xml version="1.0" encoding="utf-8"?>
<ds:datastoreItem xmlns:ds="http://schemas.openxmlformats.org/officeDocument/2006/customXml" ds:itemID="{ED1793A1-9C91-4FF3-BDF0-AC451B5AB2B8}"/>
</file>

<file path=customXml/itemProps4.xml><?xml version="1.0" encoding="utf-8"?>
<ds:datastoreItem xmlns:ds="http://schemas.openxmlformats.org/officeDocument/2006/customXml" ds:itemID="{A3CF9CAE-8118-4B95-83E1-B599A2AF3ED0}"/>
</file>

<file path=docProps/app.xml><?xml version="1.0" encoding="utf-8"?>
<Properties xmlns="http://schemas.openxmlformats.org/officeDocument/2006/extended-properties" xmlns:vt="http://schemas.openxmlformats.org/officeDocument/2006/docPropsVTypes">
  <Template>Facet</Template>
  <TotalTime>269</TotalTime>
  <Words>229</Words>
  <Application>Microsoft Office PowerPoint</Application>
  <PresentationFormat>Произвольный</PresentationFormat>
  <Paragraphs>56</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ольга</cp:lastModifiedBy>
  <cp:revision>31</cp:revision>
  <dcterms:created xsi:type="dcterms:W3CDTF">2017-09-21T10:07:37Z</dcterms:created>
  <dcterms:modified xsi:type="dcterms:W3CDTF">2021-12-23T07:44:09Z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953784</vt:lpwstr>
  </property>
  <property fmtid="{D5CDD505-2E9C-101B-9397-08002B2CF9AE}" pid="3" name="NXPowerLiteSettings">
    <vt:lpwstr>C7000400038000</vt:lpwstr>
  </property>
  <property fmtid="{D5CDD505-2E9C-101B-9397-08002B2CF9AE}" pid="4" name="NXPowerLiteVersion">
    <vt:lpwstr>S9.0.3</vt:lpwstr>
  </property>
  <property fmtid="{D5CDD505-2E9C-101B-9397-08002B2CF9AE}" pid="5" name="ContentTypeId">
    <vt:lpwstr>0x010100786316FDB020774DBBB002CD7326E85B</vt:lpwstr>
  </property>
  <property fmtid="{D5CDD505-2E9C-101B-9397-08002B2CF9AE}" pid="6" name="_dlc_DocIdItemGuid">
    <vt:lpwstr>9f1fc6b8-2774-4216-8e0d-2cd78767f1cc</vt:lpwstr>
  </property>
</Properties>
</file>