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9.xml" ContentType="application/vnd.openxmlformats-officedocument.presentationml.slide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s/slide18.xml" ContentType="application/vnd.openxmlformats-officedocument.presentationml.slide+xml"/>
  <Override PartName="/ppt/slides/slide17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0.xml" ContentType="application/vnd.openxmlformats-officedocument.presentationml.slide+xml"/>
  <Override PartName="/ppt/slides/slide5.xml" ContentType="application/vnd.openxmlformats-officedocument.presentationml.slide+xml"/>
  <Override PartName="/ppt/slides/slide3.xml" ContentType="application/vnd.openxmlformats-officedocument.presentationml.slide+xml"/>
  <Override PartName="/ppt/slides/slide1.xml" ContentType="application/vnd.openxmlformats-officedocument.presentationml.slide+xml"/>
  <Override PartName="/ppt/slides/slide4.xml" ContentType="application/vnd.openxmlformats-officedocument.presentationml.slide+xml"/>
  <Override PartName="/ppt/slides/slide2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0" r:id="rId9"/>
    <p:sldId id="264" r:id="rId10"/>
    <p:sldId id="265" r:id="rId11"/>
    <p:sldId id="266" r:id="rId12"/>
    <p:sldId id="267" r:id="rId13"/>
    <p:sldId id="268" r:id="rId14"/>
    <p:sldId id="269" r:id="rId15"/>
    <p:sldId id="273" r:id="rId16"/>
    <p:sldId id="271" r:id="rId17"/>
    <p:sldId id="272" r:id="rId18"/>
    <p:sldId id="274" r:id="rId19"/>
    <p:sldId id="270" r:id="rId20"/>
    <p:sldId id="275" r:id="rId2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customXml" Target="../customXml/item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customXml" Target="../customXml/item4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28" Type="http://schemas.openxmlformats.org/officeDocument/2006/relationships/customXml" Target="../customXml/item3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Relationship Id="rId27" Type="http://schemas.openxmlformats.org/officeDocument/2006/relationships/customXml" Target="../customXml/item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25.06.2014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25.06.2014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25.06.2014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25.06.2014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25.06.2014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25.06.2014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25.06.2014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25.06.2014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25.06.2014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25.06.2014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25.06.2014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25.06.2014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&#1079;&#1072;&#1103;&#1074;&#1083;&#1077;&#1085;&#1080;&#1077;%20&#1074;%2010%20&#1082;&#1083;&#1072;&#1089;&#1089;.docx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72067" y="2060848"/>
            <a:ext cx="7408333" cy="4065315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ru-RU" sz="360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3398" y="300763"/>
            <a:ext cx="8229600" cy="1252728"/>
          </a:xfrm>
        </p:spPr>
        <p:txBody>
          <a:bodyPr>
            <a:normAutofit/>
          </a:bodyPr>
          <a:lstStyle/>
          <a:p>
            <a:r>
              <a:rPr lang="ru-RU" sz="1800" dirty="0" smtClean="0">
                <a:cs typeface="Aharoni" pitchFamily="2" charset="-79"/>
              </a:rPr>
              <a:t>МУНИЦИПАЛЬНОЕ ОБЩЕОБРАЗОВАТЕЛЬНОЕ УЧРЕЖДЕНИЕ</a:t>
            </a:r>
            <a:br>
              <a:rPr lang="ru-RU" sz="1800" dirty="0" smtClean="0">
                <a:cs typeface="Aharoni" pitchFamily="2" charset="-79"/>
              </a:rPr>
            </a:br>
            <a:r>
              <a:rPr lang="ru-RU" sz="1800" dirty="0" smtClean="0">
                <a:cs typeface="Aharoni" pitchFamily="2" charset="-79"/>
              </a:rPr>
              <a:t>КРАСНОСЕЛЬСКАЯ СРЕДНЯЯ ОБЩЕОБРАЗОВАТЕЛЬНАЯ ШКОЛА</a:t>
            </a:r>
            <a:br>
              <a:rPr lang="ru-RU" sz="1800" dirty="0" smtClean="0">
                <a:cs typeface="Aharoni" pitchFamily="2" charset="-79"/>
              </a:rPr>
            </a:br>
            <a:r>
              <a:rPr lang="ru-RU" sz="1800" dirty="0" smtClean="0">
                <a:cs typeface="Aharoni" pitchFamily="2" charset="-79"/>
              </a:rPr>
              <a:t>КРАСНОСЕЛЬСКОГО РАЙОНА КОСТРОМСКОЙ ОБЛАСТИ</a:t>
            </a:r>
            <a:endParaRPr lang="ru-RU" sz="1800" dirty="0">
              <a:cs typeface="Aharoni" pitchFamily="2" charset="-79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67544" y="2420888"/>
            <a:ext cx="8136904" cy="34163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ОРГАНИЗАЦИЯ</a:t>
            </a:r>
          </a:p>
          <a:p>
            <a:pPr algn="ctr"/>
            <a:r>
              <a:rPr lang="ru-RU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ПРОФИЛЬНОГО </a:t>
            </a:r>
          </a:p>
          <a:p>
            <a:pPr algn="ctr"/>
            <a:r>
              <a:rPr lang="ru-RU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ОБУЧЕНИЯ</a:t>
            </a:r>
          </a:p>
          <a:p>
            <a:pPr algn="ctr"/>
            <a:r>
              <a:rPr lang="ru-RU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В 2014-2015 УЧ.Г.</a:t>
            </a:r>
            <a:endParaRPr lang="ru-RU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5171256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67545" y="2708920"/>
            <a:ext cx="8280920" cy="3744416"/>
          </a:xfrm>
        </p:spPr>
        <p:txBody>
          <a:bodyPr/>
          <a:lstStyle/>
          <a:p>
            <a:pPr marL="0" indent="0" algn="ctr">
              <a:buNone/>
            </a:pPr>
            <a:r>
              <a:rPr lang="ru-RU" sz="2800" b="1" dirty="0" smtClean="0"/>
              <a:t>ПРОФИЛЬНЫЕ ОБЩЕОБРАЗОВАТЕЛЬНЫЕ ПРЕДМЕТЫ</a:t>
            </a:r>
          </a:p>
          <a:p>
            <a:pPr marL="0" indent="0" algn="ctr">
              <a:buNone/>
            </a:pPr>
            <a:endParaRPr lang="ru-RU" b="1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1800" dirty="0">
                <a:cs typeface="Aharoni" pitchFamily="2" charset="-79"/>
              </a:rPr>
              <a:t>МУНИЦИПАЛЬНОЕ ОБЩЕОБРАЗОВАТЕЛЬНОЕ УЧРЕЖДЕНИЕ</a:t>
            </a:r>
            <a:br>
              <a:rPr lang="ru-RU" sz="1800" dirty="0">
                <a:cs typeface="Aharoni" pitchFamily="2" charset="-79"/>
              </a:rPr>
            </a:br>
            <a:r>
              <a:rPr lang="ru-RU" sz="1800" dirty="0">
                <a:cs typeface="Aharoni" pitchFamily="2" charset="-79"/>
              </a:rPr>
              <a:t>КРАСНОСЕЛЬСКАЯ СРЕДНЯЯ ОБЩЕОБРАЗОВАТЕЛЬНАЯ ШКОЛА</a:t>
            </a:r>
            <a:br>
              <a:rPr lang="ru-RU" sz="1800" dirty="0">
                <a:cs typeface="Aharoni" pitchFamily="2" charset="-79"/>
              </a:rPr>
            </a:br>
            <a:r>
              <a:rPr lang="ru-RU" sz="1800" dirty="0">
                <a:cs typeface="Aharoni" pitchFamily="2" charset="-79"/>
              </a:rPr>
              <a:t>КРАСНОСЕЛЬСКОГО РАЙОНА КОСТРОМСКОЙ ОБЛАСТИ</a:t>
            </a:r>
            <a:endParaRPr lang="ru-RU" sz="18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683568" y="3717032"/>
            <a:ext cx="7920880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РУССКИЙ ЯЗЫК</a:t>
            </a:r>
          </a:p>
          <a:p>
            <a:pPr algn="ctr"/>
            <a:r>
              <a:rPr lang="ru-RU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ОБЩЕСТВОЗНАНИЕ</a:t>
            </a:r>
            <a:endParaRPr lang="ru-RU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94592001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539553" y="2492896"/>
            <a:ext cx="8280920" cy="3816424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ru-RU" sz="3200" b="1" dirty="0" smtClean="0"/>
              <a:t>РЕГИОНАЛЬНЫЙ КОМПОНЕНТ</a:t>
            </a:r>
          </a:p>
          <a:p>
            <a:pPr marL="0" indent="0" algn="ctr">
              <a:buNone/>
            </a:pPr>
            <a:endParaRPr lang="ru-RU" dirty="0"/>
          </a:p>
          <a:p>
            <a:pPr marL="0" indent="0" algn="ctr">
              <a:buNone/>
            </a:pPr>
            <a:r>
              <a:rPr lang="ru-RU" sz="4000" b="1" dirty="0" smtClean="0">
                <a:solidFill>
                  <a:srgbClr val="C00000"/>
                </a:solidFill>
              </a:rPr>
              <a:t>- РУССКИЙ ЯЗЫК И КУЛЬТУРА РЕЧИ</a:t>
            </a:r>
          </a:p>
          <a:p>
            <a:pPr marL="0" indent="0" algn="ctr">
              <a:buNone/>
            </a:pPr>
            <a:r>
              <a:rPr lang="ru-RU" sz="4000" b="1" dirty="0" smtClean="0">
                <a:solidFill>
                  <a:srgbClr val="C00000"/>
                </a:solidFill>
              </a:rPr>
              <a:t>- ЛИТЕРАТУРА РОДНОГО КРАЯ</a:t>
            </a:r>
          </a:p>
          <a:p>
            <a:pPr marL="0" indent="0" algn="ctr">
              <a:buNone/>
            </a:pPr>
            <a:r>
              <a:rPr lang="ru-RU" sz="4000" b="1" dirty="0" smtClean="0">
                <a:solidFill>
                  <a:srgbClr val="C00000"/>
                </a:solidFill>
              </a:rPr>
              <a:t>- НАЧАЛЬНАЯ ВОЕННАЯ ПОДГОТОВКА</a:t>
            </a:r>
            <a:endParaRPr lang="ru-RU" sz="4000" b="1" dirty="0">
              <a:solidFill>
                <a:srgbClr val="C00000"/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1800" dirty="0">
                <a:cs typeface="Aharoni" pitchFamily="2" charset="-79"/>
              </a:rPr>
              <a:t>МУНИЦИПАЛЬНОЕ ОБЩЕОБРАЗОВАТЕЛЬНОЕ УЧРЕЖДЕНИЕ</a:t>
            </a:r>
            <a:br>
              <a:rPr lang="ru-RU" sz="1800" dirty="0">
                <a:cs typeface="Aharoni" pitchFamily="2" charset="-79"/>
              </a:rPr>
            </a:br>
            <a:r>
              <a:rPr lang="ru-RU" sz="1800" dirty="0">
                <a:cs typeface="Aharoni" pitchFamily="2" charset="-79"/>
              </a:rPr>
              <a:t>КРАСНОСЕЛЬСКАЯ СРЕДНЯЯ ОБЩЕОБРАЗОВАТЕЛЬНАЯ ШКОЛА</a:t>
            </a:r>
            <a:br>
              <a:rPr lang="ru-RU" sz="1800" dirty="0">
                <a:cs typeface="Aharoni" pitchFamily="2" charset="-79"/>
              </a:rPr>
            </a:br>
            <a:r>
              <a:rPr lang="ru-RU" sz="1800" dirty="0">
                <a:cs typeface="Aharoni" pitchFamily="2" charset="-79"/>
              </a:rPr>
              <a:t>КРАСНОСЕЛЬСКОГО РАЙОНА КОСТРОМСКОЙ ОБЛАСТИ</a:t>
            </a:r>
            <a:endParaRPr lang="ru-RU" sz="1800" dirty="0"/>
          </a:p>
        </p:txBody>
      </p:sp>
    </p:spTree>
    <p:extLst>
      <p:ext uri="{BB962C8B-B14F-4D97-AF65-F5344CB8AC3E}">
        <p14:creationId xmlns:p14="http://schemas.microsoft.com/office/powerpoint/2010/main" val="347258700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67545" y="2420888"/>
            <a:ext cx="8352928" cy="3960440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ru-RU" sz="3200" b="1" dirty="0" smtClean="0"/>
              <a:t>ЭЛЕКТИВНЫЕ КУРСЫ</a:t>
            </a:r>
          </a:p>
          <a:p>
            <a:pPr>
              <a:buFontTx/>
              <a:buChar char="-"/>
            </a:pPr>
            <a:r>
              <a:rPr lang="ru-RU" sz="2800" b="1" dirty="0" smtClean="0">
                <a:solidFill>
                  <a:srgbClr val="C00000"/>
                </a:solidFill>
              </a:rPr>
              <a:t>ЭКОНОМИКА</a:t>
            </a:r>
          </a:p>
          <a:p>
            <a:pPr>
              <a:buFontTx/>
              <a:buChar char="-"/>
            </a:pPr>
            <a:r>
              <a:rPr lang="ru-RU" sz="2800" b="1" dirty="0" smtClean="0">
                <a:solidFill>
                  <a:srgbClr val="C00000"/>
                </a:solidFill>
              </a:rPr>
              <a:t>ПРАВО</a:t>
            </a:r>
          </a:p>
          <a:p>
            <a:pPr>
              <a:buFontTx/>
              <a:buChar char="-"/>
            </a:pPr>
            <a:r>
              <a:rPr lang="ru-RU" sz="2800" b="1" dirty="0" smtClean="0">
                <a:solidFill>
                  <a:srgbClr val="C00000"/>
                </a:solidFill>
              </a:rPr>
              <a:t>РЕФОРМЫ И РЕФОРМАТОРЫ</a:t>
            </a:r>
          </a:p>
          <a:p>
            <a:pPr>
              <a:buFontTx/>
              <a:buChar char="-"/>
            </a:pPr>
            <a:r>
              <a:rPr lang="ru-RU" sz="2800" b="1" dirty="0" smtClean="0">
                <a:solidFill>
                  <a:srgbClr val="C00000"/>
                </a:solidFill>
              </a:rPr>
              <a:t>СОЧИНЕНИЯ РАЗНЫХ ЖАНРОВ</a:t>
            </a:r>
          </a:p>
          <a:p>
            <a:pPr>
              <a:buFontTx/>
              <a:buChar char="-"/>
            </a:pPr>
            <a:r>
              <a:rPr lang="ru-RU" sz="2800" b="1" dirty="0" smtClean="0">
                <a:solidFill>
                  <a:srgbClr val="C00000"/>
                </a:solidFill>
              </a:rPr>
              <a:t>ИСКУССТВО (МХК)</a:t>
            </a:r>
          </a:p>
          <a:p>
            <a:pPr>
              <a:buFontTx/>
              <a:buChar char="-"/>
            </a:pPr>
            <a:r>
              <a:rPr lang="ru-RU" sz="2800" b="1" dirty="0" smtClean="0">
                <a:solidFill>
                  <a:srgbClr val="C00000"/>
                </a:solidFill>
              </a:rPr>
              <a:t>МАТЕМАТИЧЕСКИЙ ПРАКТИКУМ</a:t>
            </a:r>
          </a:p>
          <a:p>
            <a:pPr>
              <a:buFontTx/>
              <a:buChar char="-"/>
            </a:pPr>
            <a:r>
              <a:rPr lang="ru-RU" sz="2800" b="1" dirty="0" smtClean="0">
                <a:solidFill>
                  <a:srgbClr val="C00000"/>
                </a:solidFill>
              </a:rPr>
              <a:t>ПОДГОТОВКА К ЕГЭ ПО МАТЕМАТИКЕ</a:t>
            </a:r>
            <a:endParaRPr lang="ru-RU" sz="2800" b="1" dirty="0">
              <a:solidFill>
                <a:srgbClr val="C00000"/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1800" dirty="0">
                <a:cs typeface="Aharoni" pitchFamily="2" charset="-79"/>
              </a:rPr>
              <a:t>МУНИЦИПАЛЬНОЕ ОБЩЕОБРАЗОВАТЕЛЬНОЕ УЧРЕЖДЕНИЕ</a:t>
            </a:r>
            <a:br>
              <a:rPr lang="ru-RU" sz="1800" dirty="0">
                <a:cs typeface="Aharoni" pitchFamily="2" charset="-79"/>
              </a:rPr>
            </a:br>
            <a:r>
              <a:rPr lang="ru-RU" sz="1800" dirty="0">
                <a:cs typeface="Aharoni" pitchFamily="2" charset="-79"/>
              </a:rPr>
              <a:t>КРАСНОСЕЛЬСКАЯ СРЕДНЯЯ ОБЩЕОБРАЗОВАТЕЛЬНАЯ ШКОЛА</a:t>
            </a:r>
            <a:br>
              <a:rPr lang="ru-RU" sz="1800" dirty="0">
                <a:cs typeface="Aharoni" pitchFamily="2" charset="-79"/>
              </a:rPr>
            </a:br>
            <a:r>
              <a:rPr lang="ru-RU" sz="1800" dirty="0">
                <a:cs typeface="Aharoni" pitchFamily="2" charset="-79"/>
              </a:rPr>
              <a:t>КРАСНОСЕЛЬСКОГО РАЙОНА КОСТРОМСКОЙ ОБЛАСТИ</a:t>
            </a:r>
            <a:endParaRPr lang="ru-RU" sz="1800" dirty="0"/>
          </a:p>
        </p:txBody>
      </p:sp>
    </p:spTree>
    <p:extLst>
      <p:ext uri="{BB962C8B-B14F-4D97-AF65-F5344CB8AC3E}">
        <p14:creationId xmlns:p14="http://schemas.microsoft.com/office/powerpoint/2010/main" val="20528889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67545" y="2204864"/>
            <a:ext cx="8352928" cy="4248472"/>
          </a:xfrm>
        </p:spPr>
        <p:txBody>
          <a:bodyPr/>
          <a:lstStyle/>
          <a:p>
            <a:pPr marL="0" indent="0" algn="ctr">
              <a:buNone/>
            </a:pPr>
            <a:r>
              <a:rPr lang="ru-RU" b="1" dirty="0" smtClean="0"/>
              <a:t>КРИТЕРИИ ОТБОРА В ПРОФИЛЬНУЮ ГРУППУ</a:t>
            </a:r>
          </a:p>
          <a:p>
            <a:pPr marL="457200" indent="-457200">
              <a:buAutoNum type="arabicPeriod"/>
            </a:pPr>
            <a:r>
              <a:rPr lang="ru-RU" sz="2000" b="1" dirty="0" smtClean="0">
                <a:solidFill>
                  <a:srgbClr val="C00000"/>
                </a:solidFill>
              </a:rPr>
              <a:t>СРЕДНИЙ БАЛЛ  АТТЕСТАТА</a:t>
            </a:r>
          </a:p>
          <a:p>
            <a:pPr marL="457200" indent="-457200">
              <a:buAutoNum type="arabicPeriod"/>
            </a:pPr>
            <a:r>
              <a:rPr lang="ru-RU" sz="2000" b="1" dirty="0" smtClean="0">
                <a:solidFill>
                  <a:srgbClr val="C00000"/>
                </a:solidFill>
              </a:rPr>
              <a:t>СРЕДНЯЯ ОТМЕТКА, ПОЛУЧЕННАЯ НА  ГИА</a:t>
            </a:r>
          </a:p>
          <a:p>
            <a:pPr marL="457200" indent="-457200">
              <a:buAutoNum type="arabicPeriod"/>
            </a:pPr>
            <a:r>
              <a:rPr lang="ru-RU" sz="2000" b="1" dirty="0" smtClean="0">
                <a:solidFill>
                  <a:srgbClr val="C00000"/>
                </a:solidFill>
              </a:rPr>
              <a:t>ОТМЕТКИ, ПОЛУЧЕННЫЕ НА ГИА ПО ПРОФИЛЬНЫМ ПРЕДМЕТАМ (РУССКИЙ ЯЗЫК, ОБЩЕСТВОЗНАНИЕ, ИСТОРИЯ, ЛИТЕРАТУРА)</a:t>
            </a:r>
          </a:p>
          <a:p>
            <a:pPr marL="457200" indent="-457200">
              <a:buAutoNum type="arabicPeriod"/>
            </a:pPr>
            <a:r>
              <a:rPr lang="ru-RU" sz="2000" b="1" dirty="0" smtClean="0">
                <a:solidFill>
                  <a:srgbClr val="C00000"/>
                </a:solidFill>
              </a:rPr>
              <a:t>ОТМЕТКИ ИЗ АТТЕСТАТА ПО ПРОФИЛЬНЫМ ПРЕДМЕТАМ: РУССКИЙ ЯЗЫК, ОБЩЕСТВОЗНАНИЕ</a:t>
            </a:r>
          </a:p>
          <a:p>
            <a:pPr marL="457200" indent="-457200">
              <a:buAutoNum type="arabicPeriod"/>
            </a:pPr>
            <a:r>
              <a:rPr lang="ru-RU" sz="2000" b="1" dirty="0" smtClean="0">
                <a:solidFill>
                  <a:srgbClr val="C00000"/>
                </a:solidFill>
              </a:rPr>
              <a:t>ДОСТИЖЕНИЯ ЗА 9 КЛАСС:</a:t>
            </a:r>
          </a:p>
          <a:p>
            <a:pPr marL="457200" indent="-457200">
              <a:buAutoNum type="arabicPeriod"/>
            </a:pPr>
            <a:endParaRPr lang="ru-RU" dirty="0" smtClean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1800" dirty="0">
                <a:cs typeface="Aharoni" pitchFamily="2" charset="-79"/>
              </a:rPr>
              <a:t>МУНИЦИПАЛЬНОЕ ОБЩЕОБРАЗОВАТЕЛЬНОЕ УЧРЕЖДЕНИЕ</a:t>
            </a:r>
            <a:br>
              <a:rPr lang="ru-RU" sz="1800" dirty="0">
                <a:cs typeface="Aharoni" pitchFamily="2" charset="-79"/>
              </a:rPr>
            </a:br>
            <a:r>
              <a:rPr lang="ru-RU" sz="1800" dirty="0">
                <a:cs typeface="Aharoni" pitchFamily="2" charset="-79"/>
              </a:rPr>
              <a:t>КРАСНОСЕЛЬСКАЯ СРЕДНЯЯ ОБЩЕОБРАЗОВАТЕЛЬНАЯ ШКОЛА</a:t>
            </a:r>
            <a:br>
              <a:rPr lang="ru-RU" sz="1800" dirty="0">
                <a:cs typeface="Aharoni" pitchFamily="2" charset="-79"/>
              </a:rPr>
            </a:br>
            <a:r>
              <a:rPr lang="ru-RU" sz="1800" dirty="0">
                <a:cs typeface="Aharoni" pitchFamily="2" charset="-79"/>
              </a:rPr>
              <a:t>КРАСНОСЕЛЬСКОГО РАЙОНА КОСТРОМСКОЙ ОБЛАСТИ</a:t>
            </a:r>
            <a:endParaRPr lang="ru-RU" sz="1800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3807995"/>
              </p:ext>
            </p:extLst>
          </p:nvPr>
        </p:nvGraphicFramePr>
        <p:xfrm>
          <a:off x="683567" y="5301208"/>
          <a:ext cx="7776864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92288"/>
                <a:gridCol w="2592288"/>
                <a:gridCol w="2592288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уровни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</a:t>
                      </a:r>
                      <a:r>
                        <a:rPr lang="ru-RU" baseline="0" dirty="0" smtClean="0"/>
                        <a:t> место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2-3 места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C00000"/>
                          </a:solidFill>
                        </a:rPr>
                        <a:t>МУНИЦИПАЛЬНЫЙ</a:t>
                      </a:r>
                      <a:endParaRPr lang="ru-RU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rgbClr val="C00000"/>
                          </a:solidFill>
                        </a:rPr>
                        <a:t>2 балла</a:t>
                      </a:r>
                      <a:endParaRPr lang="ru-RU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rgbClr val="C00000"/>
                          </a:solidFill>
                        </a:rPr>
                        <a:t>1 балл</a:t>
                      </a:r>
                      <a:endParaRPr lang="ru-RU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C00000"/>
                          </a:solidFill>
                        </a:rPr>
                        <a:t>РЕГИОНАЛЬНЫЙ</a:t>
                      </a:r>
                      <a:endParaRPr lang="ru-RU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rgbClr val="C00000"/>
                          </a:solidFill>
                        </a:rPr>
                        <a:t>4 балла</a:t>
                      </a:r>
                      <a:endParaRPr lang="ru-RU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rgbClr val="C00000"/>
                          </a:solidFill>
                        </a:rPr>
                        <a:t>3 балла</a:t>
                      </a:r>
                      <a:endParaRPr lang="ru-RU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7085936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23529" y="2276872"/>
            <a:ext cx="8568952" cy="4176464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ru-RU" sz="2800" b="1" dirty="0" smtClean="0"/>
              <a:t>ОТБОР В ПРОФИЛЬНУЮ ГРУППУ:</a:t>
            </a:r>
          </a:p>
          <a:p>
            <a:pPr marL="457200" indent="-457200">
              <a:buAutoNum type="arabicPeriod"/>
            </a:pPr>
            <a:r>
              <a:rPr lang="ru-RU" sz="2800" b="1" dirty="0" smtClean="0">
                <a:solidFill>
                  <a:srgbClr val="C00000"/>
                </a:solidFill>
                <a:cs typeface="Aharoni" pitchFamily="2" charset="-79"/>
              </a:rPr>
              <a:t>30 ИЮНЯ – 1 АВГУСТА – ПОДАЧА ДОКУМЕНТОВ ВЫПУСКНИКАМИ</a:t>
            </a:r>
          </a:p>
          <a:p>
            <a:pPr marL="457200" indent="-457200">
              <a:buAutoNum type="arabicPeriod"/>
            </a:pPr>
            <a:r>
              <a:rPr lang="ru-RU" sz="2800" b="1" dirty="0" smtClean="0">
                <a:solidFill>
                  <a:srgbClr val="C00000"/>
                </a:solidFill>
                <a:cs typeface="Aharoni" pitchFamily="2" charset="-79"/>
              </a:rPr>
              <a:t>4 – 15 АВГУСТА – РАБОТА КОМИССИИ</a:t>
            </a:r>
          </a:p>
          <a:p>
            <a:pPr marL="457200" indent="-457200">
              <a:buAutoNum type="arabicPeriod"/>
            </a:pPr>
            <a:r>
              <a:rPr lang="ru-RU" sz="2800" b="1" dirty="0" smtClean="0">
                <a:solidFill>
                  <a:srgbClr val="C00000"/>
                </a:solidFill>
                <a:cs typeface="Aharoni" pitchFamily="2" charset="-79"/>
              </a:rPr>
              <a:t>16 – 19 АВГУСТА – РАЗМЕЩЕНИЕ РЕЙТИНГА НА ШКОЛЬНОМ САЙТЕ</a:t>
            </a:r>
          </a:p>
          <a:p>
            <a:pPr marL="457200" indent="-457200">
              <a:buAutoNum type="arabicPeriod"/>
            </a:pPr>
            <a:r>
              <a:rPr lang="ru-RU" sz="2800" b="1" dirty="0" smtClean="0">
                <a:solidFill>
                  <a:srgbClr val="C00000"/>
                </a:solidFill>
                <a:cs typeface="Aharoni" pitchFamily="2" charset="-79"/>
              </a:rPr>
              <a:t>20-23 АВГУСТА – РАБОТА АППЕЛЯЦИОННОЙ КОМИССИИ</a:t>
            </a:r>
          </a:p>
          <a:p>
            <a:pPr marL="457200" indent="-457200">
              <a:buAutoNum type="arabicPeriod"/>
            </a:pPr>
            <a:r>
              <a:rPr lang="ru-RU" sz="2800" b="1" dirty="0" smtClean="0">
                <a:solidFill>
                  <a:srgbClr val="C00000"/>
                </a:solidFill>
                <a:cs typeface="Aharoni" pitchFamily="2" charset="-79"/>
              </a:rPr>
              <a:t>29 АВГУСТА - ЗАЧИСЛЕНИЕ</a:t>
            </a:r>
          </a:p>
          <a:p>
            <a:pPr marL="457200" indent="-457200">
              <a:buAutoNum type="arabicPeriod"/>
            </a:pP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1800" dirty="0">
                <a:cs typeface="Aharoni" pitchFamily="2" charset="-79"/>
              </a:rPr>
              <a:t>МУНИЦИПАЛЬНОЕ ОБЩЕОБРАЗОВАТЕЛЬНОЕ УЧРЕЖДЕНИЕ</a:t>
            </a:r>
            <a:br>
              <a:rPr lang="ru-RU" sz="1800" dirty="0">
                <a:cs typeface="Aharoni" pitchFamily="2" charset="-79"/>
              </a:rPr>
            </a:br>
            <a:r>
              <a:rPr lang="ru-RU" sz="1800" dirty="0">
                <a:cs typeface="Aharoni" pitchFamily="2" charset="-79"/>
              </a:rPr>
              <a:t>КРАСНОСЕЛЬСКАЯ СРЕДНЯЯ ОБЩЕОБРАЗОВАТЕЛЬНАЯ ШКОЛА</a:t>
            </a:r>
            <a:br>
              <a:rPr lang="ru-RU" sz="1800" dirty="0">
                <a:cs typeface="Aharoni" pitchFamily="2" charset="-79"/>
              </a:rPr>
            </a:br>
            <a:r>
              <a:rPr lang="ru-RU" sz="1800" dirty="0">
                <a:cs typeface="Aharoni" pitchFamily="2" charset="-79"/>
              </a:rPr>
              <a:t>КРАСНОСЕЛЬСКОГО РАЙОНА КОСТРОМСКОЙ ОБЛАСТИ</a:t>
            </a:r>
            <a:endParaRPr lang="ru-RU" sz="1800" dirty="0"/>
          </a:p>
        </p:txBody>
      </p:sp>
    </p:spTree>
    <p:extLst>
      <p:ext uri="{BB962C8B-B14F-4D97-AF65-F5344CB8AC3E}">
        <p14:creationId xmlns:p14="http://schemas.microsoft.com/office/powerpoint/2010/main" val="314286705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1800" dirty="0">
                <a:cs typeface="Aharoni" pitchFamily="2" charset="-79"/>
              </a:rPr>
              <a:t>МУНИЦИПАЛЬНОЕ ОБЩЕОБРАЗОВАТЕЛЬНОЕ УЧРЕЖДЕНИЕ</a:t>
            </a:r>
            <a:br>
              <a:rPr lang="ru-RU" sz="1800" dirty="0">
                <a:cs typeface="Aharoni" pitchFamily="2" charset="-79"/>
              </a:rPr>
            </a:br>
            <a:r>
              <a:rPr lang="ru-RU" sz="1800" dirty="0">
                <a:cs typeface="Aharoni" pitchFamily="2" charset="-79"/>
              </a:rPr>
              <a:t>КРАСНОСЕЛЬСКАЯ СРЕДНЯЯ ОБЩЕОБРАЗОВАТЕЛЬНАЯ ШКОЛА</a:t>
            </a:r>
            <a:br>
              <a:rPr lang="ru-RU" sz="1800" dirty="0">
                <a:cs typeface="Aharoni" pitchFamily="2" charset="-79"/>
              </a:rPr>
            </a:br>
            <a:r>
              <a:rPr lang="ru-RU" sz="1800" dirty="0">
                <a:cs typeface="Aharoni" pitchFamily="2" charset="-79"/>
              </a:rPr>
              <a:t>КРАСНОСЕЛЬСКОГО РАЙОНА КОСТРОМСКОЙ ОБЛАСТИ</a:t>
            </a:r>
            <a:endParaRPr lang="ru-RU" sz="18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899592" y="2967335"/>
            <a:ext cx="7344815" cy="286232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60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УЧЕБНЫЙ ПЛАН</a:t>
            </a:r>
          </a:p>
          <a:p>
            <a:pPr algn="ctr"/>
            <a:r>
              <a:rPr lang="ru-RU" sz="6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ДЛЯ 10 КЛАССА</a:t>
            </a:r>
          </a:p>
          <a:p>
            <a:pPr algn="ctr"/>
            <a:r>
              <a:rPr lang="ru-RU" sz="60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НА 2014-2015 УЧ.Г.</a:t>
            </a:r>
            <a:endParaRPr lang="ru-RU" sz="60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03923216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06348282"/>
              </p:ext>
            </p:extLst>
          </p:nvPr>
        </p:nvGraphicFramePr>
        <p:xfrm>
          <a:off x="323528" y="476672"/>
          <a:ext cx="8496300" cy="5933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32100"/>
                <a:gridCol w="2832100"/>
                <a:gridCol w="2832100"/>
              </a:tblGrid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социально-гуманитарный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универсальный</a:t>
                      </a:r>
                      <a:endParaRPr lang="ru-RU" sz="1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РУССКИЙ ЯЗЫК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ЛИТЕРАТУРА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ИНОСТРАННЫЙ ЯЗЫК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МАТЕМАТИКА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ИСТОРИЯ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ОБЩЕСТВОЗНАНИЕ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ГЕОГРАФИЯ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ФИЗИКА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ХИМИЯ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БИОЛОГИЯ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ИНФОРМАТИКА И ИКТ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ФИЗИЧЕСКАЯ КУЛЬТУРА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ОБЖ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ИСКУССТВО (МХК)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ТЕХНОЛОГИЯ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3433217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63719257"/>
              </p:ext>
            </p:extLst>
          </p:nvPr>
        </p:nvGraphicFramePr>
        <p:xfrm>
          <a:off x="683568" y="2780928"/>
          <a:ext cx="7920036" cy="3657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40012"/>
                <a:gridCol w="2640012"/>
                <a:gridCol w="2640012"/>
              </a:tblGrid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социально-гуманитарный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универсальный</a:t>
                      </a:r>
                      <a:endParaRPr lang="ru-RU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400" b="1" dirty="0" smtClean="0"/>
                        <a:t>РУССКИЙ ЯЗЫК И КУЛЬТУРА РЕЧМ</a:t>
                      </a:r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/>
                        <a:t>1</a:t>
                      </a:r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/>
                        <a:t>1</a:t>
                      </a:r>
                      <a:endParaRPr lang="ru-RU" sz="24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400" b="1" dirty="0" smtClean="0"/>
                        <a:t>ЛИТЕРАТУРА РОДНОГО КРАЯ</a:t>
                      </a:r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/>
                        <a:t>0,5</a:t>
                      </a:r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/>
                        <a:t>0,5</a:t>
                      </a:r>
                      <a:endParaRPr lang="ru-RU" sz="24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400" b="1" dirty="0" smtClean="0"/>
                        <a:t>НАЧАЛЬНАЯ ВОЕННАЯ ПОДГОТОВКА</a:t>
                      </a:r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/>
                        <a:t>0,5</a:t>
                      </a:r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/>
                        <a:t>0,5</a:t>
                      </a:r>
                      <a:endParaRPr lang="ru-RU" sz="2400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1440160"/>
          </a:xfrm>
        </p:spPr>
        <p:txBody>
          <a:bodyPr>
            <a:normAutofit/>
          </a:bodyPr>
          <a:lstStyle/>
          <a:p>
            <a:r>
              <a:rPr lang="ru-RU" sz="3200" b="1" dirty="0" smtClean="0"/>
              <a:t>РЕГИОНАЛЬНЫЙ КОМПОНЕНТ УЧЕБНОГО ПЛАНА ДЛЯ 10 КЛАССОВ</a:t>
            </a:r>
            <a:endParaRPr lang="ru-RU" sz="3200" b="1" dirty="0"/>
          </a:p>
        </p:txBody>
      </p:sp>
    </p:spTree>
    <p:extLst>
      <p:ext uri="{BB962C8B-B14F-4D97-AF65-F5344CB8AC3E}">
        <p14:creationId xmlns:p14="http://schemas.microsoft.com/office/powerpoint/2010/main" val="293978760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16659970"/>
              </p:ext>
            </p:extLst>
          </p:nvPr>
        </p:nvGraphicFramePr>
        <p:xfrm>
          <a:off x="323850" y="836613"/>
          <a:ext cx="8496300" cy="5638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16102"/>
                <a:gridCol w="2664296"/>
                <a:gridCol w="2015902"/>
              </a:tblGrid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социально-гуманитарный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универсальный</a:t>
                      </a:r>
                      <a:endParaRPr lang="ru-RU" sz="1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b="1" dirty="0" smtClean="0"/>
                        <a:t>Экономика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0,5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-</a:t>
                      </a:r>
                      <a:endParaRPr lang="ru-RU" sz="20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b="1" dirty="0" smtClean="0"/>
                        <a:t>Право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0,5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-</a:t>
                      </a:r>
                      <a:endParaRPr lang="ru-RU" sz="20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b="1" dirty="0" smtClean="0"/>
                        <a:t>Реформы и реформаторы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0,5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-</a:t>
                      </a:r>
                      <a:endParaRPr lang="ru-RU" sz="20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b="1" dirty="0" smtClean="0"/>
                        <a:t>Искусство (МХК)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0,5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-</a:t>
                      </a:r>
                      <a:endParaRPr lang="ru-RU" sz="20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b="1" dirty="0" smtClean="0"/>
                        <a:t>Сочинения разных жанров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0,5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0,5</a:t>
                      </a:r>
                      <a:endParaRPr lang="ru-RU" sz="20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b="1" dirty="0" smtClean="0"/>
                        <a:t>Математический практикум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1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1</a:t>
                      </a:r>
                      <a:endParaRPr lang="ru-RU" sz="20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b="1" dirty="0" smtClean="0"/>
                        <a:t>Подготовка к ЕГЭ по русскому языку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-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0,5</a:t>
                      </a:r>
                      <a:endParaRPr lang="ru-RU" sz="20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1" dirty="0" smtClean="0"/>
                        <a:t>Подготовка к ЕГЭ по математике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0,5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0,5</a:t>
                      </a:r>
                      <a:endParaRPr lang="ru-RU" sz="20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b="1" dirty="0" smtClean="0"/>
                        <a:t>Решение</a:t>
                      </a:r>
                      <a:r>
                        <a:rPr lang="ru-RU" b="1" baseline="0" dirty="0" smtClean="0"/>
                        <a:t> задач по физике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-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1</a:t>
                      </a:r>
                      <a:endParaRPr lang="ru-RU" sz="20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b="1" dirty="0" err="1" smtClean="0"/>
                        <a:t>Валеология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-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0,5</a:t>
                      </a:r>
                      <a:endParaRPr lang="ru-RU" sz="20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b="1" dirty="0" smtClean="0"/>
                        <a:t>Информационные технологии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-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0,5</a:t>
                      </a:r>
                      <a:endParaRPr lang="ru-RU" sz="20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b="1" dirty="0" smtClean="0"/>
                        <a:t>Основы генетики и цитологии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-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0,5</a:t>
                      </a:r>
                      <a:endParaRPr lang="ru-RU" sz="2000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576064"/>
          </a:xfrm>
        </p:spPr>
        <p:txBody>
          <a:bodyPr>
            <a:normAutofit/>
          </a:bodyPr>
          <a:lstStyle/>
          <a:p>
            <a:r>
              <a:rPr lang="ru-RU" sz="2000" b="1" dirty="0" smtClean="0"/>
              <a:t>ЭЛЕКТИВНЫЕ КУРСЫ</a:t>
            </a:r>
            <a:endParaRPr lang="ru-RU" sz="2000" b="1" dirty="0"/>
          </a:p>
        </p:txBody>
      </p:sp>
    </p:spTree>
    <p:extLst>
      <p:ext uri="{BB962C8B-B14F-4D97-AF65-F5344CB8AC3E}">
        <p14:creationId xmlns:p14="http://schemas.microsoft.com/office/powerpoint/2010/main" val="5268992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67545" y="2204864"/>
            <a:ext cx="8352928" cy="4176464"/>
          </a:xfrm>
        </p:spPr>
        <p:txBody>
          <a:bodyPr>
            <a:normAutofit fontScale="92500"/>
          </a:bodyPr>
          <a:lstStyle/>
          <a:p>
            <a:pPr marL="0" indent="0" algn="ctr">
              <a:buNone/>
            </a:pPr>
            <a:r>
              <a:rPr lang="ru-RU" sz="2800" b="1" dirty="0" smtClean="0"/>
              <a:t>ДОКУМЕНТЫ</a:t>
            </a:r>
          </a:p>
          <a:p>
            <a:pPr marL="457200" indent="-457200">
              <a:buAutoNum type="arabicPeriod"/>
            </a:pPr>
            <a:r>
              <a:rPr lang="ru-RU" sz="2800" b="1" dirty="0" smtClean="0">
                <a:solidFill>
                  <a:srgbClr val="C00000"/>
                </a:solidFill>
              </a:rPr>
              <a:t>ЗАЯВЛЕНИЕ ПО ФОРМЕ ОТ ВЫПУСКНИКА, СОГЛАСОВАННОЕ РОДИТЕЛЯМИ</a:t>
            </a:r>
          </a:p>
          <a:p>
            <a:pPr marL="457200" indent="-457200">
              <a:buAutoNum type="arabicPeriod"/>
            </a:pPr>
            <a:r>
              <a:rPr lang="ru-RU" sz="2800" b="1" dirty="0" smtClean="0">
                <a:solidFill>
                  <a:srgbClr val="C00000"/>
                </a:solidFill>
              </a:rPr>
              <a:t>АТТЕСТАТ ОБ ОСНОВНОМ ОБЩЕМ ОБРАЗОВАНИИ</a:t>
            </a:r>
          </a:p>
          <a:p>
            <a:pPr marL="457200" indent="-457200">
              <a:buAutoNum type="arabicPeriod"/>
            </a:pPr>
            <a:r>
              <a:rPr lang="ru-RU" sz="2800" b="1" dirty="0" smtClean="0">
                <a:solidFill>
                  <a:srgbClr val="C00000"/>
                </a:solidFill>
              </a:rPr>
              <a:t>СПРАВКА О СОСТАВЕ СЕМЬИ ПО МЕСТУ ЖИТЕЛЬСТВА</a:t>
            </a:r>
          </a:p>
          <a:p>
            <a:pPr marL="457200" indent="-457200">
              <a:buAutoNum type="arabicPeriod"/>
            </a:pPr>
            <a:r>
              <a:rPr lang="ru-RU" sz="2800" b="1" dirty="0" smtClean="0">
                <a:solidFill>
                  <a:srgbClr val="C00000"/>
                </a:solidFill>
              </a:rPr>
              <a:t>КОПИЯ ПАСПОРТА ВЫПУСКНИКА</a:t>
            </a:r>
          </a:p>
          <a:p>
            <a:pPr marL="457200" indent="-457200">
              <a:buAutoNum type="arabicPeriod"/>
            </a:pPr>
            <a:r>
              <a:rPr lang="ru-RU" sz="2800" b="1" dirty="0" smtClean="0">
                <a:solidFill>
                  <a:srgbClr val="C00000"/>
                </a:solidFill>
              </a:rPr>
              <a:t>МЕДИЦИНСКАЯ КАРТА</a:t>
            </a:r>
          </a:p>
          <a:p>
            <a:pPr marL="457200" indent="-457200">
              <a:buAutoNum type="arabicPeriod"/>
            </a:pPr>
            <a:r>
              <a:rPr lang="ru-RU" sz="2800" b="1" dirty="0" smtClean="0">
                <a:solidFill>
                  <a:srgbClr val="C00000"/>
                </a:solidFill>
              </a:rPr>
              <a:t>ПОРТФОЛИО (КОПИИ ГРАМОТ, СЕРТИФИКАТОВ)</a:t>
            </a:r>
            <a:endParaRPr lang="ru-RU" sz="2800" b="1" dirty="0">
              <a:solidFill>
                <a:srgbClr val="C00000"/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1800" dirty="0">
                <a:cs typeface="Aharoni" pitchFamily="2" charset="-79"/>
              </a:rPr>
              <a:t>МУНИЦИПАЛЬНОЕ ОБЩЕОБРАЗОВАТЕЛЬНОЕ УЧРЕЖДЕНИЕ</a:t>
            </a:r>
            <a:br>
              <a:rPr lang="ru-RU" sz="1800" dirty="0">
                <a:cs typeface="Aharoni" pitchFamily="2" charset="-79"/>
              </a:rPr>
            </a:br>
            <a:r>
              <a:rPr lang="ru-RU" sz="1800" dirty="0">
                <a:cs typeface="Aharoni" pitchFamily="2" charset="-79"/>
              </a:rPr>
              <a:t>КРАСНОСЕЛЬСКАЯ СРЕДНЯЯ ОБЩЕОБРАЗОВАТЕЛЬНАЯ ШКОЛА</a:t>
            </a:r>
            <a:br>
              <a:rPr lang="ru-RU" sz="1800" dirty="0">
                <a:cs typeface="Aharoni" pitchFamily="2" charset="-79"/>
              </a:rPr>
            </a:br>
            <a:r>
              <a:rPr lang="ru-RU" sz="1800" dirty="0">
                <a:cs typeface="Aharoni" pitchFamily="2" charset="-79"/>
              </a:rPr>
              <a:t>КРАСНОСЕЛЬСКОГО РАЙОНА КОСТРОМСКОЙ ОБЛАСТИ</a:t>
            </a:r>
            <a:endParaRPr lang="ru-RU" sz="1800" dirty="0"/>
          </a:p>
        </p:txBody>
      </p:sp>
    </p:spTree>
    <p:extLst>
      <p:ext uri="{BB962C8B-B14F-4D97-AF65-F5344CB8AC3E}">
        <p14:creationId xmlns:p14="http://schemas.microsoft.com/office/powerpoint/2010/main" val="65808788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2420888"/>
            <a:ext cx="7408333" cy="370527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4000" b="1" dirty="0" smtClean="0">
                <a:solidFill>
                  <a:schemeClr val="tx1"/>
                </a:solidFill>
                <a:latin typeface="Arial Narrow" pitchFamily="34" charset="0"/>
              </a:rPr>
              <a:t>ПРОФИЛЬНОЕ ОБУЧЕНИЕ </a:t>
            </a:r>
            <a:r>
              <a:rPr lang="ru-RU" sz="4000" b="1" dirty="0" smtClean="0">
                <a:solidFill>
                  <a:srgbClr val="C00000"/>
                </a:solidFill>
                <a:latin typeface="Arial Narrow" pitchFamily="34" charset="0"/>
              </a:rPr>
              <a:t>– </a:t>
            </a:r>
          </a:p>
          <a:p>
            <a:pPr marL="0" indent="0" algn="ctr">
              <a:buNone/>
            </a:pPr>
            <a:r>
              <a:rPr lang="ru-RU" sz="4000" b="1" dirty="0" smtClean="0">
                <a:solidFill>
                  <a:srgbClr val="C00000"/>
                </a:solidFill>
                <a:latin typeface="Arial Narrow" pitchFamily="34" charset="0"/>
              </a:rPr>
              <a:t>ПОДГОТОВКА ШКОЛЬНИКОВ</a:t>
            </a:r>
          </a:p>
          <a:p>
            <a:pPr marL="0" indent="0" algn="ctr">
              <a:buNone/>
            </a:pPr>
            <a:r>
              <a:rPr lang="ru-RU" sz="4000" b="1" dirty="0" smtClean="0">
                <a:solidFill>
                  <a:srgbClr val="C00000"/>
                </a:solidFill>
                <a:latin typeface="Arial Narrow" pitchFamily="34" charset="0"/>
              </a:rPr>
              <a:t>К ОСОЗНАННОМУ ВЫБОРУ СВОЕГО</a:t>
            </a:r>
          </a:p>
          <a:p>
            <a:pPr marL="0" indent="0" algn="ctr">
              <a:buNone/>
            </a:pPr>
            <a:r>
              <a:rPr lang="ru-RU" sz="4000" b="1" dirty="0" smtClean="0">
                <a:solidFill>
                  <a:srgbClr val="C00000"/>
                </a:solidFill>
                <a:latin typeface="Arial Narrow" pitchFamily="34" charset="0"/>
              </a:rPr>
              <a:t>ПРОФЕССИОНАЛЬНОГО ПУТИ</a:t>
            </a:r>
            <a:endParaRPr lang="ru-RU" sz="4000" b="1" dirty="0">
              <a:solidFill>
                <a:srgbClr val="C00000"/>
              </a:solidFill>
              <a:latin typeface="Arial Narrow" pitchFamily="34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1800" dirty="0">
                <a:cs typeface="Aharoni" pitchFamily="2" charset="-79"/>
              </a:rPr>
              <a:t>МУНИЦИПАЛЬНОЕ ОБЩЕОБРАЗОВАТЕЛЬНОЕ УЧРЕЖДЕНИЕ</a:t>
            </a:r>
            <a:br>
              <a:rPr lang="ru-RU" sz="1800" dirty="0">
                <a:cs typeface="Aharoni" pitchFamily="2" charset="-79"/>
              </a:rPr>
            </a:br>
            <a:r>
              <a:rPr lang="ru-RU" sz="1800" dirty="0">
                <a:cs typeface="Aharoni" pitchFamily="2" charset="-79"/>
              </a:rPr>
              <a:t>КРАСНОСЕЛЬСКАЯ СРЕДНЯЯ ОБЩЕОБРАЗОВАТЕЛЬНАЯ ШКОЛА</a:t>
            </a:r>
            <a:br>
              <a:rPr lang="ru-RU" sz="1800" dirty="0">
                <a:cs typeface="Aharoni" pitchFamily="2" charset="-79"/>
              </a:rPr>
            </a:br>
            <a:r>
              <a:rPr lang="ru-RU" sz="1800" dirty="0">
                <a:cs typeface="Aharoni" pitchFamily="2" charset="-79"/>
              </a:rPr>
              <a:t>КРАСНОСЕЛЬСКОГО РАЙОНА КОСТРОМСКОЙ ОБЛАСТИ</a:t>
            </a:r>
            <a:endParaRPr lang="ru-RU" sz="1800" dirty="0"/>
          </a:p>
        </p:txBody>
      </p:sp>
    </p:spTree>
    <p:extLst>
      <p:ext uri="{BB962C8B-B14F-4D97-AF65-F5344CB8AC3E}">
        <p14:creationId xmlns:p14="http://schemas.microsoft.com/office/powerpoint/2010/main" val="196302840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23529" y="2276872"/>
            <a:ext cx="8568952" cy="410445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b="1" dirty="0" smtClean="0"/>
              <a:t>Презентацию подготовили</a:t>
            </a:r>
            <a:r>
              <a:rPr lang="ru-RU" b="1" dirty="0" smtClean="0"/>
              <a:t>:</a:t>
            </a:r>
            <a:endParaRPr lang="ru-RU" b="1" dirty="0" smtClean="0"/>
          </a:p>
          <a:p>
            <a:pPr marL="0" indent="0">
              <a:buNone/>
            </a:pPr>
            <a:r>
              <a:rPr lang="ru-RU" b="1" dirty="0" smtClean="0">
                <a:solidFill>
                  <a:srgbClr val="C00000"/>
                </a:solidFill>
              </a:rPr>
              <a:t>Наумова Татьяна Юрьевна, заместитель директора по учебно-воспитательной </a:t>
            </a:r>
            <a:r>
              <a:rPr lang="ru-RU" b="1" dirty="0" smtClean="0">
                <a:solidFill>
                  <a:srgbClr val="C00000"/>
                </a:solidFill>
              </a:rPr>
              <a:t>работе</a:t>
            </a:r>
            <a:endParaRPr lang="ru-RU" b="1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ru-RU" b="1" dirty="0" smtClean="0">
                <a:solidFill>
                  <a:srgbClr val="C00000"/>
                </a:solidFill>
              </a:rPr>
              <a:t>Христова Любовь Сергеевна, технический специалист</a:t>
            </a:r>
          </a:p>
          <a:p>
            <a:pPr marL="0" indent="0">
              <a:buNone/>
            </a:pPr>
            <a:endParaRPr lang="ru-RU" b="1" dirty="0">
              <a:solidFill>
                <a:srgbClr val="C00000"/>
              </a:solidFill>
            </a:endParaRPr>
          </a:p>
          <a:p>
            <a:pPr marL="0" indent="0" algn="ctr">
              <a:buNone/>
            </a:pPr>
            <a:r>
              <a:rPr lang="ru-RU" sz="1800" b="1" dirty="0" smtClean="0">
                <a:solidFill>
                  <a:schemeClr val="tx1"/>
                </a:solidFill>
              </a:rPr>
              <a:t>САЙТ ШКОЛЫ</a:t>
            </a:r>
            <a:r>
              <a:rPr lang="ru-RU" b="1" dirty="0" smtClean="0">
                <a:solidFill>
                  <a:schemeClr val="tx1"/>
                </a:solidFill>
              </a:rPr>
              <a:t>:</a:t>
            </a:r>
            <a:r>
              <a:rPr lang="ru-RU" b="1" dirty="0" smtClean="0">
                <a:solidFill>
                  <a:srgbClr val="C00000"/>
                </a:solidFill>
              </a:rPr>
              <a:t> </a:t>
            </a:r>
            <a:r>
              <a:rPr lang="ru-RU" b="1" dirty="0"/>
              <a:t>http://www.koipkro.kostroma.ru/Krasnoe/Sred/default.aspx</a:t>
            </a:r>
            <a:endParaRPr lang="ru-RU" b="1" dirty="0" smtClean="0">
              <a:solidFill>
                <a:srgbClr val="C00000"/>
              </a:solidFill>
            </a:endParaRPr>
          </a:p>
          <a:p>
            <a:pPr marL="0" indent="0" algn="ctr">
              <a:buNone/>
            </a:pPr>
            <a:endParaRPr lang="ru-RU" b="1" dirty="0" smtClean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ru-RU" sz="1800" b="1" dirty="0" smtClean="0">
                <a:solidFill>
                  <a:srgbClr val="C00000"/>
                </a:solidFill>
                <a:hlinkClick r:id="rId2" action="ppaction://hlinkfile"/>
              </a:rPr>
              <a:t>Образец заявления</a:t>
            </a:r>
            <a:endParaRPr lang="ru-RU" sz="1800" b="1" dirty="0">
              <a:solidFill>
                <a:srgbClr val="C00000"/>
              </a:solidFill>
            </a:endParaRPr>
          </a:p>
          <a:p>
            <a:pPr marL="0" indent="0" algn="ctr">
              <a:buNone/>
            </a:pPr>
            <a:r>
              <a:rPr lang="ru-RU" b="1" dirty="0" smtClean="0">
                <a:solidFill>
                  <a:srgbClr val="C00000"/>
                </a:solidFill>
              </a:rPr>
              <a:t>2014 </a:t>
            </a:r>
            <a:r>
              <a:rPr lang="ru-RU" b="1" dirty="0" smtClean="0">
                <a:solidFill>
                  <a:srgbClr val="C00000"/>
                </a:solidFill>
              </a:rPr>
              <a:t>год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1800" dirty="0">
                <a:cs typeface="Aharoni" pitchFamily="2" charset="-79"/>
              </a:rPr>
              <a:t>МУНИЦИПАЛЬНОЕ ОБЩЕОБРАЗОВАТЕЛЬНОЕ УЧРЕЖДЕНИЕ</a:t>
            </a:r>
            <a:br>
              <a:rPr lang="ru-RU" sz="1800" dirty="0">
                <a:cs typeface="Aharoni" pitchFamily="2" charset="-79"/>
              </a:rPr>
            </a:br>
            <a:r>
              <a:rPr lang="ru-RU" sz="1800" dirty="0">
                <a:cs typeface="Aharoni" pitchFamily="2" charset="-79"/>
              </a:rPr>
              <a:t>КРАСНОСЕЛЬСКАЯ СРЕДНЯЯ ОБЩЕОБРАЗОВАТЕЛЬНАЯ ШКОЛА</a:t>
            </a:r>
            <a:br>
              <a:rPr lang="ru-RU" sz="1800" dirty="0">
                <a:cs typeface="Aharoni" pitchFamily="2" charset="-79"/>
              </a:rPr>
            </a:br>
            <a:r>
              <a:rPr lang="ru-RU" sz="1800" dirty="0">
                <a:cs typeface="Aharoni" pitchFamily="2" charset="-79"/>
              </a:rPr>
              <a:t>КРАСНОСЕЛЬСКОГО РАЙОНА КОСТРОМСКОЙ ОБЛАСТИ</a:t>
            </a:r>
            <a:endParaRPr lang="ru-RU" sz="1800" dirty="0"/>
          </a:p>
        </p:txBody>
      </p:sp>
    </p:spTree>
    <p:extLst>
      <p:ext uri="{BB962C8B-B14F-4D97-AF65-F5344CB8AC3E}">
        <p14:creationId xmlns:p14="http://schemas.microsoft.com/office/powerpoint/2010/main" val="137982236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67544" y="2564904"/>
            <a:ext cx="8424935" cy="3816424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ru-RU" sz="2800" b="1" dirty="0" smtClean="0">
                <a:solidFill>
                  <a:schemeClr val="tx1"/>
                </a:solidFill>
              </a:rPr>
              <a:t>ОСНОВНЫЕ ЦЕЛИ ПРОФИЛЬНОГО ОБУЧЕНИЯ: </a:t>
            </a:r>
          </a:p>
          <a:p>
            <a:pPr marL="0" indent="0" algn="ctr">
              <a:buNone/>
            </a:pPr>
            <a:r>
              <a:rPr lang="ru-RU" sz="3200" b="1" dirty="0" smtClean="0">
                <a:solidFill>
                  <a:srgbClr val="C00000"/>
                </a:solidFill>
              </a:rPr>
              <a:t>1. УСТАНОВЛЕНИЕ ДОСТУПА К ПОЛНОЦЕННОМУ ОБРАЗОВАНИЮ СТАРШЕКЛАССНИКОВ В СООТВЕТСТВИИ С ИНДИВИДУАЛЬНЫМИ СКНОННОСТЯМИ И ПОТРЕБНОСТЯМИ</a:t>
            </a:r>
          </a:p>
          <a:p>
            <a:pPr marL="0" indent="0" algn="ctr">
              <a:buNone/>
            </a:pPr>
            <a:r>
              <a:rPr lang="ru-RU" sz="3200" b="1" dirty="0" smtClean="0">
                <a:solidFill>
                  <a:srgbClr val="C00000"/>
                </a:solidFill>
              </a:rPr>
              <a:t>2. ОБЕСПЕЧЕНИЕ УГЛУБЛЕННОГО ИЗУЧЕНИЯ ОТДЕЛЬНЫХ ПРЕДМЕТОВ</a:t>
            </a:r>
            <a:endParaRPr lang="ru-RU" sz="3200" b="1" dirty="0">
              <a:solidFill>
                <a:srgbClr val="C00000"/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1800" dirty="0">
                <a:cs typeface="Aharoni" pitchFamily="2" charset="-79"/>
              </a:rPr>
              <a:t>МУНИЦИПАЛЬНОЕ ОБЩЕОБРАЗОВАТЕЛЬНОЕ УЧРЕЖДЕНИЕ</a:t>
            </a:r>
            <a:br>
              <a:rPr lang="ru-RU" sz="1800" dirty="0">
                <a:cs typeface="Aharoni" pitchFamily="2" charset="-79"/>
              </a:rPr>
            </a:br>
            <a:r>
              <a:rPr lang="ru-RU" sz="1800" dirty="0">
                <a:cs typeface="Aharoni" pitchFamily="2" charset="-79"/>
              </a:rPr>
              <a:t>КРАСНОСЕЛЬСКАЯ СРЕДНЯЯ ОБЩЕОБРАЗОВАТЕЛЬНАЯ ШКОЛА</a:t>
            </a:r>
            <a:br>
              <a:rPr lang="ru-RU" sz="1800" dirty="0">
                <a:cs typeface="Aharoni" pitchFamily="2" charset="-79"/>
              </a:rPr>
            </a:br>
            <a:r>
              <a:rPr lang="ru-RU" sz="1800" dirty="0">
                <a:cs typeface="Aharoni" pitchFamily="2" charset="-79"/>
              </a:rPr>
              <a:t>КРАСНОСЕЛЬСКОГО РАЙОНА КОСТРОМСКОЙ ОБЛАСТИ</a:t>
            </a:r>
            <a:endParaRPr lang="ru-RU" sz="1800" dirty="0"/>
          </a:p>
        </p:txBody>
      </p:sp>
    </p:spTree>
    <p:extLst>
      <p:ext uri="{BB962C8B-B14F-4D97-AF65-F5344CB8AC3E}">
        <p14:creationId xmlns:p14="http://schemas.microsoft.com/office/powerpoint/2010/main" val="116608834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95536" y="2420888"/>
            <a:ext cx="8496943" cy="4032448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ru-RU" sz="2800" b="1" dirty="0" smtClean="0"/>
              <a:t>ФАКТОРЫ, ОПРЕДЕЛЯЮЩИЕ НАПРАВЛЕНИЕ ПРОФИЛЬНОГО ОБУЧЕНИЯ:</a:t>
            </a:r>
          </a:p>
          <a:p>
            <a:pPr marL="457200" indent="-457200" algn="ctr">
              <a:buAutoNum type="arabicPeriod"/>
            </a:pPr>
            <a:r>
              <a:rPr lang="ru-RU" sz="3200" b="1" dirty="0" smtClean="0">
                <a:solidFill>
                  <a:srgbClr val="C00000"/>
                </a:solidFill>
              </a:rPr>
              <a:t>ИНТЕРЕСЫ ШКОЛЬНИКОВ, ИХ РОДИТЕЛЕЙ, ПЕРСПЕКТИВЫ ПОЛУЧЕНИЯ ДАЛЬНЕЙШЕГО ОБРАЗОВАНИЯ</a:t>
            </a:r>
          </a:p>
          <a:p>
            <a:pPr marL="457200" indent="-457200" algn="ctr">
              <a:buAutoNum type="arabicPeriod"/>
            </a:pPr>
            <a:r>
              <a:rPr lang="ru-RU" sz="3200" b="1" dirty="0" smtClean="0">
                <a:solidFill>
                  <a:srgbClr val="C00000"/>
                </a:solidFill>
              </a:rPr>
              <a:t>КАДРОВЫЕ, МАТЕРИАЛЬНО-ТЕХНИЧЕСКИЕ И ИНФОРМАЦИОННЫЕ РЕСУРСЫ ШКОЛЫ</a:t>
            </a:r>
          </a:p>
          <a:p>
            <a:pPr marL="457200" indent="-457200" algn="ctr">
              <a:buAutoNum type="arabicPeriod"/>
            </a:pPr>
            <a:r>
              <a:rPr lang="ru-RU" sz="3200" b="1" dirty="0" smtClean="0">
                <a:solidFill>
                  <a:srgbClr val="C00000"/>
                </a:solidFill>
              </a:rPr>
              <a:t>СОЦИАЛЬНАЯ ИНФРАСТРУКТУРА ПОСЁЛКА, РАЙОНА, ОБЛАСТИ</a:t>
            </a:r>
            <a:endParaRPr lang="ru-RU" sz="3200" b="1" dirty="0">
              <a:solidFill>
                <a:srgbClr val="C00000"/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1800" dirty="0">
                <a:cs typeface="Aharoni" pitchFamily="2" charset="-79"/>
              </a:rPr>
              <a:t>МУНИЦИПАЛЬНОЕ ОБЩЕОБРАЗОВАТЕЛЬНОЕ УЧРЕЖДЕНИЕ</a:t>
            </a:r>
            <a:br>
              <a:rPr lang="ru-RU" sz="1800" dirty="0">
                <a:cs typeface="Aharoni" pitchFamily="2" charset="-79"/>
              </a:rPr>
            </a:br>
            <a:r>
              <a:rPr lang="ru-RU" sz="1800" dirty="0">
                <a:cs typeface="Aharoni" pitchFamily="2" charset="-79"/>
              </a:rPr>
              <a:t>КРАСНОСЕЛЬСКАЯ СРЕДНЯЯ ОБЩЕОБРАЗОВАТЕЛЬНАЯ ШКОЛА</a:t>
            </a:r>
            <a:br>
              <a:rPr lang="ru-RU" sz="1800" dirty="0">
                <a:cs typeface="Aharoni" pitchFamily="2" charset="-79"/>
              </a:rPr>
            </a:br>
            <a:r>
              <a:rPr lang="ru-RU" sz="1800" dirty="0">
                <a:cs typeface="Aharoni" pitchFamily="2" charset="-79"/>
              </a:rPr>
              <a:t>КРАСНОСЕЛЬСКОГО РАЙОНА КОСТРОМСКОЙ ОБЛАСТИ</a:t>
            </a:r>
            <a:endParaRPr lang="ru-RU" sz="1800" dirty="0"/>
          </a:p>
        </p:txBody>
      </p:sp>
    </p:spTree>
    <p:extLst>
      <p:ext uri="{BB962C8B-B14F-4D97-AF65-F5344CB8AC3E}">
        <p14:creationId xmlns:p14="http://schemas.microsoft.com/office/powerpoint/2010/main" val="112280998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23529" y="2348880"/>
            <a:ext cx="8496944" cy="4032448"/>
          </a:xfrm>
        </p:spPr>
        <p:txBody>
          <a:bodyPr/>
          <a:lstStyle/>
          <a:p>
            <a:pPr marL="0" indent="0" algn="ctr">
              <a:buNone/>
            </a:pPr>
            <a:r>
              <a:rPr lang="ru-RU" sz="2800" b="1" dirty="0" smtClean="0"/>
              <a:t>ВОСТРЕБОВАННОСТЬ ПРОФИЛЯ В ШКОЛЕ</a:t>
            </a:r>
          </a:p>
          <a:p>
            <a:pPr marL="0" indent="0" algn="ctr">
              <a:buNone/>
            </a:pPr>
            <a:r>
              <a:rPr lang="ru-RU" b="1" dirty="0" smtClean="0">
                <a:solidFill>
                  <a:srgbClr val="C00000"/>
                </a:solidFill>
              </a:rPr>
              <a:t>1. ВЫБОР ПРЕДМЕТОВ ЕГЭ</a:t>
            </a:r>
          </a:p>
          <a:p>
            <a:pPr marL="457200" indent="-457200">
              <a:buAutoNum type="arabicPeriod"/>
            </a:pPr>
            <a:endParaRPr lang="ru-RU" dirty="0" smtClean="0"/>
          </a:p>
          <a:p>
            <a:pPr marL="457200" indent="-457200">
              <a:buAutoNum type="arabicPeriod"/>
            </a:pPr>
            <a:endParaRPr lang="ru-RU" dirty="0" smtClean="0"/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1800" dirty="0">
                <a:cs typeface="Aharoni" pitchFamily="2" charset="-79"/>
              </a:rPr>
              <a:t>МУНИЦИПАЛЬНОЕ ОБЩЕОБРАЗОВАТЕЛЬНОЕ УЧРЕЖДЕНИЕ</a:t>
            </a:r>
            <a:br>
              <a:rPr lang="ru-RU" sz="1800" dirty="0">
                <a:cs typeface="Aharoni" pitchFamily="2" charset="-79"/>
              </a:rPr>
            </a:br>
            <a:r>
              <a:rPr lang="ru-RU" sz="1800" dirty="0">
                <a:cs typeface="Aharoni" pitchFamily="2" charset="-79"/>
              </a:rPr>
              <a:t>КРАСНОСЕЛЬСКАЯ СРЕДНЯЯ ОБЩЕОБРАЗОВАТЕЛЬНАЯ ШКОЛА</a:t>
            </a:r>
            <a:br>
              <a:rPr lang="ru-RU" sz="1800" dirty="0">
                <a:cs typeface="Aharoni" pitchFamily="2" charset="-79"/>
              </a:rPr>
            </a:br>
            <a:r>
              <a:rPr lang="ru-RU" sz="1800" dirty="0">
                <a:cs typeface="Aharoni" pitchFamily="2" charset="-79"/>
              </a:rPr>
              <a:t>КРАСНОСЕЛЬСКОГО РАЙОНА КОСТРОМСКОЙ ОБЛАСТИ</a:t>
            </a:r>
            <a:endParaRPr lang="ru-RU" sz="1800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96060564"/>
              </p:ext>
            </p:extLst>
          </p:nvPr>
        </p:nvGraphicFramePr>
        <p:xfrm>
          <a:off x="755576" y="3573016"/>
          <a:ext cx="7848872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62218"/>
                <a:gridCol w="1962218"/>
                <a:gridCol w="1962218"/>
                <a:gridCol w="1962218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2012 год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2013 год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2014 год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Обществознание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24 чел.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24 чел.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23 чел.</a:t>
                      </a:r>
                      <a:endParaRPr lang="ru-RU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История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10 чел.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6 чел.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4 чел.</a:t>
                      </a:r>
                      <a:endParaRPr lang="ru-RU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Физика</a:t>
                      </a:r>
                      <a:r>
                        <a:rPr lang="ru-RU" b="1" baseline="0" dirty="0" smtClean="0"/>
                        <a:t> </a:t>
                      </a:r>
                      <a:r>
                        <a:rPr lang="ru-RU" b="1" dirty="0" smtClean="0"/>
                        <a:t> 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4 чел.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6 чел.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3 чел.</a:t>
                      </a:r>
                      <a:endParaRPr lang="ru-RU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1" dirty="0" smtClean="0"/>
                        <a:t>Литература</a:t>
                      </a:r>
                      <a:r>
                        <a:rPr lang="ru-RU" b="1" baseline="0" dirty="0" smtClean="0"/>
                        <a:t> </a:t>
                      </a:r>
                      <a:endParaRPr lang="ru-RU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4 чел.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1 чел.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3 чел.</a:t>
                      </a:r>
                      <a:endParaRPr lang="ru-RU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Биология</a:t>
                      </a:r>
                      <a:r>
                        <a:rPr lang="ru-RU" b="1" baseline="0" dirty="0" smtClean="0"/>
                        <a:t> 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3 чел.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1 чел.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3 чел.</a:t>
                      </a:r>
                      <a:endParaRPr lang="ru-RU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Химия 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2 чел.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1 чел.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-</a:t>
                      </a:r>
                      <a:endParaRPr lang="ru-RU" b="1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3750266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95537" y="2276872"/>
            <a:ext cx="8424936" cy="4176464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ru-RU" b="1" dirty="0"/>
              <a:t>ВОСТРЕБОВАННОСТЬ ПРОФИЛЯ В ШКОЛЕ</a:t>
            </a:r>
          </a:p>
          <a:p>
            <a:pPr marL="0" indent="0" algn="ctr">
              <a:buNone/>
            </a:pPr>
            <a:r>
              <a:rPr lang="ru-RU" b="1" dirty="0" smtClean="0">
                <a:solidFill>
                  <a:srgbClr val="C00000"/>
                </a:solidFill>
              </a:rPr>
              <a:t>2. ПЕРЕЧЕНЬ ВСТУПИТЕЛЬНЫХ ИСПЫТАНИЙ </a:t>
            </a:r>
          </a:p>
          <a:p>
            <a:pPr marL="0" indent="0" algn="ctr">
              <a:buNone/>
            </a:pPr>
            <a:r>
              <a:rPr lang="ru-RU" b="1" dirty="0" smtClean="0">
                <a:solidFill>
                  <a:srgbClr val="C00000"/>
                </a:solidFill>
              </a:rPr>
              <a:t>В КОСТРОМСКИХ ВУЗАХ</a:t>
            </a:r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dirty="0"/>
          </a:p>
          <a:p>
            <a:pPr marL="0" indent="0" algn="ctr">
              <a:buNone/>
            </a:pPr>
            <a:endParaRPr lang="ru-RU" sz="1000" b="1" dirty="0" smtClean="0">
              <a:solidFill>
                <a:srgbClr val="C00000"/>
              </a:solidFill>
            </a:endParaRPr>
          </a:p>
          <a:p>
            <a:pPr marL="0" indent="0" algn="ctr">
              <a:buNone/>
            </a:pPr>
            <a:endParaRPr lang="ru-RU" sz="1100" b="1" dirty="0" smtClean="0">
              <a:solidFill>
                <a:srgbClr val="C00000"/>
              </a:solidFill>
            </a:endParaRPr>
          </a:p>
          <a:p>
            <a:pPr marL="0" indent="0" algn="ctr">
              <a:buNone/>
            </a:pPr>
            <a:r>
              <a:rPr lang="ru-RU" b="1" dirty="0" smtClean="0">
                <a:solidFill>
                  <a:srgbClr val="C00000"/>
                </a:solidFill>
              </a:rPr>
              <a:t>3. ПЕДАГОГИЧЕСКИЕ КАДРЫ ШКОЛЫ </a:t>
            </a:r>
            <a:endParaRPr lang="ru-RU" sz="1600" b="1" dirty="0" smtClean="0">
              <a:solidFill>
                <a:srgbClr val="C00000"/>
              </a:solidFill>
            </a:endParaRPr>
          </a:p>
          <a:p>
            <a:pPr marL="0" indent="0" algn="ctr">
              <a:buNone/>
            </a:pPr>
            <a:endParaRPr lang="ru-RU" b="1" dirty="0" smtClean="0">
              <a:solidFill>
                <a:srgbClr val="C00000"/>
              </a:solidFill>
            </a:endParaRPr>
          </a:p>
          <a:p>
            <a:pPr marL="0" indent="0" algn="ctr">
              <a:buNone/>
            </a:pPr>
            <a:r>
              <a:rPr lang="ru-RU" b="1" dirty="0" smtClean="0">
                <a:solidFill>
                  <a:srgbClr val="C00000"/>
                </a:solidFill>
              </a:rPr>
              <a:t>4. МАТЕРИАЛЬНО-ТЕХНИЧЕСКАЯ БАЗА ШКОЛЫ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1800" dirty="0">
                <a:cs typeface="Aharoni" pitchFamily="2" charset="-79"/>
              </a:rPr>
              <a:t>МУНИЦИПАЛЬНОЕ ОБЩЕОБРАЗОВАТЕЛЬНОЕ УЧРЕЖДЕНИЕ</a:t>
            </a:r>
            <a:br>
              <a:rPr lang="ru-RU" sz="1800" dirty="0">
                <a:cs typeface="Aharoni" pitchFamily="2" charset="-79"/>
              </a:rPr>
            </a:br>
            <a:r>
              <a:rPr lang="ru-RU" sz="1800" dirty="0">
                <a:cs typeface="Aharoni" pitchFamily="2" charset="-79"/>
              </a:rPr>
              <a:t>КРАСНОСЕЛЬСКАЯ СРЕДНЯЯ ОБЩЕОБРАЗОВАТЕЛЬНАЯ ШКОЛА</a:t>
            </a:r>
            <a:br>
              <a:rPr lang="ru-RU" sz="1800" dirty="0">
                <a:cs typeface="Aharoni" pitchFamily="2" charset="-79"/>
              </a:rPr>
            </a:br>
            <a:r>
              <a:rPr lang="ru-RU" sz="1800" dirty="0">
                <a:cs typeface="Aharoni" pitchFamily="2" charset="-79"/>
              </a:rPr>
              <a:t>КРАСНОСЕЛЬСКОГО РАЙОНА КОСТРОМСКОЙ ОБЛАСТИ</a:t>
            </a:r>
            <a:endParaRPr lang="ru-RU" sz="1800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87937451"/>
              </p:ext>
            </p:extLst>
          </p:nvPr>
        </p:nvGraphicFramePr>
        <p:xfrm>
          <a:off x="467544" y="3501008"/>
          <a:ext cx="8352928" cy="1381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84624"/>
                <a:gridCol w="6668304"/>
              </a:tblGrid>
              <a:tr h="370840">
                <a:tc>
                  <a:txBody>
                    <a:bodyPr/>
                    <a:lstStyle/>
                    <a:p>
                      <a:r>
                        <a:rPr lang="ru-RU" b="1" dirty="0" smtClean="0"/>
                        <a:t>КСХА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Физика, биология, обществознание</a:t>
                      </a:r>
                      <a:endParaRPr lang="ru-RU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b="1" dirty="0" smtClean="0"/>
                        <a:t>КТУ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Обществознание, физика, история, литература, информатика</a:t>
                      </a:r>
                      <a:endParaRPr lang="ru-RU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b="1" dirty="0" smtClean="0"/>
                        <a:t>КГУ им. </a:t>
                      </a:r>
                      <a:r>
                        <a:rPr lang="ru-RU" b="1" dirty="0" err="1" smtClean="0"/>
                        <a:t>Н.А.Некрасова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Обществознание, физика, история, литература, биология,</a:t>
                      </a:r>
                      <a:r>
                        <a:rPr lang="ru-RU" b="1" baseline="0" dirty="0" smtClean="0"/>
                        <a:t> информатика, иностранный язык, химия</a:t>
                      </a:r>
                      <a:endParaRPr lang="ru-RU" b="1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466400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23529" y="2348880"/>
            <a:ext cx="8496944" cy="4032448"/>
          </a:xfrm>
        </p:spPr>
        <p:txBody>
          <a:bodyPr/>
          <a:lstStyle/>
          <a:p>
            <a:pPr marL="0" indent="0" algn="ctr">
              <a:buNone/>
            </a:pP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1800" dirty="0">
                <a:cs typeface="Aharoni" pitchFamily="2" charset="-79"/>
              </a:rPr>
              <a:t>МУНИЦИПАЛЬНОЕ ОБЩЕОБРАЗОВАТЕЛЬНОЕ УЧРЕЖДЕНИЕ</a:t>
            </a:r>
            <a:br>
              <a:rPr lang="ru-RU" sz="1800" dirty="0">
                <a:cs typeface="Aharoni" pitchFamily="2" charset="-79"/>
              </a:rPr>
            </a:br>
            <a:r>
              <a:rPr lang="ru-RU" sz="1800" dirty="0">
                <a:cs typeface="Aharoni" pitchFamily="2" charset="-79"/>
              </a:rPr>
              <a:t>КРАСНОСЕЛЬСКАЯ СРЕДНЯЯ ОБЩЕОБРАЗОВАТЕЛЬНАЯ ШКОЛА</a:t>
            </a:r>
            <a:br>
              <a:rPr lang="ru-RU" sz="1800" dirty="0">
                <a:cs typeface="Aharoni" pitchFamily="2" charset="-79"/>
              </a:rPr>
            </a:br>
            <a:r>
              <a:rPr lang="ru-RU" sz="1800" dirty="0">
                <a:cs typeface="Aharoni" pitchFamily="2" charset="-79"/>
              </a:rPr>
              <a:t>КРАСНОСЕЛЬСКОГО РАЙОНА КОСТРОМСКОЙ ОБЛАСТИ</a:t>
            </a:r>
            <a:endParaRPr lang="ru-RU" sz="18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200438" y="2780928"/>
            <a:ext cx="6743128" cy="313932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66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СОЦИАЛЬНО –</a:t>
            </a:r>
          </a:p>
          <a:p>
            <a:pPr algn="ctr"/>
            <a:r>
              <a:rPr lang="ru-RU" sz="6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ГУМАНИТАРНЫЙ</a:t>
            </a:r>
          </a:p>
          <a:p>
            <a:pPr algn="ctr"/>
            <a:r>
              <a:rPr lang="ru-RU" sz="66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ПРОФИЛЬ</a:t>
            </a:r>
            <a:endParaRPr lang="ru-RU" sz="66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78325832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95536" y="2492896"/>
            <a:ext cx="8424935" cy="396044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2800" b="1" dirty="0" smtClean="0"/>
              <a:t>СТРУКТУРА УЧЕБНОГО ПЛАНА</a:t>
            </a:r>
            <a:endParaRPr lang="ru-RU" sz="1800" b="1" dirty="0" smtClean="0"/>
          </a:p>
          <a:p>
            <a:pPr marL="0" indent="0" algn="ctr">
              <a:buNone/>
            </a:pPr>
            <a:r>
              <a:rPr lang="ru-RU" sz="3200" b="1" dirty="0" smtClean="0">
                <a:solidFill>
                  <a:srgbClr val="C00000"/>
                </a:solidFill>
              </a:rPr>
              <a:t>1. БАЗОВЫЕ ОБЩЕОБРАЗОВАТЕЛЬНЫЕ ПРЕДМЕТЫ</a:t>
            </a:r>
            <a:endParaRPr lang="ru-RU" sz="1800" b="1" dirty="0">
              <a:solidFill>
                <a:srgbClr val="C00000"/>
              </a:solidFill>
            </a:endParaRPr>
          </a:p>
          <a:p>
            <a:pPr marL="0" indent="0" algn="ctr">
              <a:buNone/>
            </a:pPr>
            <a:r>
              <a:rPr lang="ru-RU" sz="3200" b="1" dirty="0" smtClean="0">
                <a:solidFill>
                  <a:srgbClr val="C00000"/>
                </a:solidFill>
              </a:rPr>
              <a:t>2. ПРОФИЛЬНЫЕ ОБЩЕОБРАЗОВАТЕЛЬНЫЕ ПРЕДМЕТЫ</a:t>
            </a:r>
          </a:p>
          <a:p>
            <a:pPr marL="0" indent="0" algn="ctr">
              <a:buNone/>
            </a:pPr>
            <a:r>
              <a:rPr lang="ru-RU" sz="3200" b="1" dirty="0" smtClean="0">
                <a:solidFill>
                  <a:srgbClr val="C00000"/>
                </a:solidFill>
              </a:rPr>
              <a:t>3. РЕГИОНАЛЬНЫЙ КОМПОНЕНТ</a:t>
            </a:r>
            <a:endParaRPr lang="ru-RU" sz="3200" b="1" dirty="0">
              <a:solidFill>
                <a:srgbClr val="C00000"/>
              </a:solidFill>
            </a:endParaRPr>
          </a:p>
          <a:p>
            <a:pPr marL="0" indent="0" algn="ctr">
              <a:buNone/>
            </a:pPr>
            <a:r>
              <a:rPr lang="ru-RU" sz="3200" b="1" dirty="0" smtClean="0">
                <a:solidFill>
                  <a:srgbClr val="C00000"/>
                </a:solidFill>
              </a:rPr>
              <a:t>4. ЭЛЕКТИВНЫЕ КУРСЫ</a:t>
            </a:r>
            <a:endParaRPr lang="ru-RU" sz="3200" b="1" dirty="0">
              <a:solidFill>
                <a:srgbClr val="C00000"/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1800" dirty="0">
                <a:cs typeface="Aharoni" pitchFamily="2" charset="-79"/>
              </a:rPr>
              <a:t>МУНИЦИПАЛЬНОЕ ОБЩЕОБРАЗОВАТЕЛЬНОЕ УЧРЕЖДЕНИЕ</a:t>
            </a:r>
            <a:br>
              <a:rPr lang="ru-RU" sz="1800" dirty="0">
                <a:cs typeface="Aharoni" pitchFamily="2" charset="-79"/>
              </a:rPr>
            </a:br>
            <a:r>
              <a:rPr lang="ru-RU" sz="1800" dirty="0">
                <a:cs typeface="Aharoni" pitchFamily="2" charset="-79"/>
              </a:rPr>
              <a:t>КРАСНОСЕЛЬСКАЯ СРЕДНЯЯ ОБЩЕОБРАЗОВАТЕЛЬНАЯ ШКОЛА</a:t>
            </a:r>
            <a:br>
              <a:rPr lang="ru-RU" sz="1800" dirty="0">
                <a:cs typeface="Aharoni" pitchFamily="2" charset="-79"/>
              </a:rPr>
            </a:br>
            <a:r>
              <a:rPr lang="ru-RU" sz="1800" dirty="0">
                <a:cs typeface="Aharoni" pitchFamily="2" charset="-79"/>
              </a:rPr>
              <a:t>КРАСНОСЕЛЬСКОГО РАЙОНА КОСТРОМСКОЙ ОБЛАСТИ</a:t>
            </a:r>
            <a:endParaRPr lang="ru-RU" sz="1800" dirty="0"/>
          </a:p>
        </p:txBody>
      </p:sp>
    </p:spTree>
    <p:extLst>
      <p:ext uri="{BB962C8B-B14F-4D97-AF65-F5344CB8AC3E}">
        <p14:creationId xmlns:p14="http://schemas.microsoft.com/office/powerpoint/2010/main" val="218850544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23529" y="2348880"/>
            <a:ext cx="8496944" cy="4104456"/>
          </a:xfrm>
        </p:spPr>
        <p:txBody>
          <a:bodyPr/>
          <a:lstStyle/>
          <a:p>
            <a:pPr marL="0" indent="0" algn="ctr">
              <a:buNone/>
            </a:pPr>
            <a:r>
              <a:rPr lang="ru-RU" sz="2800" b="1" dirty="0" smtClean="0"/>
              <a:t>БАЗОВЫЕ ОБЩЕОБРАЗОВАТЕЛЬНЫЕ ПРЕДМЕТЫ</a:t>
            </a:r>
          </a:p>
          <a:p>
            <a:pPr marL="0" indent="0">
              <a:buNone/>
            </a:pPr>
            <a:endParaRPr lang="ru-RU" dirty="0" smtClean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1800" dirty="0">
                <a:cs typeface="Aharoni" pitchFamily="2" charset="-79"/>
              </a:rPr>
              <a:t>МУНИЦИПАЛЬНОЕ ОБЩЕОБРАЗОВАТЕЛЬНОЕ УЧРЕЖДЕНИЕ</a:t>
            </a:r>
            <a:br>
              <a:rPr lang="ru-RU" sz="1800" dirty="0">
                <a:cs typeface="Aharoni" pitchFamily="2" charset="-79"/>
              </a:rPr>
            </a:br>
            <a:r>
              <a:rPr lang="ru-RU" sz="1800" dirty="0">
                <a:cs typeface="Aharoni" pitchFamily="2" charset="-79"/>
              </a:rPr>
              <a:t>КРАСНОСЕЛЬСКАЯ СРЕДНЯЯ ОБЩЕОБРАЗОВАТЕЛЬНАЯ ШКОЛА</a:t>
            </a:r>
            <a:br>
              <a:rPr lang="ru-RU" sz="1800" dirty="0">
                <a:cs typeface="Aharoni" pitchFamily="2" charset="-79"/>
              </a:rPr>
            </a:br>
            <a:r>
              <a:rPr lang="ru-RU" sz="1800" dirty="0">
                <a:cs typeface="Aharoni" pitchFamily="2" charset="-79"/>
              </a:rPr>
              <a:t>КРАСНОСЕЛЬСКОГО РАЙОНА КОСТРОМСКОЙ ОБЛАСТИ</a:t>
            </a:r>
            <a:endParaRPr lang="ru-RU" sz="1800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06958781"/>
              </p:ext>
            </p:extLst>
          </p:nvPr>
        </p:nvGraphicFramePr>
        <p:xfrm>
          <a:off x="683568" y="2996952"/>
          <a:ext cx="7992888" cy="33843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96444"/>
                <a:gridCol w="3996444"/>
              </a:tblGrid>
              <a:tr h="3384376"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ru-RU" sz="2800" dirty="0" smtClean="0"/>
                        <a:t>ЛИТЕРАТУРА</a:t>
                      </a:r>
                    </a:p>
                    <a:p>
                      <a:pPr marL="0" indent="0">
                        <a:buNone/>
                      </a:pPr>
                      <a:r>
                        <a:rPr lang="ru-RU" sz="2800" dirty="0" smtClean="0"/>
                        <a:t>ИНОСТРАННЫЙ ЯЗЫК</a:t>
                      </a:r>
                    </a:p>
                    <a:p>
                      <a:pPr marL="0" indent="0">
                        <a:buNone/>
                      </a:pPr>
                      <a:r>
                        <a:rPr lang="ru-RU" sz="2800" dirty="0" smtClean="0"/>
                        <a:t>МАТЕМАТИКА</a:t>
                      </a:r>
                    </a:p>
                    <a:p>
                      <a:pPr marL="0" indent="0">
                        <a:buNone/>
                      </a:pPr>
                      <a:r>
                        <a:rPr lang="ru-RU" sz="2800" dirty="0" smtClean="0"/>
                        <a:t>ИСТОРИЯ</a:t>
                      </a:r>
                    </a:p>
                    <a:p>
                      <a:pPr marL="0" indent="0">
                        <a:buNone/>
                      </a:pPr>
                      <a:r>
                        <a:rPr lang="ru-RU" sz="2800" dirty="0" smtClean="0"/>
                        <a:t>ФИЗИЧЕСКАЯ КУЛЬТУРА</a:t>
                      </a:r>
                    </a:p>
                    <a:p>
                      <a:pPr marL="0" indent="0">
                        <a:buNone/>
                      </a:pPr>
                      <a:r>
                        <a:rPr lang="ru-RU" sz="2800" dirty="0" smtClean="0"/>
                        <a:t>ОБЖ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200" dirty="0" smtClean="0"/>
                        <a:t>ГЕОГРАФИЯ</a:t>
                      </a:r>
                    </a:p>
                    <a:p>
                      <a:r>
                        <a:rPr lang="ru-RU" sz="3200" dirty="0" smtClean="0"/>
                        <a:t>ФИЗИКА</a:t>
                      </a:r>
                    </a:p>
                    <a:p>
                      <a:r>
                        <a:rPr lang="ru-RU" sz="3200" dirty="0" smtClean="0"/>
                        <a:t>ХИМИЯ</a:t>
                      </a:r>
                    </a:p>
                    <a:p>
                      <a:r>
                        <a:rPr lang="ru-RU" sz="3200" dirty="0" smtClean="0"/>
                        <a:t>БИОЛОГИЯ</a:t>
                      </a:r>
                    </a:p>
                    <a:p>
                      <a:r>
                        <a:rPr lang="ru-RU" sz="3200" dirty="0" smtClean="0"/>
                        <a:t>ИНФОРМАТИКА И ИКТ</a:t>
                      </a:r>
                      <a:endParaRPr lang="ru-RU" sz="32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2335362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b582dbf1-bcaa-4613-9a4c-8b7010640233">H5VRHAXFEW3S-797-105</_dlc_DocId>
    <_dlc_DocIdUrl xmlns="b582dbf1-bcaa-4613-9a4c-8b7010640233">
      <Url>http://www.eduportal44.ru/Krasnoe/Sred/2/_layouts/15/DocIdRedir.aspx?ID=H5VRHAXFEW3S-797-105</Url>
      <Description>H5VRHAXFEW3S-797-105</Description>
    </_dlc_DocIdUrl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BB31F5BA59354947A2A98A8F8491404C" ma:contentTypeVersion="1" ma:contentTypeDescription="Создание документа." ma:contentTypeScope="" ma:versionID="2fa73853ecc96c1082e6657797b66e68">
  <xsd:schema xmlns:xsd="http://www.w3.org/2001/XMLSchema" xmlns:xs="http://www.w3.org/2001/XMLSchema" xmlns:p="http://schemas.microsoft.com/office/2006/metadata/properties" xmlns:ns2="b582dbf1-bcaa-4613-9a4c-8b7010640233" targetNamespace="http://schemas.microsoft.com/office/2006/metadata/properties" ma:root="true" ma:fieldsID="f776690c5d533c7015e705064819a422" ns2:_="">
    <xsd:import namespace="b582dbf1-bcaa-4613-9a4c-8b7010640233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582dbf1-bcaa-4613-9a4c-8b7010640233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Значение идентификатора документа" ma:description="Значение идентификатора документа, присвоенного данному элементу." ma:internalName="_dlc_DocId" ma:readOnly="true">
      <xsd:simpleType>
        <xsd:restriction base="dms:Text"/>
      </xsd:simpleType>
    </xsd:element>
    <xsd:element name="_dlc_DocIdUrl" ma:index="9" nillable="true" ma:displayName="Идентификатор документа" ma:description="Постоянная ссылка на этот документ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Сохранить идентификатор" ma:description="Сохранять идентификатор при добавлении." ma:hidden="true" ma:internalName="_dlc_DocIdPersistId" ma:readOnly="true">
      <xsd:simpleType>
        <xsd:restriction base="dms:Boolean"/>
      </xsd:simpleType>
    </xsd:element>
    <xsd:element name="SharedWithUsers" ma:index="11" nillable="true" ma:displayName="Общий доступ с использованием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Props1.xml><?xml version="1.0" encoding="utf-8"?>
<ds:datastoreItem xmlns:ds="http://schemas.openxmlformats.org/officeDocument/2006/customXml" ds:itemID="{511D2C24-A715-48DE-B6C7-B8CB4E7069CB}"/>
</file>

<file path=customXml/itemProps2.xml><?xml version="1.0" encoding="utf-8"?>
<ds:datastoreItem xmlns:ds="http://schemas.openxmlformats.org/officeDocument/2006/customXml" ds:itemID="{7A161D4B-DFC5-4399-AA94-C2375C6586EA}"/>
</file>

<file path=customXml/itemProps3.xml><?xml version="1.0" encoding="utf-8"?>
<ds:datastoreItem xmlns:ds="http://schemas.openxmlformats.org/officeDocument/2006/customXml" ds:itemID="{E225975E-0B23-428D-A0A7-FB47C9AC3CF4}"/>
</file>

<file path=customXml/itemProps4.xml><?xml version="1.0" encoding="utf-8"?>
<ds:datastoreItem xmlns:ds="http://schemas.openxmlformats.org/officeDocument/2006/customXml" ds:itemID="{423A000A-B02E-4096-A034-E897997138FA}"/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424</TotalTime>
  <Words>663</Words>
  <Application>Microsoft Office PowerPoint</Application>
  <PresentationFormat>Экран (4:3)</PresentationFormat>
  <Paragraphs>252</Paragraphs>
  <Slides>20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1" baseType="lpstr">
      <vt:lpstr>Волна</vt:lpstr>
      <vt:lpstr>МУНИЦИПАЛЬНОЕ ОБЩЕОБРАЗОВАТЕЛЬНОЕ УЧРЕЖДЕНИЕ КРАСНОСЕЛЬСКАЯ СРЕДНЯЯ ОБЩЕОБРАЗОВАТЕЛЬНАЯ ШКОЛА КРАСНОСЕЛЬСКОГО РАЙОНА КОСТРОМСКОЙ ОБЛАСТИ</vt:lpstr>
      <vt:lpstr>МУНИЦИПАЛЬНОЕ ОБЩЕОБРАЗОВАТЕЛЬНОЕ УЧРЕЖДЕНИЕ КРАСНОСЕЛЬСКАЯ СРЕДНЯЯ ОБЩЕОБРАЗОВАТЕЛЬНАЯ ШКОЛА КРАСНОСЕЛЬСКОГО РАЙОНА КОСТРОМСКОЙ ОБЛАСТИ</vt:lpstr>
      <vt:lpstr>МУНИЦИПАЛЬНОЕ ОБЩЕОБРАЗОВАТЕЛЬНОЕ УЧРЕЖДЕНИЕ КРАСНОСЕЛЬСКАЯ СРЕДНЯЯ ОБЩЕОБРАЗОВАТЕЛЬНАЯ ШКОЛА КРАСНОСЕЛЬСКОГО РАЙОНА КОСТРОМСКОЙ ОБЛАСТИ</vt:lpstr>
      <vt:lpstr>МУНИЦИПАЛЬНОЕ ОБЩЕОБРАЗОВАТЕЛЬНОЕ УЧРЕЖДЕНИЕ КРАСНОСЕЛЬСКАЯ СРЕДНЯЯ ОБЩЕОБРАЗОВАТЕЛЬНАЯ ШКОЛА КРАСНОСЕЛЬСКОГО РАЙОНА КОСТРОМСКОЙ ОБЛАСТИ</vt:lpstr>
      <vt:lpstr>МУНИЦИПАЛЬНОЕ ОБЩЕОБРАЗОВАТЕЛЬНОЕ УЧРЕЖДЕНИЕ КРАСНОСЕЛЬСКАЯ СРЕДНЯЯ ОБЩЕОБРАЗОВАТЕЛЬНАЯ ШКОЛА КРАСНОСЕЛЬСКОГО РАЙОНА КОСТРОМСКОЙ ОБЛАСТИ</vt:lpstr>
      <vt:lpstr>МУНИЦИПАЛЬНОЕ ОБЩЕОБРАЗОВАТЕЛЬНОЕ УЧРЕЖДЕНИЕ КРАСНОСЕЛЬСКАЯ СРЕДНЯЯ ОБЩЕОБРАЗОВАТЕЛЬНАЯ ШКОЛА КРАСНОСЕЛЬСКОГО РАЙОНА КОСТРОМСКОЙ ОБЛАСТИ</vt:lpstr>
      <vt:lpstr>МУНИЦИПАЛЬНОЕ ОБЩЕОБРАЗОВАТЕЛЬНОЕ УЧРЕЖДЕНИЕ КРАСНОСЕЛЬСКАЯ СРЕДНЯЯ ОБЩЕОБРАЗОВАТЕЛЬНАЯ ШКОЛА КРАСНОСЕЛЬСКОГО РАЙОНА КОСТРОМСКОЙ ОБЛАСТИ</vt:lpstr>
      <vt:lpstr>МУНИЦИПАЛЬНОЕ ОБЩЕОБРАЗОВАТЕЛЬНОЕ УЧРЕЖДЕНИЕ КРАСНОСЕЛЬСКАЯ СРЕДНЯЯ ОБЩЕОБРАЗОВАТЕЛЬНАЯ ШКОЛА КРАСНОСЕЛЬСКОГО РАЙОНА КОСТРОМСКОЙ ОБЛАСТИ</vt:lpstr>
      <vt:lpstr>МУНИЦИПАЛЬНОЕ ОБЩЕОБРАЗОВАТЕЛЬНОЕ УЧРЕЖДЕНИЕ КРАСНОСЕЛЬСКАЯ СРЕДНЯЯ ОБЩЕОБРАЗОВАТЕЛЬНАЯ ШКОЛА КРАСНОСЕЛЬСКОГО РАЙОНА КОСТРОМСКОЙ ОБЛАСТИ</vt:lpstr>
      <vt:lpstr>МУНИЦИПАЛЬНОЕ ОБЩЕОБРАЗОВАТЕЛЬНОЕ УЧРЕЖДЕНИЕ КРАСНОСЕЛЬСКАЯ СРЕДНЯЯ ОБЩЕОБРАЗОВАТЕЛЬНАЯ ШКОЛА КРАСНОСЕЛЬСКОГО РАЙОНА КОСТРОМСКОЙ ОБЛАСТИ</vt:lpstr>
      <vt:lpstr>МУНИЦИПАЛЬНОЕ ОБЩЕОБРАЗОВАТЕЛЬНОЕ УЧРЕЖДЕНИЕ КРАСНОСЕЛЬСКАЯ СРЕДНЯЯ ОБЩЕОБРАЗОВАТЕЛЬНАЯ ШКОЛА КРАСНОСЕЛЬСКОГО РАЙОНА КОСТРОМСКОЙ ОБЛАСТИ</vt:lpstr>
      <vt:lpstr>МУНИЦИПАЛЬНОЕ ОБЩЕОБРАЗОВАТЕЛЬНОЕ УЧРЕЖДЕНИЕ КРАСНОСЕЛЬСКАЯ СРЕДНЯЯ ОБЩЕОБРАЗОВАТЕЛЬНАЯ ШКОЛА КРАСНОСЕЛЬСКОГО РАЙОНА КОСТРОМСКОЙ ОБЛАСТИ</vt:lpstr>
      <vt:lpstr>МУНИЦИПАЛЬНОЕ ОБЩЕОБРАЗОВАТЕЛЬНОЕ УЧРЕЖДЕНИЕ КРАСНОСЕЛЬСКАЯ СРЕДНЯЯ ОБЩЕОБРАЗОВАТЕЛЬНАЯ ШКОЛА КРАСНОСЕЛЬСКОГО РАЙОНА КОСТРОМСКОЙ ОБЛАСТИ</vt:lpstr>
      <vt:lpstr>МУНИЦИПАЛЬНОЕ ОБЩЕОБРАЗОВАТЕЛЬНОЕ УЧРЕЖДЕНИЕ КРАСНОСЕЛЬСКАЯ СРЕДНЯЯ ОБЩЕОБРАЗОВАТЕЛЬНАЯ ШКОЛА КРАСНОСЕЛЬСКОГО РАЙОНА КОСТРОМСКОЙ ОБЛАСТИ</vt:lpstr>
      <vt:lpstr>МУНИЦИПАЛЬНОЕ ОБЩЕОБРАЗОВАТЕЛЬНОЕ УЧРЕЖДЕНИЕ КРАСНОСЕЛЬСКАЯ СРЕДНЯЯ ОБЩЕОБРАЗОВАТЕЛЬНАЯ ШКОЛА КРАСНОСЕЛЬСКОГО РАЙОНА КОСТРОМСКОЙ ОБЛАСТИ</vt:lpstr>
      <vt:lpstr>Презентация PowerPoint</vt:lpstr>
      <vt:lpstr>РЕГИОНАЛЬНЫЙ КОМПОНЕНТ УЧЕБНОГО ПЛАНА ДЛЯ 10 КЛАССОВ</vt:lpstr>
      <vt:lpstr>ЭЛЕКТИВНЫЕ КУРСЫ</vt:lpstr>
      <vt:lpstr>МУНИЦИПАЛЬНОЕ ОБЩЕОБРАЗОВАТЕЛЬНОЕ УЧРЕЖДЕНИЕ КРАСНОСЕЛЬСКАЯ СРЕДНЯЯ ОБЩЕОБРАЗОВАТЕЛЬНАЯ ШКОЛА КРАСНОСЕЛЬСКОГО РАЙОНА КОСТРОМСКОЙ ОБЛАСТИ</vt:lpstr>
      <vt:lpstr>МУНИЦИПАЛЬНОЕ ОБЩЕОБРАЗОВАТЕЛЬНОЕ УЧРЕЖДЕНИЕ КРАСНОСЕЛЬСКАЯ СРЕДНЯЯ ОБЩЕОБРАЗОВАТЕЛЬНАЯ ШКОЛА КРАСНОСЕЛЬСКОГО РАЙОНА КОСТРОМСКОЙ ОБЛАСТИ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МУНИЦИПАЛЬНОЕ ОБЩЕОБРАЗОВАТЕЛЬНОЕ УЧРЕЖДЕНИЕ КРАСНОСЕЛЬСКАЯ СРЕДНЯЯ ОБЩЕОБРАЗОВАТЕЛЬНАЯ ШКОЛА КРАСНОСЕЛЬСКОГО РАЙОНА КОСТРОМСКОЙ ОБЛАСТИ</dc:title>
  <dc:creator>Татьяна</dc:creator>
  <cp:lastModifiedBy>Татьяна</cp:lastModifiedBy>
  <cp:revision>28</cp:revision>
  <dcterms:created xsi:type="dcterms:W3CDTF">2014-06-24T16:35:55Z</dcterms:created>
  <dcterms:modified xsi:type="dcterms:W3CDTF">2014-06-25T09:27:01Z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0x010100BB31F5BA59354947A2A98A8F8491404C</vt:lpwstr>
  </property>
  <property fmtid="{D5CDD505-2E9C-101B-9397-08002B2CF9AE}" pid="3" name="_dlc_DocIdItemGuid">
    <vt:lpwstr>aef33430-8aed-490b-8edc-0a15b8ae7100</vt:lpwstr>
  </property>
</Properties>
</file>