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  <p:sldId id="257" r:id="rId7"/>
    <p:sldId id="258" r:id="rId8"/>
    <p:sldId id="259" r:id="rId9"/>
    <p:sldId id="261" r:id="rId10"/>
    <p:sldId id="262" r:id="rId11"/>
    <p:sldId id="263" r:id="rId12"/>
    <p:sldId id="260" r:id="rId13"/>
    <p:sldId id="264" r:id="rId14"/>
    <p:sldId id="265" r:id="rId15"/>
    <p:sldId id="266" r:id="rId16"/>
    <p:sldId id="267" r:id="rId17"/>
    <p:sldId id="268" r:id="rId18"/>
    <p:sldId id="269" r:id="rId19"/>
    <p:sldId id="273" r:id="rId20"/>
    <p:sldId id="271" r:id="rId21"/>
    <p:sldId id="272" r:id="rId22"/>
    <p:sldId id="274" r:id="rId23"/>
    <p:sldId id="270" r:id="rId24"/>
    <p:sldId id="27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1079;&#1072;&#1103;&#1074;&#1083;&#1077;&#1085;&#1080;&#1077;%20&#1074;%2010%20&#1082;&#1083;&#1072;&#1089;&#1089;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398" y="300763"/>
            <a:ext cx="8229600" cy="1252728"/>
          </a:xfrm>
        </p:spPr>
        <p:txBody>
          <a:bodyPr>
            <a:normAutofit/>
          </a:bodyPr>
          <a:lstStyle/>
          <a:p>
            <a:r>
              <a:rPr lang="ru-RU" sz="1800" dirty="0" smtClean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 smtClean="0">
                <a:cs typeface="Aharoni" pitchFamily="2" charset="-79"/>
              </a:rPr>
            </a:br>
            <a:r>
              <a:rPr lang="ru-RU" sz="1800" dirty="0" smtClean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 smtClean="0">
                <a:cs typeface="Aharoni" pitchFamily="2" charset="-79"/>
              </a:rPr>
            </a:br>
            <a:r>
              <a:rPr lang="ru-RU" sz="1800" dirty="0" smtClean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>
              <a:cs typeface="Aharoni" pitchFamily="2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420888"/>
            <a:ext cx="813690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ОРГАНИЗАЦИЯ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ПРОФИЛЬНОГО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ОБУЧЕНИЯ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2015-2016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УЧ.Г.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125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708920"/>
            <a:ext cx="8280920" cy="374441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ПРОФИЛЬНЫЕ ОБЩЕОБРАЗОВАТЕЛЬНЫЕ ПРЕДМЕТЫ</a:t>
            </a:r>
          </a:p>
          <a:p>
            <a:pPr marL="0" indent="0" algn="ctr">
              <a:buNone/>
            </a:pP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717032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РУССКИЙ ЯЗЫК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ОБЩЕСТВОЗНАНИЕ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920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2492896"/>
            <a:ext cx="8280920" cy="38164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 smtClean="0"/>
              <a:t>РЕГИОНАЛЬНЫЙ КОМПОНЕНТ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- РУССКИЙ ЯЗЫК И КУЛЬТУРА РЕЧИ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- ЛИТЕРАТУРА РОДНОГО КРАЯ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- НАЧАЛЬНАЯ ВОЕННАЯ ПОДГОТОВКА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4725870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420888"/>
            <a:ext cx="8352928" cy="39604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 smtClean="0"/>
              <a:t>ЭЛЕКТИВНЫЕ КУРСЫ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ЭКОНОМИКА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ПРАВО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РЕФОРМЫ И РЕФОРМАТОРЫ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СОЧИНЕНИЯ РАЗНЫХ ЖАНРОВ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ИСКУССТВО (МХК)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МАТЕМАТИЧЕСКИЙ ПРАКТИКУМ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ПОДГОТОВКА К ЕГЭ ПО МАТЕМАТИКЕ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052888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204864"/>
            <a:ext cx="8352928" cy="424847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КРИТЕРИИ ОТБОРА В ПРОФИЛЬНУЮ ГРУППУ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СРЕДНИЙ БАЛЛ  АТТЕСТАТА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СРЕДНЯЯ ОТМЕТКА, ПОЛУЧЕННАЯ НА  ГИА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ОТМЕТКИ, ПОЛУЧЕННЫЕ НА ГИА ПО ПРОФИЛЬНЫМ ПРЕДМЕТАМ (РУССКИЙ ЯЗЫК, ОБЩЕСТВОЗНАНИЕ, ИСТОРИЯ, ЛИТЕРАТУРА)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ОТМЕТКИ ИЗ АТТЕСТАТА ПО ПРОФИЛЬНЫМ ПРЕДМЕТАМ: РУССКИЙ ЯЗЫК, ОБЩЕСТВОЗНАНИЕ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ДОСТИЖЕНИЯ ЗА 9 КЛАСС:</a:t>
            </a:r>
          </a:p>
          <a:p>
            <a:pPr marL="457200" indent="-457200">
              <a:buAutoNum type="arabicPeriod"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807995"/>
              </p:ext>
            </p:extLst>
          </p:nvPr>
        </p:nvGraphicFramePr>
        <p:xfrm>
          <a:off x="683567" y="5301208"/>
          <a:ext cx="777686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r>
                        <a:rPr lang="ru-RU" baseline="0" dirty="0" smtClean="0"/>
                        <a:t>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2-3 места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МУНИЦИПАЛЬНЫЙ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 балла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 балл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РЕГИОНАЛЬНЫЙ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4 балла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3 балла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0859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276872"/>
            <a:ext cx="8568952" cy="41764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/>
              <a:t>ОТБОР В ПРОФИЛЬНУЮ ГРУППУ: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30 ИЮНЯ – 1 АВГУСТА – ПОДАЧА ДОКУМЕНТОВ ВЫПУСКНИКАМИ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4 – 15 АВГУСТА – РАБОТА КОМИССИИ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16 – 19 АВГУСТА – РАЗМЕЩЕНИЕ РЕЙТИНГА НА ШКОЛЬНОМ САЙТЕ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20-23 АВГУСТА – РАБОТА АППЕЛЯЦИОННОЙ КОМИССИИ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29 АВГУСТА - ЗАЧИСЛЕНИЕ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142867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967335"/>
            <a:ext cx="7344815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УЧЕБНЫЙ ПЛАН</a:t>
            </a: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10 КЛАССА</a:t>
            </a:r>
          </a:p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</a:t>
            </a:r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2015-2016 </a:t>
            </a:r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УЧ.Г.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92321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6348282"/>
              </p:ext>
            </p:extLst>
          </p:nvPr>
        </p:nvGraphicFramePr>
        <p:xfrm>
          <a:off x="323528" y="476672"/>
          <a:ext cx="84963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100"/>
                <a:gridCol w="2832100"/>
                <a:gridCol w="28321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социально-гуманитарный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универсальный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ИНОСТРАННЫЙ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 И ИКТ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ИСКУССТВО (МХК)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43321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3719257"/>
              </p:ext>
            </p:extLst>
          </p:nvPr>
        </p:nvGraphicFramePr>
        <p:xfrm>
          <a:off x="683568" y="2780928"/>
          <a:ext cx="792003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012"/>
                <a:gridCol w="2640012"/>
                <a:gridCol w="264001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социально-гуманитарный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универсальный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РУССКИЙ ЯЗЫК И КУЛЬТУРА РЕЧМ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ЛИТЕРАТУРА РОДНОГО КРАЯ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0,5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НАЧАЛЬНАЯ ВОЕННАЯ ПОДГОТОВКА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0,5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РЕГИОНАЛЬНЫЙ КОМПОНЕНТ УЧЕБНОГО ПЛАНА ДЛЯ 10 КЛАССОВ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29397876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16659970"/>
              </p:ext>
            </p:extLst>
          </p:nvPr>
        </p:nvGraphicFramePr>
        <p:xfrm>
          <a:off x="323850" y="836613"/>
          <a:ext cx="84963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102"/>
                <a:gridCol w="2664296"/>
                <a:gridCol w="201590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социально-гуманитарный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универсальный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Экономика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Право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Реформы и реформаторы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Искусство (МХК)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Сочинения разных жанров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Математический практикум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Подготовка к ЕГЭ по русскому языку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Подготовка к ЕГЭ по математике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Решение</a:t>
                      </a:r>
                      <a:r>
                        <a:rPr lang="ru-RU" b="1" baseline="0" dirty="0" smtClean="0"/>
                        <a:t> задач по физике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Валеология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Информационные технологии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Основы генетики и цитологии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ЭЛЕКТИВНЫЕ КУРСЫ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52689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204864"/>
            <a:ext cx="8352928" cy="41764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800" b="1" dirty="0" smtClean="0"/>
              <a:t>ДОКУМЕНТЫ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ЗАЯВЛЕНИЕ ПО ФОРМЕ ОТ ВЫПУСКНИКА, СОГЛАСОВАННОЕ РОДИТЕЛЯМИ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АТТЕСТАТ ОБ ОСНОВНОМ ОБЩЕМ ОБРАЗОВАНИИ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СПРАВКА О СОСТАВЕ СЕМЬИ ПО МЕСТУ ЖИТЕЛЬСТВА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КОПИЯ ПАСПОРТА ВЫПУСКНИКА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МЕДИЦИНСКАЯ КАРТА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ПОРТФОЛИО (КОПИИ ГРАМОТ, СЕРТИФИКАТОВ)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658087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Arial Narrow" pitchFamily="34" charset="0"/>
              </a:rPr>
              <a:t>ПРОФИЛЬНОЕ ОБУЧЕНИЕ 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– 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ПОДГОТОВКА ШКОЛЬНИКОВ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К ОСОЗНАННОМУ ВЫБОРУ СВОЕГО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ПРОФЕССИОНАЛЬНОГО ПУТИ</a:t>
            </a:r>
            <a:endParaRPr lang="ru-RU" sz="4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963028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276872"/>
            <a:ext cx="8568952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Презентацию подготовили: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Наумова Татьяна Юрьевна, заместитель директора по учебно-воспитательной работе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Христова Любовь Сергеевна, технический специалист</a:t>
            </a: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САЙТ ШКОЛЫ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http://www.koipkro.kostroma.ru/Krasnoe/Sred/default.aspx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C00000"/>
                </a:solidFill>
                <a:hlinkClick r:id="rId2" action="ppaction://hlinkfile"/>
              </a:rPr>
              <a:t>Образец заявления</a:t>
            </a:r>
            <a:endParaRPr lang="ru-RU" sz="1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b="1" smtClean="0">
                <a:solidFill>
                  <a:srgbClr val="C00000"/>
                </a:solidFill>
              </a:rPr>
              <a:t>2015 </a:t>
            </a:r>
            <a:r>
              <a:rPr lang="ru-RU" b="1" dirty="0" smtClean="0">
                <a:solidFill>
                  <a:srgbClr val="C00000"/>
                </a:solidFill>
              </a:rPr>
              <a:t>год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379822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564904"/>
            <a:ext cx="8424935" cy="38164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ОСНОВНЫЕ ЦЕЛИ ПРОФИЛЬНОГО ОБУЧЕНИЯ: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1. УСТАНОВЛЕНИЕ ДОСТУПА К ПОЛНОЦЕННОМУ ОБРАЗОВАНИЮ СТАРШЕКЛАССНИКОВ В СООТВЕТСТВИИ С ИНДИВИДУАЛЬНЫМИ СКНОННОСТЯМИ И ПОТРЕБНОСТЯМИ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2. ОБЕСПЕЧЕНИЕ УГЛУБЛЕННОГО ИЗУЧЕНИЯ ОТДЕЛЬНЫХ ПРЕДМЕТОВ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1660883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420888"/>
            <a:ext cx="8496943" cy="40324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800" b="1" dirty="0" smtClean="0"/>
              <a:t>ФАКТОРЫ, ОПРЕДЕЛЯЮЩИЕ НАПРАВЛЕНИЕ ПРОФИЛЬНОГО ОБУЧЕНИЯ:</a:t>
            </a:r>
          </a:p>
          <a:p>
            <a:pPr marL="457200" indent="-457200" algn="ctr">
              <a:buAutoNum type="arabicPeriod"/>
            </a:pPr>
            <a:r>
              <a:rPr lang="ru-RU" sz="3200" b="1" dirty="0" smtClean="0">
                <a:solidFill>
                  <a:srgbClr val="C00000"/>
                </a:solidFill>
              </a:rPr>
              <a:t>ИНТЕРЕСЫ ШКОЛЬНИКОВ, ИХ РОДИТЕЛЕЙ, ПЕРСПЕКТИВЫ ПОЛУЧЕНИЯ ДАЛЬНЕЙШЕГО ОБРАЗОВАНИЯ</a:t>
            </a:r>
          </a:p>
          <a:p>
            <a:pPr marL="457200" indent="-457200" algn="ctr">
              <a:buAutoNum type="arabicPeriod"/>
            </a:pPr>
            <a:r>
              <a:rPr lang="ru-RU" sz="3200" b="1" dirty="0" smtClean="0">
                <a:solidFill>
                  <a:srgbClr val="C00000"/>
                </a:solidFill>
              </a:rPr>
              <a:t>КАДРОВЫЕ, МАТЕРИАЛЬНО-ТЕХНИЧЕСКИЕ И ИНФОРМАЦИОННЫЕ РЕСУРСЫ ШКОЛЫ</a:t>
            </a:r>
          </a:p>
          <a:p>
            <a:pPr marL="457200" indent="-457200" algn="ctr">
              <a:buAutoNum type="arabicPeriod"/>
            </a:pPr>
            <a:r>
              <a:rPr lang="ru-RU" sz="3200" b="1" dirty="0" smtClean="0">
                <a:solidFill>
                  <a:srgbClr val="C00000"/>
                </a:solidFill>
              </a:rPr>
              <a:t>СОЦИАЛЬНАЯ ИНФРАСТРУКТУРА ПОСЁЛКА, РАЙОНА, ОБЛАСТИ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122809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348880"/>
            <a:ext cx="8496944" cy="403244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ВОСТРЕБОВАННОСТЬ ПРОФИЛЯ В ШКОЛЕ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 ВЫБОР ПРЕДМЕТОВ ЕГЭ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6060564"/>
              </p:ext>
            </p:extLst>
          </p:nvPr>
        </p:nvGraphicFramePr>
        <p:xfrm>
          <a:off x="755576" y="3573016"/>
          <a:ext cx="78488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Обществознание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24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24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23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История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Физика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Литература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Биология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Химия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375026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276872"/>
            <a:ext cx="8424936" cy="41764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ВОСТРЕБОВАННОСТЬ ПРОФИЛЯ В ШКОЛЕ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 ПЕРЕЧЕНЬ ВСТУПИТЕЛЬНЫХ ИСПЫТАНИЙ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 КОСТРОМСКИХ ВУЗАХ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endParaRPr lang="ru-RU" sz="1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sz="11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3. ПЕДАГОГИЧЕСКИЕ КАДРЫ ШКОЛЫ 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4. МАТЕРИАЛЬНО-ТЕХНИЧЕСКАЯ БАЗА ШКОЛЫ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7937451"/>
              </p:ext>
            </p:extLst>
          </p:nvPr>
        </p:nvGraphicFramePr>
        <p:xfrm>
          <a:off x="467544" y="3501008"/>
          <a:ext cx="835292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624"/>
                <a:gridCol w="66683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КСХА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Физика, биология, обществознание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КТУ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Обществознание, физика, история, литература, информатика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КГУ им. </a:t>
                      </a:r>
                      <a:r>
                        <a:rPr lang="ru-RU" b="1" dirty="0" err="1" smtClean="0"/>
                        <a:t>Н.А.Некрасова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Обществознание, физика, история, литература, биология,</a:t>
                      </a:r>
                      <a:r>
                        <a:rPr lang="ru-RU" b="1" baseline="0" dirty="0" smtClean="0"/>
                        <a:t> информатика, иностранный язык, химия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4664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348880"/>
            <a:ext cx="8496944" cy="4032448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00438" y="2780928"/>
            <a:ext cx="6743128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СОЦИАЛЬНО –</a:t>
            </a:r>
          </a:p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ГУМАНИТАРНЫЙ</a:t>
            </a:r>
          </a:p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ПРОФИЛЬ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3258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492896"/>
            <a:ext cx="8424935" cy="3960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СТРУКТУРА УЧЕБНОГО ПЛАНА</a:t>
            </a:r>
            <a:endParaRPr lang="ru-RU" sz="1800" b="1" dirty="0" smtClean="0"/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1. БАЗОВЫЕ ОБЩЕОБРАЗОВАТЕЛЬНЫЕ ПРЕДМЕТЫ</a:t>
            </a:r>
            <a:endParaRPr lang="ru-RU" sz="1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2. ПРОФИЛЬНЫЕ ОБЩЕОБРАЗОВАТЕЛЬНЫЕ ПРЕДМЕТЫ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3. РЕГИОНАЛЬНЫЙ КОМПОНЕНТ</a:t>
            </a:r>
            <a:endParaRPr lang="ru-RU" sz="3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4. ЭЛЕКТИВНЫЕ КУРСЫ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188505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348880"/>
            <a:ext cx="8496944" cy="410445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БАЗОВЫЕ ОБЩЕОБРАЗОВАТЕЛЬНЫЕ ПРЕДМЕТЫ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06958781"/>
              </p:ext>
            </p:extLst>
          </p:nvPr>
        </p:nvGraphicFramePr>
        <p:xfrm>
          <a:off x="683568" y="2996952"/>
          <a:ext cx="7992888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338437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ЛИТЕРАТУРА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ИНОСТРАННЫЙ ЯЗЫК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МАТЕМАТИКА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ИСТОРИЯ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ФИЗИЧЕСКАЯ КУЛЬТУРА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ОБЖ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ГЕОГРАФИЯ</a:t>
                      </a:r>
                    </a:p>
                    <a:p>
                      <a:r>
                        <a:rPr lang="ru-RU" sz="3200" dirty="0" smtClean="0"/>
                        <a:t>ФИЗИКА</a:t>
                      </a:r>
                    </a:p>
                    <a:p>
                      <a:r>
                        <a:rPr lang="ru-RU" sz="3200" dirty="0" smtClean="0"/>
                        <a:t>ХИМИЯ</a:t>
                      </a:r>
                    </a:p>
                    <a:p>
                      <a:r>
                        <a:rPr lang="ru-RU" sz="3200" dirty="0" smtClean="0"/>
                        <a:t>БИОЛОГИЯ</a:t>
                      </a:r>
                    </a:p>
                    <a:p>
                      <a:r>
                        <a:rPr lang="ru-RU" sz="3200" dirty="0" smtClean="0"/>
                        <a:t>ИНФОРМАТИКА И ИКТ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233536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H5VRHAXFEW3S-797-265</_dlc_DocId>
    <_dlc_DocIdUrl xmlns="b582dbf1-bcaa-4613-9a4c-8b7010640233">
      <Url>http://www.eduportal44.ru/Krasnoe/Sred/2/_layouts/15/DocIdRedir.aspx?ID=H5VRHAXFEW3S-797-265</Url>
      <Description>H5VRHAXFEW3S-797-265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B31F5BA59354947A2A98A8F8491404C" ma:contentTypeVersion="1" ma:contentTypeDescription="Создание документа." ma:contentTypeScope="" ma:versionID="2fa73853ecc96c1082e6657797b66e6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25975E-0B23-428D-A0A7-FB47C9AC3CF4}"/>
</file>

<file path=customXml/itemProps2.xml><?xml version="1.0" encoding="utf-8"?>
<ds:datastoreItem xmlns:ds="http://schemas.openxmlformats.org/officeDocument/2006/customXml" ds:itemID="{511D2C24-A715-48DE-B6C7-B8CB4E7069CB}"/>
</file>

<file path=customXml/itemProps3.xml><?xml version="1.0" encoding="utf-8"?>
<ds:datastoreItem xmlns:ds="http://schemas.openxmlformats.org/officeDocument/2006/customXml" ds:itemID="{423A000A-B02E-4096-A034-E897997138FA}"/>
</file>

<file path=customXml/itemProps4.xml><?xml version="1.0" encoding="utf-8"?>
<ds:datastoreItem xmlns:ds="http://schemas.openxmlformats.org/officeDocument/2006/customXml" ds:itemID="{6FECD94E-1B0D-417F-B3AA-E80B0A78513D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425</TotalTime>
  <Words>663</Words>
  <Application>Microsoft Office PowerPoint</Application>
  <PresentationFormat>Экран (4:3)</PresentationFormat>
  <Paragraphs>252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Слайд 16</vt:lpstr>
      <vt:lpstr>РЕГИОНАЛЬНЫЙ КОМПОНЕНТ УЧЕБНОГО ПЛАНА ДЛЯ 10 КЛАССОВ</vt:lpstr>
      <vt:lpstr>ЭЛЕКТИВНЫЕ КУРСЫ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КРАСНОСЕЛЬСКАЯ СРЕДНЯЯ ОБЩЕОБРАЗОВАТЕЛЬНАЯ ШКОЛА КРАСНОСЕЛЬСКОГО РАЙОНА КОСТРОМСКОЙ ОБЛАСТИ</dc:title>
  <dc:creator>Татьяна</dc:creator>
  <cp:lastModifiedBy>USER</cp:lastModifiedBy>
  <cp:revision>29</cp:revision>
  <dcterms:created xsi:type="dcterms:W3CDTF">2014-06-24T16:35:55Z</dcterms:created>
  <dcterms:modified xsi:type="dcterms:W3CDTF">2016-06-23T09:19:11Z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0x010100BB31F5BA59354947A2A98A8F8491404C</vt:lpwstr>
  </property>
  <property fmtid="{D5CDD505-2E9C-101B-9397-08002B2CF9AE}" pid="3" name="_dlc_DocIdItemGuid">
    <vt:lpwstr>95fdb8c1-9259-4bde-87e4-f6be74637466</vt:lpwstr>
  </property>
</Properties>
</file>