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59" r:id="rId7"/>
    <p:sldId id="264" r:id="rId8"/>
    <p:sldId id="273" r:id="rId9"/>
    <p:sldId id="271" r:id="rId10"/>
    <p:sldId id="263" r:id="rId11"/>
    <p:sldId id="262" r:id="rId12"/>
    <p:sldId id="267" r:id="rId13"/>
    <p:sldId id="268" r:id="rId14"/>
    <p:sldId id="269" r:id="rId15"/>
    <p:sldId id="265" r:id="rId16"/>
    <p:sldId id="266" r:id="rId17"/>
    <p:sldId id="261" r:id="rId18"/>
    <p:sldId id="275" r:id="rId19"/>
    <p:sldId id="283" r:id="rId20"/>
    <p:sldId id="284" r:id="rId21"/>
    <p:sldId id="274" r:id="rId22"/>
    <p:sldId id="278" r:id="rId23"/>
    <p:sldId id="279" r:id="rId24"/>
    <p:sldId id="280" r:id="rId25"/>
    <p:sldId id="282" r:id="rId26"/>
    <p:sldId id="281" r:id="rId27"/>
    <p:sldId id="277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B1"/>
    <a:srgbClr val="F418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2BFD78-08B1-41DB-84AE-16620DD1CA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CB0F042-D4F3-49A8-A34C-58C039CF6A6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31"/>
            </a:avLst>
          </a:prstGeom>
          <a:pattFill prst="pct80">
            <a:fgClr>
              <a:schemeClr val="accent4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1259632" y="620688"/>
            <a:ext cx="6408712" cy="30243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Урок окружающего мира в 4 классе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D8C607-D64E-4182-BDF9-DE9A0CB29435}"/>
              </a:ext>
            </a:extLst>
          </p:cNvPr>
          <p:cNvSpPr/>
          <p:nvPr/>
        </p:nvSpPr>
        <p:spPr>
          <a:xfrm>
            <a:off x="2000232" y="4857760"/>
            <a:ext cx="5452088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Автор презентации: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Гусева Елена Николаевна,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учитель начальных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классов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2019 </a:t>
            </a:r>
          </a:p>
        </p:txBody>
      </p:sp>
      <p:pic>
        <p:nvPicPr>
          <p:cNvPr id="1034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18B4A767-4E09-4188-BA2D-CCBEB062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0" y="2996952"/>
            <a:ext cx="2422203" cy="40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0829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15516" y="836712"/>
            <a:ext cx="277230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Пищеварительная система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A9564E94-E2D6-4E58-9A8E-27383944A27A}"/>
              </a:ext>
            </a:extLst>
          </p:cNvPr>
          <p:cNvCxnSpPr>
            <a:cxnSpLocks/>
          </p:cNvCxnSpPr>
          <p:nvPr/>
        </p:nvCxnSpPr>
        <p:spPr>
          <a:xfrm flipH="1" flipV="1">
            <a:off x="1423810" y="1561357"/>
            <a:ext cx="771926" cy="12195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8B610312-942C-4466-A963-2244AD8473CB}"/>
              </a:ext>
            </a:extLst>
          </p:cNvPr>
          <p:cNvCxnSpPr>
            <a:cxnSpLocks/>
          </p:cNvCxnSpPr>
          <p:nvPr/>
        </p:nvCxnSpPr>
        <p:spPr>
          <a:xfrm flipV="1">
            <a:off x="4490552" y="1002199"/>
            <a:ext cx="0" cy="1634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7D77C60-1D8B-4C85-AC99-25C0ADCD0077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5745445" y="1546262"/>
            <a:ext cx="1851240" cy="12346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9D53DA66-7997-41E9-81D8-F9C8D3D371B1}"/>
              </a:ext>
            </a:extLst>
          </p:cNvPr>
          <p:cNvCxnSpPr>
            <a:cxnSpLocks/>
          </p:cNvCxnSpPr>
          <p:nvPr/>
        </p:nvCxnSpPr>
        <p:spPr>
          <a:xfrm flipH="1">
            <a:off x="2015716" y="3495414"/>
            <a:ext cx="360040" cy="9371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93A65D94-82E5-49F0-B11A-00AE91AF0DCF}"/>
              </a:ext>
            </a:extLst>
          </p:cNvPr>
          <p:cNvSpPr/>
          <p:nvPr/>
        </p:nvSpPr>
        <p:spPr>
          <a:xfrm>
            <a:off x="3205680" y="277554"/>
            <a:ext cx="277230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Кровеносная система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6B0DE6E7-1982-4667-BBFF-2A685CBCD848}"/>
              </a:ext>
            </a:extLst>
          </p:cNvPr>
          <p:cNvSpPr/>
          <p:nvPr/>
        </p:nvSpPr>
        <p:spPr>
          <a:xfrm>
            <a:off x="6210531" y="821617"/>
            <a:ext cx="277230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Дыхательная система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89B9416E-D2F0-461D-A037-2D9029FD3D72}"/>
              </a:ext>
            </a:extLst>
          </p:cNvPr>
          <p:cNvSpPr/>
          <p:nvPr/>
        </p:nvSpPr>
        <p:spPr>
          <a:xfrm>
            <a:off x="499157" y="4425479"/>
            <a:ext cx="242606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Выделительная система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CB73331B-4154-43C6-9754-D0E2D611BF07}"/>
              </a:ext>
            </a:extLst>
          </p:cNvPr>
          <p:cNvSpPr/>
          <p:nvPr/>
        </p:nvSpPr>
        <p:spPr>
          <a:xfrm>
            <a:off x="3185846" y="5435437"/>
            <a:ext cx="277230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Нервная система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63" y="2055769"/>
            <a:ext cx="1348458" cy="22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440B5487-7795-427A-96EE-9EB98F986DE8}"/>
              </a:ext>
            </a:extLst>
          </p:cNvPr>
          <p:cNvSpPr/>
          <p:nvPr/>
        </p:nvSpPr>
        <p:spPr>
          <a:xfrm>
            <a:off x="6171140" y="4425479"/>
            <a:ext cx="2772308" cy="9863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Костная и мышечная система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54820C61-930C-4A7E-B79E-1C95D11DBC4C}"/>
              </a:ext>
            </a:extLst>
          </p:cNvPr>
          <p:cNvSpPr/>
          <p:nvPr/>
        </p:nvSpPr>
        <p:spPr>
          <a:xfrm>
            <a:off x="489920" y="5236444"/>
            <a:ext cx="242606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Мочевая система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0467A88-027B-46C8-BE3E-2C1E51D89C3D}"/>
              </a:ext>
            </a:extLst>
          </p:cNvPr>
          <p:cNvSpPr/>
          <p:nvPr/>
        </p:nvSpPr>
        <p:spPr>
          <a:xfrm>
            <a:off x="6228012" y="5475395"/>
            <a:ext cx="2772308" cy="724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Двигательная система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7794028F-BCBE-4D20-980C-DA777B3A0A3E}"/>
              </a:ext>
            </a:extLst>
          </p:cNvPr>
          <p:cNvCxnSpPr>
            <a:cxnSpLocks/>
          </p:cNvCxnSpPr>
          <p:nvPr/>
        </p:nvCxnSpPr>
        <p:spPr>
          <a:xfrm>
            <a:off x="5745445" y="3505573"/>
            <a:ext cx="1562859" cy="8563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835696" y="2634388"/>
            <a:ext cx="5885776" cy="935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система органов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836E2D0-B215-4335-AD1C-92308BB15A76}"/>
              </a:ext>
            </a:extLst>
          </p:cNvPr>
          <p:cNvCxnSpPr>
            <a:cxnSpLocks/>
          </p:cNvCxnSpPr>
          <p:nvPr/>
        </p:nvCxnSpPr>
        <p:spPr>
          <a:xfrm>
            <a:off x="4512409" y="3569462"/>
            <a:ext cx="0" cy="19034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162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2" grpId="0" animBg="1"/>
      <p:bldP spid="23" grpId="0" animBg="1"/>
      <p:bldP spid="2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249399" y="260648"/>
            <a:ext cx="4680520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Заполни таблицу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4AA549E-858A-4D2E-8D40-5BBADC2A35AE}"/>
              </a:ext>
            </a:extLst>
          </p:cNvPr>
          <p:cNvSpPr/>
          <p:nvPr/>
        </p:nvSpPr>
        <p:spPr>
          <a:xfrm>
            <a:off x="1331640" y="1772816"/>
            <a:ext cx="6768752" cy="17987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Снабжает организм питательными веществами и водой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86E6E89-F9D6-48CD-8475-59656EDA3EC3}"/>
              </a:ext>
            </a:extLst>
          </p:cNvPr>
          <p:cNvSpPr/>
          <p:nvPr/>
        </p:nvSpPr>
        <p:spPr>
          <a:xfrm>
            <a:off x="1676305" y="240714"/>
            <a:ext cx="6511413" cy="6159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 Пищеварительная система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71181B-B9E1-41DB-BDF7-E6110B9B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86" y="987220"/>
            <a:ext cx="6859131" cy="4883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40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4AA549E-858A-4D2E-8D40-5BBADC2A35AE}"/>
              </a:ext>
            </a:extLst>
          </p:cNvPr>
          <p:cNvSpPr/>
          <p:nvPr/>
        </p:nvSpPr>
        <p:spPr>
          <a:xfrm>
            <a:off x="1331640" y="1327096"/>
            <a:ext cx="7056784" cy="805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Необходима для газообмена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86E6E89-F9D6-48CD-8475-59656EDA3EC3}"/>
              </a:ext>
            </a:extLst>
          </p:cNvPr>
          <p:cNvSpPr/>
          <p:nvPr/>
        </p:nvSpPr>
        <p:spPr>
          <a:xfrm>
            <a:off x="2267745" y="244793"/>
            <a:ext cx="518457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Дыхательная система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684110F-0DC9-4AA1-809E-D381AC6F8DE5}"/>
              </a:ext>
            </a:extLst>
          </p:cNvPr>
          <p:cNvSpPr/>
          <p:nvPr/>
        </p:nvSpPr>
        <p:spPr>
          <a:xfrm>
            <a:off x="1331640" y="2373720"/>
            <a:ext cx="7056784" cy="14041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Поступает кислород, выделяется углекислый газ</a:t>
            </a:r>
          </a:p>
        </p:txBody>
      </p:sp>
      <p:pic>
        <p:nvPicPr>
          <p:cNvPr id="1026" name="Picture 2" descr="http://znakka4estva.ru/uploads/category_items/sources/a465d53c84384c542cf9be55efa8aa4b.jpg">
            <a:extLst>
              <a:ext uri="{FF2B5EF4-FFF2-40B4-BE49-F238E27FC236}">
                <a16:creationId xmlns:a16="http://schemas.microsoft.com/office/drawing/2014/main" xmlns="" id="{800EDA7D-851B-483B-A3A5-286E82942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43" b="-543"/>
          <a:stretch/>
        </p:blipFill>
        <p:spPr bwMode="auto">
          <a:xfrm>
            <a:off x="1357823" y="1174600"/>
            <a:ext cx="7056784" cy="4880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51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4AA549E-858A-4D2E-8D40-5BBADC2A35AE}"/>
              </a:ext>
            </a:extLst>
          </p:cNvPr>
          <p:cNvSpPr/>
          <p:nvPr/>
        </p:nvSpPr>
        <p:spPr>
          <a:xfrm>
            <a:off x="1678644" y="1412776"/>
            <a:ext cx="6565763" cy="2664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Обеспечивают перенос кровью кислорода, углекислого газа и питательных веществ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86E6E89-F9D6-48CD-8475-59656EDA3EC3}"/>
              </a:ext>
            </a:extLst>
          </p:cNvPr>
          <p:cNvSpPr/>
          <p:nvPr/>
        </p:nvSpPr>
        <p:spPr>
          <a:xfrm>
            <a:off x="2411760" y="299514"/>
            <a:ext cx="5256583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 Кровеносная система</a:t>
            </a:r>
          </a:p>
        </p:txBody>
      </p:sp>
      <p:pic>
        <p:nvPicPr>
          <p:cNvPr id="2050" name="Picture 2" descr="https://fs00.infourok.ru/images/doc/228/51206/4/640/img10.jpg">
            <a:extLst>
              <a:ext uri="{FF2B5EF4-FFF2-40B4-BE49-F238E27FC236}">
                <a16:creationId xmlns:a16="http://schemas.microsoft.com/office/drawing/2014/main" xmlns="" id="{74DDA3B3-8644-4A09-B87F-CD5C06CC9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6"/>
          <a:stretch/>
        </p:blipFill>
        <p:spPr bwMode="auto">
          <a:xfrm>
            <a:off x="1578860" y="1412776"/>
            <a:ext cx="6665547" cy="4230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52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4AA549E-858A-4D2E-8D40-5BBADC2A35AE}"/>
              </a:ext>
            </a:extLst>
          </p:cNvPr>
          <p:cNvSpPr/>
          <p:nvPr/>
        </p:nvSpPr>
        <p:spPr>
          <a:xfrm>
            <a:off x="1619672" y="1700808"/>
            <a:ext cx="6624736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Выводит из тела отработанные продукты обмена веществ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86E6E89-F9D6-48CD-8475-59656EDA3EC3}"/>
              </a:ext>
            </a:extLst>
          </p:cNvPr>
          <p:cNvSpPr/>
          <p:nvPr/>
        </p:nvSpPr>
        <p:spPr>
          <a:xfrm>
            <a:off x="2483768" y="286659"/>
            <a:ext cx="4536503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  Мочевая система</a:t>
            </a:r>
          </a:p>
        </p:txBody>
      </p:sp>
      <p:pic>
        <p:nvPicPr>
          <p:cNvPr id="3074" name="Picture 2" descr="https://ds04.infourok.ru/uploads/ex/0a1b/00053a3a-7f9a6581/640/img3.jpg">
            <a:extLst>
              <a:ext uri="{FF2B5EF4-FFF2-40B4-BE49-F238E27FC236}">
                <a16:creationId xmlns:a16="http://schemas.microsoft.com/office/drawing/2014/main" xmlns="" id="{02625E36-7820-4E6E-9CA7-722433EE0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75"/>
          <a:stretch/>
        </p:blipFill>
        <p:spPr bwMode="auto">
          <a:xfrm>
            <a:off x="1619672" y="1330539"/>
            <a:ext cx="6724453" cy="4484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25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231740" y="332656"/>
            <a:ext cx="4680520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Нервная система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790252" y="1484784"/>
            <a:ext cx="5563496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Управляет всеми органами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s03.metod-kopilka.ru/images/doc/27/21408/img4.jpg">
            <a:extLst>
              <a:ext uri="{FF2B5EF4-FFF2-40B4-BE49-F238E27FC236}">
                <a16:creationId xmlns:a16="http://schemas.microsoft.com/office/drawing/2014/main" xmlns="" id="{33D1CEDD-C3AA-404B-BDE7-3F8C100A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645" y="1268760"/>
            <a:ext cx="6012160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42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4AA549E-858A-4D2E-8D40-5BBADC2A35AE}"/>
              </a:ext>
            </a:extLst>
          </p:cNvPr>
          <p:cNvSpPr/>
          <p:nvPr/>
        </p:nvSpPr>
        <p:spPr>
          <a:xfrm>
            <a:off x="2123728" y="1376772"/>
            <a:ext cx="4680520" cy="14041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Даёт опору телу человека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86E6E89-F9D6-48CD-8475-59656EDA3EC3}"/>
              </a:ext>
            </a:extLst>
          </p:cNvPr>
          <p:cNvSpPr/>
          <p:nvPr/>
        </p:nvSpPr>
        <p:spPr>
          <a:xfrm>
            <a:off x="1835696" y="152636"/>
            <a:ext cx="6228691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Костно-мышечная система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684110F-0DC9-4AA1-809E-D381AC6F8DE5}"/>
              </a:ext>
            </a:extLst>
          </p:cNvPr>
          <p:cNvSpPr/>
          <p:nvPr/>
        </p:nvSpPr>
        <p:spPr>
          <a:xfrm>
            <a:off x="2123728" y="2996952"/>
            <a:ext cx="4680520" cy="14041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Помогает двигаться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56A0F2E-B796-4691-99AB-09C913EAC9A9}"/>
              </a:ext>
            </a:extLst>
          </p:cNvPr>
          <p:cNvSpPr/>
          <p:nvPr/>
        </p:nvSpPr>
        <p:spPr>
          <a:xfrm>
            <a:off x="2123728" y="4617132"/>
            <a:ext cx="4680520" cy="14041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Защищает органы</a:t>
            </a:r>
          </a:p>
        </p:txBody>
      </p:sp>
      <p:pic>
        <p:nvPicPr>
          <p:cNvPr id="5122" name="Picture 2" descr="https://cs10.pikabu.ru/post_img/2018/10/09/5/153906571217181132.jpg">
            <a:extLst>
              <a:ext uri="{FF2B5EF4-FFF2-40B4-BE49-F238E27FC236}">
                <a16:creationId xmlns:a16="http://schemas.microsoft.com/office/drawing/2014/main" xmlns="" id="{7C5D93B8-AD25-4AAF-978E-B0DE3B3D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724" y="881255"/>
            <a:ext cx="4932548" cy="563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49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231740" y="332656"/>
            <a:ext cx="4680520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Домашнее задание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547664" y="1304764"/>
            <a:ext cx="6048672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С.9-11, знать названия системы органов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587EBB4-F492-4FD5-98BD-2977365501D4}"/>
              </a:ext>
            </a:extLst>
          </p:cNvPr>
          <p:cNvSpPr/>
          <p:nvPr/>
        </p:nvSpPr>
        <p:spPr>
          <a:xfrm>
            <a:off x="1528377" y="3014680"/>
            <a:ext cx="6048672" cy="17824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Найди интересную информацию про любую систему органов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3231803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303748" y="207081"/>
            <a:ext cx="4752528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Назовите систему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6A8DF4-7D37-47E0-89B7-4D82C22B1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7" b="24325"/>
          <a:stretch/>
        </p:blipFill>
        <p:spPr>
          <a:xfrm>
            <a:off x="900100" y="2060848"/>
            <a:ext cx="7343800" cy="297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AB40E67-857E-4113-B745-749BB74D7DCD}"/>
              </a:ext>
            </a:extLst>
          </p:cNvPr>
          <p:cNvSpPr/>
          <p:nvPr/>
        </p:nvSpPr>
        <p:spPr>
          <a:xfrm>
            <a:off x="539552" y="6021288"/>
            <a:ext cx="230425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мышечная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7B550B-AAA9-4937-A50A-D9909D5BD9B2}"/>
              </a:ext>
            </a:extLst>
          </p:cNvPr>
          <p:cNvSpPr/>
          <p:nvPr/>
        </p:nvSpPr>
        <p:spPr>
          <a:xfrm>
            <a:off x="2100854" y="1088740"/>
            <a:ext cx="2090137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костная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DF86040-DB22-40E1-8232-A7C6DC245D96}"/>
              </a:ext>
            </a:extLst>
          </p:cNvPr>
          <p:cNvSpPr/>
          <p:nvPr/>
        </p:nvSpPr>
        <p:spPr>
          <a:xfrm>
            <a:off x="3311860" y="5373216"/>
            <a:ext cx="273630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кровеносная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2E1A180-F42B-44ED-85E1-739690AA3804}"/>
              </a:ext>
            </a:extLst>
          </p:cNvPr>
          <p:cNvCxnSpPr>
            <a:cxnSpLocks/>
          </p:cNvCxnSpPr>
          <p:nvPr/>
        </p:nvCxnSpPr>
        <p:spPr>
          <a:xfrm>
            <a:off x="1691680" y="4941169"/>
            <a:ext cx="0" cy="100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6DA97372-9A93-45AE-8F07-C5C17F627CF2}"/>
              </a:ext>
            </a:extLst>
          </p:cNvPr>
          <p:cNvCxnSpPr>
            <a:cxnSpLocks/>
          </p:cNvCxnSpPr>
          <p:nvPr/>
        </p:nvCxnSpPr>
        <p:spPr>
          <a:xfrm flipV="1">
            <a:off x="2843808" y="1700808"/>
            <a:ext cx="0" cy="9444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20EB3FFE-E5FC-4A43-8127-2501245F68E9}"/>
              </a:ext>
            </a:extLst>
          </p:cNvPr>
          <p:cNvCxnSpPr>
            <a:cxnSpLocks/>
          </p:cNvCxnSpPr>
          <p:nvPr/>
        </p:nvCxnSpPr>
        <p:spPr>
          <a:xfrm>
            <a:off x="4597391" y="4750299"/>
            <a:ext cx="0" cy="6313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A6FEF26F-FB04-47ED-9A62-12574D4E7355}"/>
              </a:ext>
            </a:extLst>
          </p:cNvPr>
          <p:cNvCxnSpPr>
            <a:cxnSpLocks/>
          </p:cNvCxnSpPr>
          <p:nvPr/>
        </p:nvCxnSpPr>
        <p:spPr>
          <a:xfrm flipV="1">
            <a:off x="5796136" y="1664804"/>
            <a:ext cx="0" cy="9804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337147DC-20CA-46CE-A1FB-0621F81FC944}"/>
              </a:ext>
            </a:extLst>
          </p:cNvPr>
          <p:cNvSpPr/>
          <p:nvPr/>
        </p:nvSpPr>
        <p:spPr>
          <a:xfrm>
            <a:off x="5184068" y="1088740"/>
            <a:ext cx="187220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нервная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3ABC7BDE-7E69-4FFB-A029-7DC96E3179B1}"/>
              </a:ext>
            </a:extLst>
          </p:cNvPr>
          <p:cNvCxnSpPr>
            <a:cxnSpLocks/>
          </p:cNvCxnSpPr>
          <p:nvPr/>
        </p:nvCxnSpPr>
        <p:spPr>
          <a:xfrm>
            <a:off x="7524328" y="4741914"/>
            <a:ext cx="0" cy="12793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FA8F9CE8-2D7D-48BC-9C9C-F22AC0E0019C}"/>
              </a:ext>
            </a:extLst>
          </p:cNvPr>
          <p:cNvSpPr/>
          <p:nvPr/>
        </p:nvSpPr>
        <p:spPr>
          <a:xfrm>
            <a:off x="5580112" y="6021288"/>
            <a:ext cx="3110151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лимфатическая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246737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303748" y="207081"/>
            <a:ext cx="4752528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Назовите систему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AB40E67-857E-4113-B745-749BB74D7DCD}"/>
              </a:ext>
            </a:extLst>
          </p:cNvPr>
          <p:cNvSpPr/>
          <p:nvPr/>
        </p:nvSpPr>
        <p:spPr>
          <a:xfrm>
            <a:off x="539552" y="6021288"/>
            <a:ext cx="273630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дыхательная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7B550B-AAA9-4937-A50A-D9909D5BD9B2}"/>
              </a:ext>
            </a:extLst>
          </p:cNvPr>
          <p:cNvSpPr/>
          <p:nvPr/>
        </p:nvSpPr>
        <p:spPr>
          <a:xfrm>
            <a:off x="5324116" y="6009020"/>
            <a:ext cx="372343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пищеварительная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DF86040-DB22-40E1-8232-A7C6DC245D96}"/>
              </a:ext>
            </a:extLst>
          </p:cNvPr>
          <p:cNvSpPr/>
          <p:nvPr/>
        </p:nvSpPr>
        <p:spPr>
          <a:xfrm>
            <a:off x="3765645" y="5042558"/>
            <a:ext cx="1828733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мочевая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3ABC7BDE-7E69-4FFB-A029-7DC96E3179B1}"/>
              </a:ext>
            </a:extLst>
          </p:cNvPr>
          <p:cNvCxnSpPr>
            <a:cxnSpLocks/>
          </p:cNvCxnSpPr>
          <p:nvPr/>
        </p:nvCxnSpPr>
        <p:spPr>
          <a:xfrm>
            <a:off x="7524328" y="4741914"/>
            <a:ext cx="0" cy="12793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protalismany.ru/wp-content/uploads/2018/10/dihatelnaya-sistema.jpg">
            <a:extLst>
              <a:ext uri="{FF2B5EF4-FFF2-40B4-BE49-F238E27FC236}">
                <a16:creationId xmlns:a16="http://schemas.microsoft.com/office/drawing/2014/main" xmlns="" id="{D399A2E4-7B08-40EE-A06F-15A4B1B4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71" y="2498611"/>
            <a:ext cx="2817883" cy="2446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2E1A180-F42B-44ED-85E1-739690AA3804}"/>
              </a:ext>
            </a:extLst>
          </p:cNvPr>
          <p:cNvCxnSpPr>
            <a:cxnSpLocks/>
          </p:cNvCxnSpPr>
          <p:nvPr/>
        </p:nvCxnSpPr>
        <p:spPr>
          <a:xfrm>
            <a:off x="1802664" y="4945005"/>
            <a:ext cx="0" cy="10640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artrea.ru/aviafly/wp-content/uploads/2013/02/%D0%97%D0%B0%D0%B1%D0%BE%D0%BB%D0%B5%D0%B2%D0%B0%D0%BD%D0%B8%D1%8F-%D0%BF%D0%BE%D1%87%D0%B5%D0%BA.jpg">
            <a:extLst>
              <a:ext uri="{FF2B5EF4-FFF2-40B4-BE49-F238E27FC236}">
                <a16:creationId xmlns:a16="http://schemas.microsoft.com/office/drawing/2014/main" xmlns="" id="{D5217B7F-25A7-41CB-8660-EE52E1DD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342" y="1318489"/>
            <a:ext cx="2736304" cy="249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20EB3FFE-E5FC-4A43-8127-2501245F68E9}"/>
              </a:ext>
            </a:extLst>
          </p:cNvPr>
          <p:cNvCxnSpPr>
            <a:cxnSpLocks/>
          </p:cNvCxnSpPr>
          <p:nvPr/>
        </p:nvCxnSpPr>
        <p:spPr>
          <a:xfrm flipH="1">
            <a:off x="4578588" y="4190016"/>
            <a:ext cx="12696" cy="777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D2A7E7-5642-4C36-B3FE-5A008E39D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735" y="2447506"/>
            <a:ext cx="2805186" cy="249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77655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231740" y="188640"/>
            <a:ext cx="4680520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Настрой на урок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2037980" y="1052736"/>
            <a:ext cx="5068040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Открывайте шире рот и улыбайтесь!!!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59099B0-7FAC-410D-A2D9-3578B5E5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C1EC8A1-B664-4B04-BDE4-EE0E44D113CC}"/>
              </a:ext>
            </a:extLst>
          </p:cNvPr>
          <p:cNvSpPr/>
          <p:nvPr/>
        </p:nvSpPr>
        <p:spPr>
          <a:xfrm>
            <a:off x="2037980" y="2924944"/>
            <a:ext cx="5068040" cy="16561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Сколько раз ребёнок может улыбнуться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за день?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C05B399-9FCD-450A-9EBB-A2541A8B788F}"/>
              </a:ext>
            </a:extLst>
          </p:cNvPr>
          <p:cNvSpPr/>
          <p:nvPr/>
        </p:nvSpPr>
        <p:spPr>
          <a:xfrm>
            <a:off x="3059832" y="4831927"/>
            <a:ext cx="2894060" cy="8194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до 400 раз!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6926B1-7D0C-4F31-B22E-5E08FABD3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09" y="188640"/>
            <a:ext cx="6070054" cy="63367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49EE44-FC16-4DFB-B012-44C4E8A8C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9" y="116632"/>
            <a:ext cx="8928992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smogendrr.ru/uploads/psyhoru/4070(1).jpg">
            <a:extLst>
              <a:ext uri="{FF2B5EF4-FFF2-40B4-BE49-F238E27FC236}">
                <a16:creationId xmlns:a16="http://schemas.microsoft.com/office/drawing/2014/main" xmlns="" id="{14D91B20-F57E-483B-BA5C-81AF8DB5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089"/>
            <a:ext cx="8928992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56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303748" y="207081"/>
            <a:ext cx="4752528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Назовите систему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AB40E67-857E-4113-B745-749BB74D7DCD}"/>
              </a:ext>
            </a:extLst>
          </p:cNvPr>
          <p:cNvSpPr/>
          <p:nvPr/>
        </p:nvSpPr>
        <p:spPr>
          <a:xfrm>
            <a:off x="410906" y="6021288"/>
            <a:ext cx="273630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эндокринная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7B550B-AAA9-4937-A50A-D9909D5BD9B2}"/>
              </a:ext>
            </a:extLst>
          </p:cNvPr>
          <p:cNvSpPr/>
          <p:nvPr/>
        </p:nvSpPr>
        <p:spPr>
          <a:xfrm>
            <a:off x="5324116" y="5733256"/>
            <a:ext cx="3723438" cy="8518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Опорно-двигательная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DF86040-DB22-40E1-8232-A7C6DC245D96}"/>
              </a:ext>
            </a:extLst>
          </p:cNvPr>
          <p:cNvSpPr/>
          <p:nvPr/>
        </p:nvSpPr>
        <p:spPr>
          <a:xfrm>
            <a:off x="3167845" y="4994272"/>
            <a:ext cx="2736303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покровная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3ABC7BDE-7E69-4FFB-A029-7DC96E3179B1}"/>
              </a:ext>
            </a:extLst>
          </p:cNvPr>
          <p:cNvCxnSpPr>
            <a:cxnSpLocks/>
          </p:cNvCxnSpPr>
          <p:nvPr/>
        </p:nvCxnSpPr>
        <p:spPr>
          <a:xfrm>
            <a:off x="8028384" y="4967028"/>
            <a:ext cx="0" cy="766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2E1A180-F42B-44ED-85E1-739690AA3804}"/>
              </a:ext>
            </a:extLst>
          </p:cNvPr>
          <p:cNvCxnSpPr>
            <a:cxnSpLocks/>
          </p:cNvCxnSpPr>
          <p:nvPr/>
        </p:nvCxnSpPr>
        <p:spPr>
          <a:xfrm>
            <a:off x="1547664" y="4881559"/>
            <a:ext cx="0" cy="10640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20EB3FFE-E5FC-4A43-8127-2501245F68E9}"/>
              </a:ext>
            </a:extLst>
          </p:cNvPr>
          <p:cNvCxnSpPr>
            <a:cxnSpLocks/>
          </p:cNvCxnSpPr>
          <p:nvPr/>
        </p:nvCxnSpPr>
        <p:spPr>
          <a:xfrm flipH="1">
            <a:off x="4578588" y="4190016"/>
            <a:ext cx="12696" cy="777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zje1.files.wordpress.com/2013/03/blog3.gif">
            <a:extLst>
              <a:ext uri="{FF2B5EF4-FFF2-40B4-BE49-F238E27FC236}">
                <a16:creationId xmlns:a16="http://schemas.microsoft.com/office/drawing/2014/main" xmlns="" id="{C59992B8-032F-426E-8823-069D3ADF3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78"/>
          <a:stretch/>
        </p:blipFill>
        <p:spPr bwMode="auto">
          <a:xfrm>
            <a:off x="291648" y="1278294"/>
            <a:ext cx="2707792" cy="36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sgpchamrunsecondary.com/wp-content/uploads/2018/02/1.png">
            <a:extLst>
              <a:ext uri="{FF2B5EF4-FFF2-40B4-BE49-F238E27FC236}">
                <a16:creationId xmlns:a16="http://schemas.microsoft.com/office/drawing/2014/main" xmlns="" id="{B50ECD21-9CE7-4C20-8BC2-A391EF074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82" r="23713"/>
          <a:stretch/>
        </p:blipFill>
        <p:spPr bwMode="auto">
          <a:xfrm>
            <a:off x="6734826" y="1620663"/>
            <a:ext cx="1496939" cy="3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chooled.ru/textbook/biology/9klas/9klas.files/image020.jpg">
            <a:extLst>
              <a:ext uri="{FF2B5EF4-FFF2-40B4-BE49-F238E27FC236}">
                <a16:creationId xmlns:a16="http://schemas.microsoft.com/office/drawing/2014/main" xmlns="" id="{2ED9F120-6068-4413-9402-95BC15FC6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8" t="2401" r="78542" b="50000"/>
          <a:stretch/>
        </p:blipFill>
        <p:spPr bwMode="auto">
          <a:xfrm>
            <a:off x="3897264" y="1656508"/>
            <a:ext cx="1217831" cy="249813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08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3491880" y="188640"/>
            <a:ext cx="2520280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Тест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455479" y="1638805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А) дыхательная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24A2373-8D07-4560-B660-57B0538E53BB}"/>
              </a:ext>
            </a:extLst>
          </p:cNvPr>
          <p:cNvSpPr/>
          <p:nvPr/>
        </p:nvSpPr>
        <p:spPr>
          <a:xfrm>
            <a:off x="1475656" y="2656921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Д) нервная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DEE482F-0D07-4ACE-B94D-0BD7949B3B93}"/>
              </a:ext>
            </a:extLst>
          </p:cNvPr>
          <p:cNvSpPr/>
          <p:nvPr/>
        </p:nvSpPr>
        <p:spPr>
          <a:xfrm>
            <a:off x="1455479" y="3829058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Т) пищеварительная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77A0E1-FCBF-4CFF-AEC2-E992D0F5F3EE}"/>
              </a:ext>
            </a:extLst>
          </p:cNvPr>
          <p:cNvSpPr/>
          <p:nvPr/>
        </p:nvSpPr>
        <p:spPr>
          <a:xfrm>
            <a:off x="467544" y="188640"/>
            <a:ext cx="8208912" cy="11421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1.Система, которая управляет всеми органами?</a:t>
            </a:r>
          </a:p>
        </p:txBody>
      </p:sp>
    </p:spTree>
    <p:extLst>
      <p:ext uri="{BB962C8B-B14F-4D97-AF65-F5344CB8AC3E}">
        <p14:creationId xmlns:p14="http://schemas.microsoft.com/office/powerpoint/2010/main" xmlns="" val="33292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455479" y="1638805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о) кровеносная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24A2373-8D07-4560-B660-57B0538E53BB}"/>
              </a:ext>
            </a:extLst>
          </p:cNvPr>
          <p:cNvSpPr/>
          <p:nvPr/>
        </p:nvSpPr>
        <p:spPr>
          <a:xfrm>
            <a:off x="1475656" y="2656921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И) выделительная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DEE482F-0D07-4ACE-B94D-0BD7949B3B93}"/>
              </a:ext>
            </a:extLst>
          </p:cNvPr>
          <p:cNvSpPr/>
          <p:nvPr/>
        </p:nvSpPr>
        <p:spPr>
          <a:xfrm>
            <a:off x="1455479" y="3829058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С) мышечная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77A0E1-FCBF-4CFF-AEC2-E992D0F5F3EE}"/>
              </a:ext>
            </a:extLst>
          </p:cNvPr>
          <p:cNvSpPr/>
          <p:nvPr/>
        </p:nvSpPr>
        <p:spPr>
          <a:xfrm>
            <a:off x="467544" y="280448"/>
            <a:ext cx="8208912" cy="11421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2.Система, которая отвечает за перенос кровью кислорода, …, …</a:t>
            </a:r>
          </a:p>
        </p:txBody>
      </p:sp>
    </p:spTree>
    <p:extLst>
      <p:ext uri="{BB962C8B-B14F-4D97-AF65-F5344CB8AC3E}">
        <p14:creationId xmlns:p14="http://schemas.microsoft.com/office/powerpoint/2010/main" xmlns="" val="243013139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455479" y="1638805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У) костная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24A2373-8D07-4560-B660-57B0538E53BB}"/>
              </a:ext>
            </a:extLst>
          </p:cNvPr>
          <p:cNvSpPr/>
          <p:nvPr/>
        </p:nvSpPr>
        <p:spPr>
          <a:xfrm>
            <a:off x="1475656" y="2656921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0) дыхательная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DEE482F-0D07-4ACE-B94D-0BD7949B3B93}"/>
              </a:ext>
            </a:extLst>
          </p:cNvPr>
          <p:cNvSpPr/>
          <p:nvPr/>
        </p:nvSpPr>
        <p:spPr>
          <a:xfrm>
            <a:off x="1455479" y="3829058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К) мочевая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77A0E1-FCBF-4CFF-AEC2-E992D0F5F3EE}"/>
              </a:ext>
            </a:extLst>
          </p:cNvPr>
          <p:cNvSpPr/>
          <p:nvPr/>
        </p:nvSpPr>
        <p:spPr>
          <a:xfrm>
            <a:off x="467544" y="280448"/>
            <a:ext cx="8208912" cy="11421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3. Система, состоящая из лёгких, трахеи, …</a:t>
            </a:r>
          </a:p>
        </p:txBody>
      </p:sp>
    </p:spTree>
    <p:extLst>
      <p:ext uri="{BB962C8B-B14F-4D97-AF65-F5344CB8AC3E}">
        <p14:creationId xmlns:p14="http://schemas.microsoft.com/office/powerpoint/2010/main" xmlns="" val="275670948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455479" y="1638805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Ё) нервная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24A2373-8D07-4560-B660-57B0538E53BB}"/>
              </a:ext>
            </a:extLst>
          </p:cNvPr>
          <p:cNvSpPr/>
          <p:nvPr/>
        </p:nvSpPr>
        <p:spPr>
          <a:xfrm>
            <a:off x="1475656" y="2656921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ю) дыхательная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DEE482F-0D07-4ACE-B94D-0BD7949B3B93}"/>
              </a:ext>
            </a:extLst>
          </p:cNvPr>
          <p:cNvSpPr/>
          <p:nvPr/>
        </p:nvSpPr>
        <p:spPr>
          <a:xfrm>
            <a:off x="1455479" y="3829058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В) двигательная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77A0E1-FCBF-4CFF-AEC2-E992D0F5F3EE}"/>
              </a:ext>
            </a:extLst>
          </p:cNvPr>
          <p:cNvSpPr/>
          <p:nvPr/>
        </p:nvSpPr>
        <p:spPr>
          <a:xfrm>
            <a:off x="467544" y="280448"/>
            <a:ext cx="8208912" cy="11421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4. Система, которая помогает нам прыгать, бегать….</a:t>
            </a:r>
          </a:p>
        </p:txBody>
      </p:sp>
    </p:spTree>
    <p:extLst>
      <p:ext uri="{BB962C8B-B14F-4D97-AF65-F5344CB8AC3E}">
        <p14:creationId xmlns:p14="http://schemas.microsoft.com/office/powerpoint/2010/main" xmlns="" val="4424955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455479" y="1638805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Р) костная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24A2373-8D07-4560-B660-57B0538E53BB}"/>
              </a:ext>
            </a:extLst>
          </p:cNvPr>
          <p:cNvSpPr/>
          <p:nvPr/>
        </p:nvSpPr>
        <p:spPr>
          <a:xfrm>
            <a:off x="1475656" y="2656921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ж) мышечная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DEE482F-0D07-4ACE-B94D-0BD7949B3B93}"/>
              </a:ext>
            </a:extLst>
          </p:cNvPr>
          <p:cNvSpPr/>
          <p:nvPr/>
        </p:nvSpPr>
        <p:spPr>
          <a:xfrm>
            <a:off x="1455479" y="3829058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Л) пищеварительная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77A0E1-FCBF-4CFF-AEC2-E992D0F5F3EE}"/>
              </a:ext>
            </a:extLst>
          </p:cNvPr>
          <p:cNvSpPr/>
          <p:nvPr/>
        </p:nvSpPr>
        <p:spPr>
          <a:xfrm>
            <a:off x="467544" y="280448"/>
            <a:ext cx="8208912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5. Система, которая даёт опору</a:t>
            </a:r>
          </a:p>
        </p:txBody>
      </p:sp>
    </p:spTree>
    <p:extLst>
      <p:ext uri="{BB962C8B-B14F-4D97-AF65-F5344CB8AC3E}">
        <p14:creationId xmlns:p14="http://schemas.microsoft.com/office/powerpoint/2010/main" xmlns="" val="25410198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455479" y="1638805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Ф) выделительная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24A2373-8D07-4560-B660-57B0538E53BB}"/>
              </a:ext>
            </a:extLst>
          </p:cNvPr>
          <p:cNvSpPr/>
          <p:nvPr/>
        </p:nvSpPr>
        <p:spPr>
          <a:xfrm>
            <a:off x="1475656" y="2656921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З) пищеварительная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DEE482F-0D07-4ACE-B94D-0BD7949B3B93}"/>
              </a:ext>
            </a:extLst>
          </p:cNvPr>
          <p:cNvSpPr/>
          <p:nvPr/>
        </p:nvSpPr>
        <p:spPr>
          <a:xfrm>
            <a:off x="1455479" y="3829058"/>
            <a:ext cx="587517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Г) кровеносная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277A0E1-FCBF-4CFF-AEC2-E992D0F5F3EE}"/>
              </a:ext>
            </a:extLst>
          </p:cNvPr>
          <p:cNvSpPr/>
          <p:nvPr/>
        </p:nvSpPr>
        <p:spPr>
          <a:xfrm>
            <a:off x="467544" y="280448"/>
            <a:ext cx="8208912" cy="7722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6. Печень, кишечник, глотка, …</a:t>
            </a:r>
          </a:p>
        </p:txBody>
      </p:sp>
    </p:spTree>
    <p:extLst>
      <p:ext uri="{BB962C8B-B14F-4D97-AF65-F5344CB8AC3E}">
        <p14:creationId xmlns:p14="http://schemas.microsoft.com/office/powerpoint/2010/main" xmlns="" val="22406655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3337592" y="158410"/>
            <a:ext cx="2493261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Диагноз?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311868" y="836712"/>
            <a:ext cx="138703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З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61" y="3723534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0804D41-F0FB-4206-9A83-4A9F048AE483}"/>
              </a:ext>
            </a:extLst>
          </p:cNvPr>
          <p:cNvSpPr/>
          <p:nvPr/>
        </p:nvSpPr>
        <p:spPr>
          <a:xfrm>
            <a:off x="1115616" y="1772816"/>
            <a:ext cx="138703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15CF381-B6BA-4BA9-A214-81EBB725A983}"/>
              </a:ext>
            </a:extLst>
          </p:cNvPr>
          <p:cNvSpPr/>
          <p:nvPr/>
        </p:nvSpPr>
        <p:spPr>
          <a:xfrm>
            <a:off x="1907704" y="2748175"/>
            <a:ext cx="138703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0DB33B2-93AD-4772-AF3C-EBD9D78A1EBA}"/>
              </a:ext>
            </a:extLst>
          </p:cNvPr>
          <p:cNvSpPr/>
          <p:nvPr/>
        </p:nvSpPr>
        <p:spPr>
          <a:xfrm>
            <a:off x="2473905" y="3723534"/>
            <a:ext cx="138703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56F263FA-7547-4A33-B8EA-98530F1A6701}"/>
              </a:ext>
            </a:extLst>
          </p:cNvPr>
          <p:cNvSpPr/>
          <p:nvPr/>
        </p:nvSpPr>
        <p:spPr>
          <a:xfrm>
            <a:off x="3197191" y="4698268"/>
            <a:ext cx="138703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900CADE-ED6B-402A-B2DD-0706C69FF2CA}"/>
              </a:ext>
            </a:extLst>
          </p:cNvPr>
          <p:cNvSpPr/>
          <p:nvPr/>
        </p:nvSpPr>
        <p:spPr>
          <a:xfrm>
            <a:off x="3890707" y="5673002"/>
            <a:ext cx="138703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4030E61-E30A-4BEC-BD9C-F18D9641F35D}"/>
              </a:ext>
            </a:extLst>
          </p:cNvPr>
          <p:cNvSpPr/>
          <p:nvPr/>
        </p:nvSpPr>
        <p:spPr>
          <a:xfrm>
            <a:off x="2001374" y="892099"/>
            <a:ext cx="408279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замечательные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35A2AC5-384A-4EA9-92CD-CBF08DDCC6F2}"/>
              </a:ext>
            </a:extLst>
          </p:cNvPr>
          <p:cNvSpPr/>
          <p:nvPr/>
        </p:nvSpPr>
        <p:spPr>
          <a:xfrm>
            <a:off x="2636817" y="1835696"/>
            <a:ext cx="327636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добрые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0C8D9252-674C-4FAD-9DDE-631D1075AC85}"/>
              </a:ext>
            </a:extLst>
          </p:cNvPr>
          <p:cNvSpPr/>
          <p:nvPr/>
        </p:nvSpPr>
        <p:spPr>
          <a:xfrm>
            <a:off x="3491879" y="2822870"/>
            <a:ext cx="4059483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оптимистичные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6574488E-5EB1-4E57-8707-FE9F03E8E273}"/>
              </a:ext>
            </a:extLst>
          </p:cNvPr>
          <p:cNvSpPr/>
          <p:nvPr/>
        </p:nvSpPr>
        <p:spPr>
          <a:xfrm>
            <a:off x="4274999" y="3723534"/>
            <a:ext cx="327636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резвые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B047BA0-5A94-4E3B-85DB-8BF294A4AA05}"/>
              </a:ext>
            </a:extLst>
          </p:cNvPr>
          <p:cNvSpPr/>
          <p:nvPr/>
        </p:nvSpPr>
        <p:spPr>
          <a:xfrm>
            <a:off x="4788024" y="4772338"/>
            <a:ext cx="327636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обаятельные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BEC4B43-2AB4-4CE1-B7A3-561CD5E52543}"/>
              </a:ext>
            </a:extLst>
          </p:cNvPr>
          <p:cNvSpPr/>
          <p:nvPr/>
        </p:nvSpPr>
        <p:spPr>
          <a:xfrm>
            <a:off x="5508104" y="5781014"/>
            <a:ext cx="327636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весёлые</a:t>
            </a:r>
          </a:p>
        </p:txBody>
      </p:sp>
      <p:pic>
        <p:nvPicPr>
          <p:cNvPr id="10246" name="Picture 6" descr="http://exphobia.com/wp-content/uploads/2015/05/SmallerKids.jpg">
            <a:extLst>
              <a:ext uri="{FF2B5EF4-FFF2-40B4-BE49-F238E27FC236}">
                <a16:creationId xmlns:a16="http://schemas.microsoft.com/office/drawing/2014/main" xmlns="" id="{FBE03D03-60BF-43D1-9E73-7BDE4BB9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609" y="806482"/>
            <a:ext cx="2645786" cy="15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924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3347864" y="260648"/>
            <a:ext cx="320435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Итог урока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115616" y="1052736"/>
            <a:ext cx="6336704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Мы начали изучать раздел…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B2ABDD2-B2EE-4BFD-8BB3-211331AE0F82}"/>
              </a:ext>
            </a:extLst>
          </p:cNvPr>
          <p:cNvSpPr/>
          <p:nvPr/>
        </p:nvSpPr>
        <p:spPr>
          <a:xfrm>
            <a:off x="1076687" y="2364120"/>
            <a:ext cx="6336704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На уроке познакомились…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7766ED0-34DF-40A2-8A06-43BC03E697CB}"/>
              </a:ext>
            </a:extLst>
          </p:cNvPr>
          <p:cNvSpPr/>
          <p:nvPr/>
        </p:nvSpPr>
        <p:spPr>
          <a:xfrm>
            <a:off x="1117041" y="3511168"/>
            <a:ext cx="6336704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Эти темы мне нужны…</a:t>
            </a:r>
          </a:p>
        </p:txBody>
      </p:sp>
    </p:spTree>
    <p:extLst>
      <p:ext uri="{BB962C8B-B14F-4D97-AF65-F5344CB8AC3E}">
        <p14:creationId xmlns:p14="http://schemas.microsoft.com/office/powerpoint/2010/main" xmlns="" val="22547443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3701543" y="294317"/>
            <a:ext cx="1980220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Ребус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323528" y="1556792"/>
            <a:ext cx="8064896" cy="29705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4B5F6A3-033E-4F23-8C30-22C4EB2CFDB0}"/>
              </a:ext>
            </a:extLst>
          </p:cNvPr>
          <p:cNvSpPr/>
          <p:nvPr/>
        </p:nvSpPr>
        <p:spPr>
          <a:xfrm>
            <a:off x="5256076" y="3789040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A9719E9-4DFD-41D1-9C1B-CD277F754755}"/>
              </a:ext>
            </a:extLst>
          </p:cNvPr>
          <p:cNvSpPr/>
          <p:nvPr/>
        </p:nvSpPr>
        <p:spPr>
          <a:xfrm>
            <a:off x="5256076" y="3212976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14686FF-721D-41CF-9EC4-907E5413F3B3}"/>
              </a:ext>
            </a:extLst>
          </p:cNvPr>
          <p:cNvSpPr/>
          <p:nvPr/>
        </p:nvSpPr>
        <p:spPr>
          <a:xfrm>
            <a:off x="6155883" y="2921248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16AD942-6DDD-4FD7-AB6C-CDF036D694CE}"/>
              </a:ext>
            </a:extLst>
          </p:cNvPr>
          <p:cNvSpPr/>
          <p:nvPr/>
        </p:nvSpPr>
        <p:spPr>
          <a:xfrm>
            <a:off x="5256076" y="2636912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EB3F901-3E65-48C1-A7B0-8EA210416766}"/>
              </a:ext>
            </a:extLst>
          </p:cNvPr>
          <p:cNvSpPr/>
          <p:nvPr/>
        </p:nvSpPr>
        <p:spPr>
          <a:xfrm>
            <a:off x="5249715" y="2060848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CE8B4EC-AB1A-4CB9-AED0-F45EE699F849}"/>
              </a:ext>
            </a:extLst>
          </p:cNvPr>
          <p:cNvSpPr/>
          <p:nvPr/>
        </p:nvSpPr>
        <p:spPr>
          <a:xfrm>
            <a:off x="7043324" y="3789040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649D9C5-E748-4C27-BF0B-4C78E7133765}"/>
              </a:ext>
            </a:extLst>
          </p:cNvPr>
          <p:cNvSpPr/>
          <p:nvPr/>
        </p:nvSpPr>
        <p:spPr>
          <a:xfrm>
            <a:off x="7043324" y="3212976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47771AB-90A3-4F54-976D-18F02F138B1A}"/>
              </a:ext>
            </a:extLst>
          </p:cNvPr>
          <p:cNvSpPr/>
          <p:nvPr/>
        </p:nvSpPr>
        <p:spPr>
          <a:xfrm>
            <a:off x="7043324" y="2609044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AB4BA4D-9145-40DF-B624-7BE7C82F77BD}"/>
              </a:ext>
            </a:extLst>
          </p:cNvPr>
          <p:cNvSpPr/>
          <p:nvPr/>
        </p:nvSpPr>
        <p:spPr>
          <a:xfrm>
            <a:off x="7019979" y="2019046"/>
            <a:ext cx="864096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</a:t>
            </a:r>
          </a:p>
        </p:txBody>
      </p:sp>
      <p:pic>
        <p:nvPicPr>
          <p:cNvPr id="4098" name="Picture 2" descr="https://ru.fxpro.news/wp-content/uploads/2018/12/23f720_8e762d81907949deaed394b5037d071c.jpg">
            <a:extLst>
              <a:ext uri="{FF2B5EF4-FFF2-40B4-BE49-F238E27FC236}">
                <a16:creationId xmlns:a16="http://schemas.microsoft.com/office/drawing/2014/main" xmlns="" id="{6E8107F7-2BD7-4741-8893-9BE59832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175" y="2811233"/>
            <a:ext cx="1513745" cy="100811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zabavnik.club/wp-content/uploads/2018/02/zapyataya_9_20120733.png">
            <a:extLst>
              <a:ext uri="{FF2B5EF4-FFF2-40B4-BE49-F238E27FC236}">
                <a16:creationId xmlns:a16="http://schemas.microsoft.com/office/drawing/2014/main" xmlns="" id="{C3ACD785-802B-41E1-BDE0-7A4C3DD5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475" y="2012653"/>
            <a:ext cx="865298" cy="8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zabavnik.club/wp-content/uploads/2018/02/zapyataya_9_20120733.png">
            <a:extLst>
              <a:ext uri="{FF2B5EF4-FFF2-40B4-BE49-F238E27FC236}">
                <a16:creationId xmlns:a16="http://schemas.microsoft.com/office/drawing/2014/main" xmlns="" id="{1103D28F-5FF4-4E15-BA3F-2021134F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60" y="2176786"/>
            <a:ext cx="865298" cy="8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2C61969-BB85-4070-8FEC-211F7C74A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19" y="2922480"/>
            <a:ext cx="2587666" cy="144262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87CD8C67-F32E-4C96-A87F-AEF78F52520B}"/>
              </a:ext>
            </a:extLst>
          </p:cNvPr>
          <p:cNvSpPr/>
          <p:nvPr/>
        </p:nvSpPr>
        <p:spPr>
          <a:xfrm>
            <a:off x="1988959" y="5183801"/>
            <a:ext cx="5166081" cy="8406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bg1"/>
                </a:solidFill>
              </a:rPr>
              <a:t>ОРГАНИЗМ</a:t>
            </a:r>
          </a:p>
        </p:txBody>
      </p:sp>
    </p:spTree>
    <p:extLst>
      <p:ext uri="{BB962C8B-B14F-4D97-AF65-F5344CB8AC3E}">
        <p14:creationId xmlns:p14="http://schemas.microsoft.com/office/powerpoint/2010/main" xmlns="" val="204859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825806" y="260648"/>
            <a:ext cx="3492388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Раздел №5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94" y="4355975"/>
            <a:ext cx="1570558" cy="26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1007604" y="1340768"/>
            <a:ext cx="7128792" cy="2610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Человеческий организм</a:t>
            </a:r>
          </a:p>
        </p:txBody>
      </p:sp>
    </p:spTree>
    <p:extLst>
      <p:ext uri="{BB962C8B-B14F-4D97-AF65-F5344CB8AC3E}">
        <p14:creationId xmlns:p14="http://schemas.microsoft.com/office/powerpoint/2010/main" xmlns="" val="24620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3491880" y="146726"/>
            <a:ext cx="2268252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?????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D1A6F7-6C7F-47B0-A996-3CF9E4A9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980728"/>
            <a:ext cx="3921045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3171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861810" y="332656"/>
            <a:ext cx="3420380" cy="504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Тема урока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2223178" y="1484784"/>
            <a:ext cx="4697644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Как устроен организм человека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26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2627784" y="260648"/>
            <a:ext cx="3636404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Задачи урока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900183" y="1113239"/>
            <a:ext cx="3150230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Узнать …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6F9500B-599C-4C1E-8725-F419677B45DB}"/>
              </a:ext>
            </a:extLst>
          </p:cNvPr>
          <p:cNvSpPr/>
          <p:nvPr/>
        </p:nvSpPr>
        <p:spPr>
          <a:xfrm>
            <a:off x="900183" y="2190370"/>
            <a:ext cx="3150231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Уметь 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ECA7993-011F-4DD0-A46F-C76FEB6FFDF0}"/>
              </a:ext>
            </a:extLst>
          </p:cNvPr>
          <p:cNvSpPr/>
          <p:nvPr/>
        </p:nvSpPr>
        <p:spPr>
          <a:xfrm>
            <a:off x="900183" y="3255996"/>
            <a:ext cx="3169339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Расширять 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A5AA8A-6D80-4ACF-A1F7-4E5AC0C0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479" y="1124745"/>
            <a:ext cx="2597834" cy="362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61536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3563888" y="260648"/>
            <a:ext cx="2412268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?????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9470"/>
            <a:ext cx="2795277" cy="46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A87BF29-8CEF-4B5A-98E8-BF299DD9BA1C}"/>
              </a:ext>
            </a:extLst>
          </p:cNvPr>
          <p:cNvSpPr/>
          <p:nvPr/>
        </p:nvSpPr>
        <p:spPr>
          <a:xfrm>
            <a:off x="611560" y="1844827"/>
            <a:ext cx="2016224" cy="5760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голова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DD58612-56A9-4D50-A325-A0D932FE75D3}"/>
              </a:ext>
            </a:extLst>
          </p:cNvPr>
          <p:cNvSpPr/>
          <p:nvPr/>
        </p:nvSpPr>
        <p:spPr>
          <a:xfrm>
            <a:off x="611560" y="3429000"/>
            <a:ext cx="2016224" cy="5760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рука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99A59EB9-0283-42E7-88A6-5DD6804BEAE4}"/>
              </a:ext>
            </a:extLst>
          </p:cNvPr>
          <p:cNvCxnSpPr>
            <a:cxnSpLocks/>
          </p:cNvCxnSpPr>
          <p:nvPr/>
        </p:nvCxnSpPr>
        <p:spPr>
          <a:xfrm flipH="1" flipV="1">
            <a:off x="2372800" y="3573017"/>
            <a:ext cx="1407112" cy="2880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8524C020-781D-4CED-A1B7-9519286815EE}"/>
              </a:ext>
            </a:extLst>
          </p:cNvPr>
          <p:cNvCxnSpPr>
            <a:cxnSpLocks/>
          </p:cNvCxnSpPr>
          <p:nvPr/>
        </p:nvCxnSpPr>
        <p:spPr>
          <a:xfrm flipH="1">
            <a:off x="2947628" y="4869160"/>
            <a:ext cx="1232520" cy="7116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B645D0E9-3641-4B09-8F0E-9D35BE206490}"/>
              </a:ext>
            </a:extLst>
          </p:cNvPr>
          <p:cNvSpPr/>
          <p:nvPr/>
        </p:nvSpPr>
        <p:spPr>
          <a:xfrm>
            <a:off x="931404" y="5445220"/>
            <a:ext cx="2016224" cy="5760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нога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8A6EE58-2E43-417F-9667-9431C33C3AAC}"/>
              </a:ext>
            </a:extLst>
          </p:cNvPr>
          <p:cNvSpPr/>
          <p:nvPr/>
        </p:nvSpPr>
        <p:spPr>
          <a:xfrm>
            <a:off x="6214225" y="3439533"/>
            <a:ext cx="2664296" cy="5760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туловище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5720002F-027D-4636-901A-25DBB1270B0E}"/>
              </a:ext>
            </a:extLst>
          </p:cNvPr>
          <p:cNvCxnSpPr>
            <a:cxnSpLocks/>
          </p:cNvCxnSpPr>
          <p:nvPr/>
        </p:nvCxnSpPr>
        <p:spPr>
          <a:xfrm>
            <a:off x="5076056" y="3861054"/>
            <a:ext cx="13091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FDA2C0D-2E3D-4F42-AB11-256B0957BADA}"/>
              </a:ext>
            </a:extLst>
          </p:cNvPr>
          <p:cNvCxnSpPr>
            <a:cxnSpLocks/>
          </p:cNvCxnSpPr>
          <p:nvPr/>
        </p:nvCxnSpPr>
        <p:spPr>
          <a:xfrm flipH="1">
            <a:off x="2372800" y="2060843"/>
            <a:ext cx="16951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3797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4F28F7-DCE6-46E6-8A6C-5226E45FC5C0}"/>
              </a:ext>
            </a:extLst>
          </p:cNvPr>
          <p:cNvSpPr/>
          <p:nvPr/>
        </p:nvSpPr>
        <p:spPr>
          <a:xfrm>
            <a:off x="1187624" y="332656"/>
            <a:ext cx="6840760" cy="504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Что такое система органов?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9600B5C-07D0-4DB9-8273-5B1B71BC3AA4}"/>
              </a:ext>
            </a:extLst>
          </p:cNvPr>
          <p:cNvSpPr/>
          <p:nvPr/>
        </p:nvSpPr>
        <p:spPr>
          <a:xfrm>
            <a:off x="971600" y="1340768"/>
            <a:ext cx="7272808" cy="32403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Группы, связанные друг с другом, согласованно выполняющих общую задачу в организме</a:t>
            </a:r>
          </a:p>
        </p:txBody>
      </p:sp>
      <p:pic>
        <p:nvPicPr>
          <p:cNvPr id="5" name="Picture 10" descr="http://hrrationalis.com/wp-content/uploads/2018/04/%D0%B4%D0%BE%D0%BA%D1%82%D0%BE%D1%80-5.png">
            <a:extLst>
              <a:ext uri="{FF2B5EF4-FFF2-40B4-BE49-F238E27FC236}">
                <a16:creationId xmlns:a16="http://schemas.microsoft.com/office/drawing/2014/main" xmlns="" id="{2C6195D5-77F8-4AB1-A88E-1FD41D7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787165" cy="2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13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31F5BA59354947A2A98A8F8491404C" ma:contentTypeVersion="1" ma:contentTypeDescription="Создание документа." ma:contentTypeScope="" ma:versionID="2fa73853ecc96c1082e6657797b66e6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H5VRHAXFEW3S-797-1260</_dlc_DocId>
    <_dlc_DocIdUrl xmlns="b582dbf1-bcaa-4613-9a4c-8b7010640233">
      <Url>http://www.eduportal44.ru/Krasnoe/Sred/2/_layouts/15/DocIdRedir.aspx?ID=H5VRHAXFEW3S-797-1260</Url>
      <Description>H5VRHAXFEW3S-797-1260</Description>
    </_dlc_DocIdUrl>
  </documentManagement>
</p:properties>
</file>

<file path=customXml/itemProps1.xml><?xml version="1.0" encoding="utf-8"?>
<ds:datastoreItem xmlns:ds="http://schemas.openxmlformats.org/officeDocument/2006/customXml" ds:itemID="{A8946956-8053-431B-946B-03C411DEB203}"/>
</file>

<file path=customXml/itemProps2.xml><?xml version="1.0" encoding="utf-8"?>
<ds:datastoreItem xmlns:ds="http://schemas.openxmlformats.org/officeDocument/2006/customXml" ds:itemID="{69546824-8F8A-40B2-B4D4-41846CAB6139}"/>
</file>

<file path=customXml/itemProps3.xml><?xml version="1.0" encoding="utf-8"?>
<ds:datastoreItem xmlns:ds="http://schemas.openxmlformats.org/officeDocument/2006/customXml" ds:itemID="{546067C8-CCBB-48A4-8F9C-E8FB57804455}"/>
</file>

<file path=customXml/itemProps4.xml><?xml version="1.0" encoding="utf-8"?>
<ds:datastoreItem xmlns:ds="http://schemas.openxmlformats.org/officeDocument/2006/customXml" ds:itemID="{DFF897D0-5DBB-49D7-B00C-35A98D9602CD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346</Words>
  <Application>Microsoft Office PowerPoint</Application>
  <PresentationFormat>Экран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Е.Н.Г.</cp:lastModifiedBy>
  <cp:revision>56</cp:revision>
  <dcterms:created xsi:type="dcterms:W3CDTF">2017-08-13T05:03:26Z</dcterms:created>
  <dcterms:modified xsi:type="dcterms:W3CDTF">2024-09-24T17:49:32Z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0x010100BB31F5BA59354947A2A98A8F8491404C</vt:lpwstr>
  </property>
  <property fmtid="{D5CDD505-2E9C-101B-9397-08002B2CF9AE}" pid="3" name="_dlc_DocIdItemGuid">
    <vt:lpwstr>65f92298-2721-4009-ad5c-92a61991a42d</vt:lpwstr>
  </property>
</Properties>
</file>