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7" r:id="rId3"/>
    <p:sldId id="268" r:id="rId4"/>
    <p:sldId id="259" r:id="rId5"/>
    <p:sldId id="257" r:id="rId6"/>
    <p:sldId id="260" r:id="rId7"/>
    <p:sldId id="278" r:id="rId8"/>
    <p:sldId id="279" r:id="rId9"/>
    <p:sldId id="271" r:id="rId10"/>
    <p:sldId id="283" r:id="rId11"/>
    <p:sldId id="284" r:id="rId12"/>
    <p:sldId id="285" r:id="rId13"/>
    <p:sldId id="28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ета" initials="С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F52D3-CF07-486C-A8C1-BD88780C6EBA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60E1A-B6EF-4E35-A1B1-D53A7531A8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Правила нахождения расстояния, скорости, времени.         /Доска формулы/</a:t>
            </a: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07ACC6-A92B-46A9-8B05-5ED76DF5682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3279E-896E-4E8E-B927-4FC8B99E135E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DABC4-19F5-432F-A7E1-E848963E6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классов: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Гусева Елена Николаевна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357298"/>
            <a:ext cx="8001056" cy="14465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 НАШЕГО  УРОКА </a:t>
            </a:r>
            <a:endParaRPr lang="ru-RU" sz="4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Решение задач на движение»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41BF-B523-44F1-BE29-C122DCB65D10}" type="slidenum">
              <a:rPr lang="ru-RU"/>
              <a:pPr/>
              <a:t>10</a:t>
            </a:fld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752600"/>
            <a:ext cx="7739090" cy="358140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 i="1" dirty="0"/>
              <a:t>1).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18 – 6 = 12 (км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ч.) – скорость сближения велосипедиста и спортсмена.</a:t>
            </a:r>
          </a:p>
          <a:p>
            <a:pPr>
              <a:buFont typeface="Wingdings" pitchFamily="2" charset="2"/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2). 24 : 12 = 2 (ч.) – через такое время велосипедист догонит спортсмена.</a:t>
            </a:r>
          </a:p>
          <a:p>
            <a:pPr>
              <a:buFont typeface="Wingdings" pitchFamily="2" charset="2"/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3). 6 * 2 = 12 (км) – на таком расстоянии велосипедист догонит спортсмена.</a:t>
            </a:r>
          </a:p>
          <a:p>
            <a:pPr>
              <a:buFont typeface="Wingdings" pitchFamily="2" charset="2"/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Ответ: через 2 часа; 12 км.</a:t>
            </a:r>
          </a:p>
        </p:txBody>
      </p:sp>
      <p:sp>
        <p:nvSpPr>
          <p:cNvPr id="149508" name="WordArt 4"/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5059363" cy="11493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Проверь свое решение</a:t>
            </a:r>
            <a:r>
              <a:rPr lang="ru-RU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latin typeface="Arial"/>
                <a:cs typeface="Arial"/>
              </a:rPr>
              <a:t>.</a:t>
            </a:r>
          </a:p>
        </p:txBody>
      </p:sp>
      <p:pic>
        <p:nvPicPr>
          <p:cNvPr id="149509" name="Picture 5" descr="5"/>
          <p:cNvPicPr>
            <a:picLocks noChangeAspect="1" noChangeArrowheads="1"/>
          </p:cNvPicPr>
          <p:nvPr/>
        </p:nvPicPr>
        <p:blipFill>
          <a:blip r:embed="rId2" cstate="print"/>
          <a:srcRect l="34180"/>
          <a:stretch>
            <a:fillRect/>
          </a:stretch>
        </p:blipFill>
        <p:spPr bwMode="auto">
          <a:xfrm>
            <a:off x="3048000" y="5181600"/>
            <a:ext cx="1600200" cy="1319213"/>
          </a:xfrm>
          <a:prstGeom prst="rect">
            <a:avLst/>
          </a:prstGeom>
          <a:noFill/>
        </p:spPr>
      </p:pic>
      <p:pic>
        <p:nvPicPr>
          <p:cNvPr id="149510" name="Picture 6" descr="5"/>
          <p:cNvPicPr>
            <a:picLocks noChangeAspect="1" noChangeArrowheads="1"/>
          </p:cNvPicPr>
          <p:nvPr/>
        </p:nvPicPr>
        <p:blipFill>
          <a:blip r:embed="rId3" cstate="print"/>
          <a:srcRect r="63297"/>
          <a:stretch>
            <a:fillRect/>
          </a:stretch>
        </p:blipFill>
        <p:spPr bwMode="auto">
          <a:xfrm>
            <a:off x="4648200" y="5181600"/>
            <a:ext cx="1143000" cy="1295400"/>
          </a:xfrm>
          <a:prstGeom prst="rect">
            <a:avLst/>
          </a:prstGeom>
          <a:noFill/>
        </p:spPr>
      </p:pic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3048000" y="6400800"/>
            <a:ext cx="3657600" cy="152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E00B-BEF9-4B73-8A34-6E6341065D14}" type="slidenum">
              <a:rPr lang="ru-RU"/>
              <a:pPr/>
              <a:t>11</a:t>
            </a:fld>
            <a:endParaRPr lang="ru-RU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54355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Задачи на движение</a:t>
            </a:r>
          </a:p>
          <a:p>
            <a:pPr>
              <a:buFont typeface="Wingdings" pitchFamily="2" charset="2"/>
              <a:buNone/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в одном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направлении</a:t>
            </a:r>
            <a:r>
              <a:rPr lang="ru-RU" sz="28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78179" name="Line 3"/>
          <p:cNvSpPr>
            <a:spLocks noChangeShapeType="1"/>
          </p:cNvSpPr>
          <p:nvPr/>
        </p:nvSpPr>
        <p:spPr bwMode="auto">
          <a:xfrm flipV="1">
            <a:off x="1116013" y="3141663"/>
            <a:ext cx="6769100" cy="71437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78180" name="Picture 4" descr="маши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2636838"/>
            <a:ext cx="1079500" cy="479425"/>
          </a:xfrm>
          <a:prstGeom prst="rect">
            <a:avLst/>
          </a:prstGeom>
          <a:noFill/>
        </p:spPr>
      </p:pic>
      <p:pic>
        <p:nvPicPr>
          <p:cNvPr id="178181" name="Picture 5" descr="маши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2636838"/>
            <a:ext cx="1079500" cy="479425"/>
          </a:xfrm>
          <a:prstGeom prst="rect">
            <a:avLst/>
          </a:prstGeom>
          <a:noFill/>
        </p:spPr>
      </p:pic>
      <p:sp>
        <p:nvSpPr>
          <p:cNvPr id="178182" name="Line 6"/>
          <p:cNvSpPr>
            <a:spLocks noChangeShapeType="1"/>
          </p:cNvSpPr>
          <p:nvPr/>
        </p:nvSpPr>
        <p:spPr bwMode="auto">
          <a:xfrm>
            <a:off x="7885113" y="3068638"/>
            <a:ext cx="0" cy="1444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8183" name="Line 7"/>
          <p:cNvSpPr>
            <a:spLocks noChangeShapeType="1"/>
          </p:cNvSpPr>
          <p:nvPr/>
        </p:nvSpPr>
        <p:spPr bwMode="auto">
          <a:xfrm>
            <a:off x="6011863" y="3068638"/>
            <a:ext cx="0" cy="1444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 flipH="1">
            <a:off x="6877050" y="3357563"/>
            <a:ext cx="1008063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8185" name="Line 9"/>
          <p:cNvSpPr>
            <a:spLocks noChangeShapeType="1"/>
          </p:cNvSpPr>
          <p:nvPr/>
        </p:nvSpPr>
        <p:spPr bwMode="auto">
          <a:xfrm flipH="1">
            <a:off x="5219700" y="3357563"/>
            <a:ext cx="792163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6948488" y="3357563"/>
            <a:ext cx="1295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82 км</a:t>
            </a:r>
            <a:r>
              <a:rPr lang="en-US">
                <a:solidFill>
                  <a:schemeClr val="bg2"/>
                </a:solidFill>
                <a:latin typeface="Tahoma" pitchFamily="34" charset="0"/>
              </a:rPr>
              <a:t>/</a:t>
            </a:r>
            <a:r>
              <a:rPr lang="ru-RU">
                <a:solidFill>
                  <a:schemeClr val="bg2"/>
                </a:solidFill>
                <a:latin typeface="Tahoma" pitchFamily="34" charset="0"/>
              </a:rPr>
              <a:t> ч.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5076825" y="3357563"/>
            <a:ext cx="1295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65 км </a:t>
            </a:r>
            <a:r>
              <a:rPr lang="en-US">
                <a:solidFill>
                  <a:schemeClr val="bg2"/>
                </a:solidFill>
                <a:latin typeface="Tahoma" pitchFamily="34" charset="0"/>
              </a:rPr>
              <a:t>/</a:t>
            </a:r>
            <a:r>
              <a:rPr lang="ru-RU">
                <a:solidFill>
                  <a:schemeClr val="bg2"/>
                </a:solidFill>
                <a:latin typeface="Tahoma" pitchFamily="34" charset="0"/>
              </a:rPr>
              <a:t>ч.</a:t>
            </a:r>
          </a:p>
        </p:txBody>
      </p:sp>
      <p:sp>
        <p:nvSpPr>
          <p:cNvPr id="178188" name="Line 12"/>
          <p:cNvSpPr>
            <a:spLocks noChangeShapeType="1"/>
          </p:cNvSpPr>
          <p:nvPr/>
        </p:nvSpPr>
        <p:spPr bwMode="auto">
          <a:xfrm>
            <a:off x="6011863" y="2492375"/>
            <a:ext cx="1800225" cy="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8189" name="Text Box 13"/>
          <p:cNvSpPr txBox="1">
            <a:spLocks noChangeArrowheads="1"/>
          </p:cNvSpPr>
          <p:nvPr/>
        </p:nvSpPr>
        <p:spPr bwMode="auto">
          <a:xfrm>
            <a:off x="6588125" y="2133600"/>
            <a:ext cx="79216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51 км</a:t>
            </a:r>
          </a:p>
        </p:txBody>
      </p:sp>
      <p:sp>
        <p:nvSpPr>
          <p:cNvPr id="178190" name="Line 14"/>
          <p:cNvSpPr>
            <a:spLocks noChangeShapeType="1"/>
          </p:cNvSpPr>
          <p:nvPr/>
        </p:nvSpPr>
        <p:spPr bwMode="auto">
          <a:xfrm flipV="1">
            <a:off x="2484438" y="2636838"/>
            <a:ext cx="0" cy="57626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1692275" y="2349500"/>
            <a:ext cx="1512888" cy="287338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chemeClr val="bg2"/>
                </a:solidFill>
                <a:latin typeface="Tahoma" pitchFamily="34" charset="0"/>
              </a:rPr>
              <a:t>Через ? час</a:t>
            </a:r>
            <a:r>
              <a:rPr lang="ru-RU">
                <a:latin typeface="Tahoma" pitchFamily="34" charset="0"/>
              </a:rPr>
              <a:t>.</a:t>
            </a:r>
          </a:p>
        </p:txBody>
      </p:sp>
      <p:sp>
        <p:nvSpPr>
          <p:cNvPr id="178192" name="Text Box 16"/>
          <p:cNvSpPr txBox="1">
            <a:spLocks noChangeArrowheads="1"/>
          </p:cNvSpPr>
          <p:nvPr/>
        </p:nvSpPr>
        <p:spPr bwMode="auto">
          <a:xfrm>
            <a:off x="1116013" y="3933825"/>
            <a:ext cx="6192837" cy="17414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1).82 – 65 = 17 (км</a:t>
            </a:r>
            <a:r>
              <a:rPr lang="en-US">
                <a:solidFill>
                  <a:schemeClr val="bg2"/>
                </a:solidFill>
                <a:latin typeface="Tahoma" pitchFamily="34" charset="0"/>
              </a:rPr>
              <a:t>/</a:t>
            </a:r>
            <a:r>
              <a:rPr lang="ru-RU">
                <a:solidFill>
                  <a:schemeClr val="bg2"/>
                </a:solidFill>
                <a:latin typeface="Tahoma" pitchFamily="34" charset="0"/>
              </a:rPr>
              <a:t> ч.) – скорость сближения автомобилей.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2). 51 : 17 = 3 (ч.) – через такое время второй автомобиль догонит первый.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Ответ: через 3 часа.</a:t>
            </a:r>
          </a:p>
        </p:txBody>
      </p:sp>
      <p:sp>
        <p:nvSpPr>
          <p:cNvPr id="178193" name="Text Box 17"/>
          <p:cNvSpPr txBox="1">
            <a:spLocks noChangeArrowheads="1"/>
          </p:cNvSpPr>
          <p:nvPr/>
        </p:nvSpPr>
        <p:spPr bwMode="auto">
          <a:xfrm>
            <a:off x="5435600" y="2420938"/>
            <a:ext cx="1841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1</a:t>
            </a:r>
          </a:p>
        </p:txBody>
      </p:sp>
      <p:sp>
        <p:nvSpPr>
          <p:cNvPr id="178194" name="Text Box 18"/>
          <p:cNvSpPr txBox="1">
            <a:spLocks noChangeArrowheads="1"/>
          </p:cNvSpPr>
          <p:nvPr/>
        </p:nvSpPr>
        <p:spPr bwMode="auto">
          <a:xfrm>
            <a:off x="5940425" y="2781300"/>
            <a:ext cx="288925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Tahoma" pitchFamily="34" charset="0"/>
              </a:rPr>
              <a:t>1</a:t>
            </a:r>
          </a:p>
        </p:txBody>
      </p:sp>
      <p:sp>
        <p:nvSpPr>
          <p:cNvPr id="178195" name="Text Box 19"/>
          <p:cNvSpPr txBox="1">
            <a:spLocks noChangeArrowheads="1"/>
          </p:cNvSpPr>
          <p:nvPr/>
        </p:nvSpPr>
        <p:spPr bwMode="auto">
          <a:xfrm>
            <a:off x="7740650" y="2781300"/>
            <a:ext cx="433388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Tahoma" pitchFamily="34" charset="0"/>
              </a:rPr>
              <a:t>2</a:t>
            </a:r>
          </a:p>
        </p:txBody>
      </p:sp>
      <p:sp>
        <p:nvSpPr>
          <p:cNvPr id="178196" name="Text Box 20"/>
          <p:cNvSpPr txBox="1">
            <a:spLocks noChangeArrowheads="1"/>
          </p:cNvSpPr>
          <p:nvPr/>
        </p:nvSpPr>
        <p:spPr bwMode="auto">
          <a:xfrm>
            <a:off x="6443663" y="4005263"/>
            <a:ext cx="2160587" cy="1155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400">
                <a:latin typeface="Tahoma" pitchFamily="34" charset="0"/>
              </a:rPr>
              <a:t>Скорость сближения при движении в одном направлении находится вычитанием данных скоростей.</a:t>
            </a:r>
          </a:p>
        </p:txBody>
      </p:sp>
      <p:sp>
        <p:nvSpPr>
          <p:cNvPr id="178197" name="Line 21"/>
          <p:cNvSpPr>
            <a:spLocks noChangeShapeType="1"/>
          </p:cNvSpPr>
          <p:nvPr/>
        </p:nvSpPr>
        <p:spPr bwMode="auto">
          <a:xfrm>
            <a:off x="6443663" y="4076700"/>
            <a:ext cx="0" cy="122396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8198" name="Line 22"/>
          <p:cNvSpPr>
            <a:spLocks noChangeShapeType="1"/>
          </p:cNvSpPr>
          <p:nvPr/>
        </p:nvSpPr>
        <p:spPr bwMode="auto">
          <a:xfrm>
            <a:off x="6372225" y="5229225"/>
            <a:ext cx="208756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1BF05-1045-41CC-A27C-71F97AD06F2A}" type="slidenum">
              <a:rPr lang="ru-RU"/>
              <a:pPr/>
              <a:t>12</a:t>
            </a:fld>
            <a:endParaRPr lang="ru-RU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229600" cy="554355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Задачи на движение</a:t>
            </a:r>
          </a:p>
          <a:p>
            <a:pPr>
              <a:buFont typeface="Wingdings" pitchFamily="2" charset="2"/>
              <a:buNone/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в одном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направлении.</a:t>
            </a:r>
          </a:p>
        </p:txBody>
      </p:sp>
      <p:sp>
        <p:nvSpPr>
          <p:cNvPr id="179203" name="Line 3"/>
          <p:cNvSpPr>
            <a:spLocks noChangeShapeType="1"/>
          </p:cNvSpPr>
          <p:nvPr/>
        </p:nvSpPr>
        <p:spPr bwMode="auto">
          <a:xfrm flipV="1">
            <a:off x="1116013" y="3141663"/>
            <a:ext cx="6769100" cy="71437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79204" name="Picture 4" descr="маши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2636838"/>
            <a:ext cx="1079500" cy="479425"/>
          </a:xfrm>
          <a:prstGeom prst="rect">
            <a:avLst/>
          </a:prstGeom>
          <a:noFill/>
        </p:spPr>
      </p:pic>
      <p:pic>
        <p:nvPicPr>
          <p:cNvPr id="179205" name="Picture 5" descr="маши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2636838"/>
            <a:ext cx="1079500" cy="479425"/>
          </a:xfrm>
          <a:prstGeom prst="rect">
            <a:avLst/>
          </a:prstGeom>
          <a:noFill/>
        </p:spPr>
      </p:pic>
      <p:sp>
        <p:nvSpPr>
          <p:cNvPr id="179206" name="Line 6"/>
          <p:cNvSpPr>
            <a:spLocks noChangeShapeType="1"/>
          </p:cNvSpPr>
          <p:nvPr/>
        </p:nvSpPr>
        <p:spPr bwMode="auto">
          <a:xfrm>
            <a:off x="7885113" y="3068638"/>
            <a:ext cx="0" cy="1444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07" name="Line 7"/>
          <p:cNvSpPr>
            <a:spLocks noChangeShapeType="1"/>
          </p:cNvSpPr>
          <p:nvPr/>
        </p:nvSpPr>
        <p:spPr bwMode="auto">
          <a:xfrm>
            <a:off x="6011863" y="3068638"/>
            <a:ext cx="0" cy="1444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 flipH="1">
            <a:off x="6877050" y="3357563"/>
            <a:ext cx="1008063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09" name="Line 9"/>
          <p:cNvSpPr>
            <a:spLocks noChangeShapeType="1"/>
          </p:cNvSpPr>
          <p:nvPr/>
        </p:nvSpPr>
        <p:spPr bwMode="auto">
          <a:xfrm flipH="1">
            <a:off x="5219700" y="3357563"/>
            <a:ext cx="792163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6948488" y="3357563"/>
            <a:ext cx="1295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65км </a:t>
            </a:r>
            <a:r>
              <a:rPr lang="en-US">
                <a:solidFill>
                  <a:schemeClr val="bg2"/>
                </a:solidFill>
                <a:latin typeface="Tahoma" pitchFamily="34" charset="0"/>
              </a:rPr>
              <a:t>/</a:t>
            </a:r>
            <a:r>
              <a:rPr lang="ru-RU">
                <a:solidFill>
                  <a:schemeClr val="bg2"/>
                </a:solidFill>
                <a:latin typeface="Tahoma" pitchFamily="34" charset="0"/>
              </a:rPr>
              <a:t>ч.</a:t>
            </a:r>
          </a:p>
        </p:txBody>
      </p:sp>
      <p:sp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5076825" y="3357563"/>
            <a:ext cx="1295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82км</a:t>
            </a:r>
            <a:r>
              <a:rPr lang="en-US">
                <a:solidFill>
                  <a:schemeClr val="bg2"/>
                </a:solidFill>
                <a:latin typeface="Tahoma" pitchFamily="34" charset="0"/>
              </a:rPr>
              <a:t>/</a:t>
            </a:r>
            <a:r>
              <a:rPr lang="ru-RU">
                <a:solidFill>
                  <a:schemeClr val="bg2"/>
                </a:solidFill>
                <a:latin typeface="Tahoma" pitchFamily="34" charset="0"/>
              </a:rPr>
              <a:t> ч.</a:t>
            </a:r>
          </a:p>
        </p:txBody>
      </p:sp>
      <p:sp>
        <p:nvSpPr>
          <p:cNvPr id="179212" name="Line 12"/>
          <p:cNvSpPr>
            <a:spLocks noChangeShapeType="1"/>
          </p:cNvSpPr>
          <p:nvPr/>
        </p:nvSpPr>
        <p:spPr bwMode="auto">
          <a:xfrm>
            <a:off x="6011863" y="2492375"/>
            <a:ext cx="1800225" cy="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6588125" y="2133600"/>
            <a:ext cx="79216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25км</a:t>
            </a:r>
          </a:p>
        </p:txBody>
      </p:sp>
      <p:sp>
        <p:nvSpPr>
          <p:cNvPr id="179214" name="Line 14"/>
          <p:cNvSpPr>
            <a:spLocks noChangeShapeType="1"/>
          </p:cNvSpPr>
          <p:nvPr/>
        </p:nvSpPr>
        <p:spPr bwMode="auto">
          <a:xfrm flipV="1">
            <a:off x="2484438" y="2636838"/>
            <a:ext cx="0" cy="576262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15" name="Rectangle 15"/>
          <p:cNvSpPr>
            <a:spLocks noChangeArrowheads="1"/>
          </p:cNvSpPr>
          <p:nvPr/>
        </p:nvSpPr>
        <p:spPr bwMode="auto">
          <a:xfrm>
            <a:off x="1692275" y="1989138"/>
            <a:ext cx="1512888" cy="647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solidFill>
                  <a:schemeClr val="bg2"/>
                </a:solidFill>
                <a:latin typeface="Tahoma" pitchFamily="34" charset="0"/>
              </a:rPr>
              <a:t>Через 3 час.</a:t>
            </a:r>
          </a:p>
          <a:p>
            <a:pPr algn="ctr"/>
            <a:r>
              <a:rPr lang="ru-RU" b="1">
                <a:solidFill>
                  <a:schemeClr val="bg2"/>
                </a:solidFill>
                <a:latin typeface="Tahoma" pitchFamily="34" charset="0"/>
              </a:rPr>
              <a:t>?</a:t>
            </a:r>
            <a:r>
              <a:rPr lang="ru-RU">
                <a:solidFill>
                  <a:schemeClr val="bg2"/>
                </a:solidFill>
                <a:latin typeface="Tahoma" pitchFamily="34" charset="0"/>
              </a:rPr>
              <a:t> км</a:t>
            </a: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755650" y="3644900"/>
            <a:ext cx="6192838" cy="2428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1).82 – 65 = 17 (км</a:t>
            </a:r>
            <a:r>
              <a:rPr lang="en-US">
                <a:solidFill>
                  <a:schemeClr val="bg2"/>
                </a:solidFill>
                <a:latin typeface="Tahoma" pitchFamily="34" charset="0"/>
              </a:rPr>
              <a:t>/</a:t>
            </a:r>
            <a:r>
              <a:rPr lang="ru-RU">
                <a:solidFill>
                  <a:schemeClr val="bg2"/>
                </a:solidFill>
                <a:latin typeface="Tahoma" pitchFamily="34" charset="0"/>
              </a:rPr>
              <a:t> ч.) – скорость удаления автомобилей.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2). 17 * 3 = 51 (км ) – на такое  расстояние первый автомобиль удалится от второго за 3 часа.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3). 25 + 51 = 73 (км) – будет между автомобилями через 3 часа.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bg2"/>
                </a:solidFill>
                <a:latin typeface="Tahoma" pitchFamily="34" charset="0"/>
              </a:rPr>
              <a:t>Ответ: 73 км.</a:t>
            </a:r>
          </a:p>
        </p:txBody>
      </p:sp>
      <p:sp>
        <p:nvSpPr>
          <p:cNvPr id="179217" name="Text Box 17"/>
          <p:cNvSpPr txBox="1">
            <a:spLocks noChangeArrowheads="1"/>
          </p:cNvSpPr>
          <p:nvPr/>
        </p:nvSpPr>
        <p:spPr bwMode="auto">
          <a:xfrm>
            <a:off x="5435600" y="2420938"/>
            <a:ext cx="1841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Tahoma" pitchFamily="34" charset="0"/>
              </a:rPr>
              <a:t>1</a:t>
            </a:r>
          </a:p>
        </p:txBody>
      </p:sp>
      <p:sp>
        <p:nvSpPr>
          <p:cNvPr id="179218" name="Text Box 18"/>
          <p:cNvSpPr txBox="1">
            <a:spLocks noChangeArrowheads="1"/>
          </p:cNvSpPr>
          <p:nvPr/>
        </p:nvSpPr>
        <p:spPr bwMode="auto">
          <a:xfrm>
            <a:off x="5940425" y="2781300"/>
            <a:ext cx="288925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Tahoma" pitchFamily="34" charset="0"/>
              </a:rPr>
              <a:t>1</a:t>
            </a:r>
          </a:p>
        </p:txBody>
      </p:sp>
      <p:sp>
        <p:nvSpPr>
          <p:cNvPr id="179219" name="Text Box 19"/>
          <p:cNvSpPr txBox="1">
            <a:spLocks noChangeArrowheads="1"/>
          </p:cNvSpPr>
          <p:nvPr/>
        </p:nvSpPr>
        <p:spPr bwMode="auto">
          <a:xfrm>
            <a:off x="7740650" y="2781300"/>
            <a:ext cx="433388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>
                <a:latin typeface="Tahoma" pitchFamily="34" charset="0"/>
              </a:rPr>
              <a:t>2</a:t>
            </a:r>
          </a:p>
        </p:txBody>
      </p:sp>
      <p:sp>
        <p:nvSpPr>
          <p:cNvPr id="179220" name="Text Box 20"/>
          <p:cNvSpPr txBox="1">
            <a:spLocks noChangeArrowheads="1"/>
          </p:cNvSpPr>
          <p:nvPr/>
        </p:nvSpPr>
        <p:spPr bwMode="auto">
          <a:xfrm>
            <a:off x="6443663" y="4005263"/>
            <a:ext cx="2232025" cy="1155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400">
                <a:latin typeface="Tahoma" pitchFamily="34" charset="0"/>
              </a:rPr>
              <a:t>Скорость удаления при движении в одном направлении находится вычитанием данных скоростей.</a:t>
            </a:r>
          </a:p>
        </p:txBody>
      </p:sp>
      <p:sp>
        <p:nvSpPr>
          <p:cNvPr id="179221" name="Line 21"/>
          <p:cNvSpPr>
            <a:spLocks noChangeShapeType="1"/>
          </p:cNvSpPr>
          <p:nvPr/>
        </p:nvSpPr>
        <p:spPr bwMode="auto">
          <a:xfrm>
            <a:off x="6443663" y="4076700"/>
            <a:ext cx="0" cy="1223963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22" name="Line 22"/>
          <p:cNvSpPr>
            <a:spLocks noChangeShapeType="1"/>
          </p:cNvSpPr>
          <p:nvPr/>
        </p:nvSpPr>
        <p:spPr bwMode="auto">
          <a:xfrm>
            <a:off x="6372225" y="5229225"/>
            <a:ext cx="2087563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E753-0CA5-4452-BB1F-AFEF2A928587}" type="slidenum">
              <a:rPr lang="ru-RU"/>
              <a:pPr/>
              <a:t>13</a:t>
            </a:fld>
            <a:endParaRPr lang="ru-RU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457200"/>
            <a:ext cx="6400800" cy="1676400"/>
          </a:xfrm>
        </p:spPr>
        <p:txBody>
          <a:bodyPr/>
          <a:lstStyle/>
          <a:p>
            <a:r>
              <a:rPr lang="ru-RU" sz="88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Соблюдайте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84324" name="Picture 4" descr="5"/>
          <p:cNvPicPr>
            <a:picLocks noChangeAspect="1" noChangeArrowheads="1"/>
          </p:cNvPicPr>
          <p:nvPr/>
        </p:nvPicPr>
        <p:blipFill>
          <a:blip r:embed="rId2" cstate="print"/>
          <a:srcRect l="37978"/>
          <a:stretch>
            <a:fillRect/>
          </a:stretch>
        </p:blipFill>
        <p:spPr bwMode="auto">
          <a:xfrm>
            <a:off x="5715000" y="2133600"/>
            <a:ext cx="2438400" cy="1768475"/>
          </a:xfrm>
          <a:prstGeom prst="rect">
            <a:avLst/>
          </a:prstGeom>
          <a:noFill/>
        </p:spPr>
      </p:pic>
      <p:pic>
        <p:nvPicPr>
          <p:cNvPr id="184325" name="Picture 5" descr="j032098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419600"/>
            <a:ext cx="2667000" cy="2062163"/>
          </a:xfrm>
          <a:prstGeom prst="rect">
            <a:avLst/>
          </a:prstGeom>
          <a:noFill/>
        </p:spPr>
      </p:pic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762000" y="2301875"/>
            <a:ext cx="40560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3733800" y="4191000"/>
            <a:ext cx="5080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движения!</a:t>
            </a:r>
          </a:p>
        </p:txBody>
      </p:sp>
      <p:pic>
        <p:nvPicPr>
          <p:cNvPr id="184329" name="Picture 9" descr="5"/>
          <p:cNvPicPr>
            <a:picLocks noChangeAspect="1" noChangeArrowheads="1"/>
          </p:cNvPicPr>
          <p:nvPr/>
        </p:nvPicPr>
        <p:blipFill>
          <a:blip r:embed="rId2" cstate="print"/>
          <a:srcRect r="63297"/>
          <a:stretch>
            <a:fillRect/>
          </a:stretch>
        </p:blipFill>
        <p:spPr bwMode="auto">
          <a:xfrm>
            <a:off x="785786" y="428604"/>
            <a:ext cx="1533525" cy="18288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20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480"/>
                            </p:stCondLst>
                            <p:childTnLst>
                              <p:par>
                                <p:cTn id="19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2000" fill="hold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12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8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12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12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/>
      <p:bldP spid="184326" grpId="0"/>
      <p:bldP spid="1843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Какие существуют виды задач на движение?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Движение в противоположном направлении с удалением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Движение в противоположном направлении   навстречу друг другу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Движение в одном направлении с отставанием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Движение в одном направлении вдогонку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558800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Объясни, что обозначают эти буквы: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57430"/>
            <a:ext cx="8229600" cy="376873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273050" indent="-273050" eaLnBrk="1" hangingPunct="1"/>
            <a:endParaRPr lang="ru-RU" sz="3600" dirty="0" smtClean="0"/>
          </a:p>
          <a:p>
            <a:pPr marL="273050" indent="-273050" eaLnBrk="1" hangingPunct="1">
              <a:buFontTx/>
              <a:buNone/>
            </a:pPr>
            <a:r>
              <a:rPr lang="en-US" sz="8800" dirty="0" smtClean="0"/>
              <a:t>  </a:t>
            </a:r>
            <a:r>
              <a:rPr lang="en-US" sz="10600" b="1" dirty="0" smtClean="0"/>
              <a:t>S     </a:t>
            </a:r>
            <a:r>
              <a:rPr lang="ru-RU" sz="10600" b="1" dirty="0" smtClean="0"/>
              <a:t>  </a:t>
            </a:r>
            <a:r>
              <a:rPr lang="en-US" sz="10600" b="1" dirty="0" smtClean="0"/>
              <a:t>V     </a:t>
            </a:r>
            <a:r>
              <a:rPr lang="ru-RU" sz="10600" b="1" dirty="0" smtClean="0"/>
              <a:t>  </a:t>
            </a:r>
            <a:r>
              <a:rPr lang="en-US" sz="10600" b="1" dirty="0" smtClean="0"/>
              <a:t>t     </a:t>
            </a:r>
            <a:r>
              <a:rPr lang="en-US" sz="8800" b="1" dirty="0" smtClean="0">
                <a:solidFill>
                  <a:srgbClr val="009900"/>
                </a:solidFill>
              </a:rPr>
              <a:t> </a:t>
            </a:r>
          </a:p>
          <a:p>
            <a:pPr marL="273050" indent="-273050" algn="ctr" eaLnBrk="1" hangingPunct="1">
              <a:buFontTx/>
              <a:buNone/>
            </a:pPr>
            <a:r>
              <a:rPr lang="ru-RU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расстояние           скорость              время</a:t>
            </a: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найти расстояние, нужно…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найти скорость, нужно…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найти время, нужно…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6147" name="Прямоугольник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2288" y="96838"/>
            <a:ext cx="6297612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Арифметический диктант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19"/>
          <a:ext cx="8258203" cy="3589761"/>
        </p:xfrm>
        <a:graphic>
          <a:graphicData uri="http://schemas.openxmlformats.org/drawingml/2006/table">
            <a:tbl>
              <a:tblPr/>
              <a:tblGrid>
                <a:gridCol w="2078770"/>
                <a:gridCol w="2115465"/>
                <a:gridCol w="2078770"/>
                <a:gridCol w="1985198"/>
              </a:tblGrid>
              <a:tr h="11965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6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км/ч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3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2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20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км/ч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4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12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6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965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км/ч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 5 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= 6 м/мин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=  15мин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60 см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v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 15 см/с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90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6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965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= 5 м/мин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=  16 мин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70 км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v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 14 км/ч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25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км/ч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4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60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 12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мин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22236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857255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роверка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142985"/>
          <a:ext cx="8501121" cy="5214973"/>
        </p:xfrm>
        <a:graphic>
          <a:graphicData uri="http://schemas.openxmlformats.org/drawingml/2006/table">
            <a:tbl>
              <a:tblPr/>
              <a:tblGrid>
                <a:gridCol w="2139918"/>
                <a:gridCol w="2177692"/>
                <a:gridCol w="2139918"/>
                <a:gridCol w="2043593"/>
              </a:tblGrid>
              <a:tr h="37756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2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6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=  3 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8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=  2 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\ч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20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=  4 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80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12 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=  6 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2 м\ч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12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12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=  5 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60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= 6 м/мин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=  15мин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90 м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60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 15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/с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4 с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90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=  9 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\ч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2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= 5 м/мин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=  16 мин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80 м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= 70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 14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5 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 = 25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/ч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 =  4 ч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= 60 км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=  12 мин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- ?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км\мин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653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40EBB-7E33-4CE5-80E2-61139F84C229}" type="slidenum">
              <a:rPr lang="ru-RU"/>
              <a:pPr/>
              <a:t>7</a:t>
            </a:fld>
            <a:endParaRPr lang="ru-RU"/>
          </a:p>
        </p:txBody>
      </p:sp>
      <p:pic>
        <p:nvPicPr>
          <p:cNvPr id="140292" name="Picture 4" descr="5"/>
          <p:cNvPicPr>
            <a:picLocks noChangeAspect="1" noChangeArrowheads="1"/>
          </p:cNvPicPr>
          <p:nvPr/>
        </p:nvPicPr>
        <p:blipFill>
          <a:blip r:embed="rId2" cstate="print"/>
          <a:srcRect l="34180"/>
          <a:stretch>
            <a:fillRect/>
          </a:stretch>
        </p:blipFill>
        <p:spPr bwMode="auto">
          <a:xfrm>
            <a:off x="457200" y="381000"/>
            <a:ext cx="1871663" cy="1454150"/>
          </a:xfrm>
          <a:prstGeom prst="rect">
            <a:avLst/>
          </a:prstGeom>
          <a:noFill/>
        </p:spPr>
      </p:pic>
      <p:pic>
        <p:nvPicPr>
          <p:cNvPr id="140293" name="Picture 5" descr="5"/>
          <p:cNvPicPr>
            <a:picLocks noChangeAspect="1" noChangeArrowheads="1"/>
          </p:cNvPicPr>
          <p:nvPr/>
        </p:nvPicPr>
        <p:blipFill>
          <a:blip r:embed="rId2" cstate="print"/>
          <a:srcRect r="63297"/>
          <a:stretch>
            <a:fillRect/>
          </a:stretch>
        </p:blipFill>
        <p:spPr bwMode="auto">
          <a:xfrm>
            <a:off x="4114800" y="381000"/>
            <a:ext cx="1143000" cy="1454150"/>
          </a:xfrm>
          <a:prstGeom prst="rect">
            <a:avLst/>
          </a:prstGeom>
          <a:noFill/>
        </p:spPr>
      </p:pic>
      <p:sp>
        <p:nvSpPr>
          <p:cNvPr id="140294" name="Line 6"/>
          <p:cNvSpPr>
            <a:spLocks noChangeShapeType="1"/>
          </p:cNvSpPr>
          <p:nvPr/>
        </p:nvSpPr>
        <p:spPr bwMode="auto">
          <a:xfrm>
            <a:off x="1295400" y="1981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0295" name="Line 7"/>
          <p:cNvSpPr>
            <a:spLocks noChangeShapeType="1"/>
          </p:cNvSpPr>
          <p:nvPr/>
        </p:nvSpPr>
        <p:spPr bwMode="auto">
          <a:xfrm>
            <a:off x="1295400" y="198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>
            <a:off x="4114800" y="198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12954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0298" name="Line 10"/>
          <p:cNvSpPr>
            <a:spLocks noChangeShapeType="1"/>
          </p:cNvSpPr>
          <p:nvPr/>
        </p:nvSpPr>
        <p:spPr bwMode="auto">
          <a:xfrm>
            <a:off x="4114800" y="2362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0299" name="Text Box 11"/>
          <p:cNvSpPr txBox="1">
            <a:spLocks noChangeArrowheads="1"/>
          </p:cNvSpPr>
          <p:nvPr/>
        </p:nvSpPr>
        <p:spPr bwMode="auto">
          <a:xfrm>
            <a:off x="4114800" y="2438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6 км/ч.</a:t>
            </a:r>
          </a:p>
        </p:txBody>
      </p:sp>
      <p:sp>
        <p:nvSpPr>
          <p:cNvPr id="140300" name="Text Box 12"/>
          <p:cNvSpPr txBox="1">
            <a:spLocks noChangeArrowheads="1"/>
          </p:cNvSpPr>
          <p:nvPr/>
        </p:nvSpPr>
        <p:spPr bwMode="auto">
          <a:xfrm>
            <a:off x="1295400" y="2362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18 км/ч.</a:t>
            </a:r>
          </a:p>
        </p:txBody>
      </p:sp>
      <p:sp>
        <p:nvSpPr>
          <p:cNvPr id="140301" name="Text Box 13"/>
          <p:cNvSpPr txBox="1">
            <a:spLocks noChangeArrowheads="1"/>
          </p:cNvSpPr>
          <p:nvPr/>
        </p:nvSpPr>
        <p:spPr bwMode="auto">
          <a:xfrm>
            <a:off x="2590800" y="12954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24 км</a:t>
            </a:r>
          </a:p>
        </p:txBody>
      </p:sp>
      <p:sp>
        <p:nvSpPr>
          <p:cNvPr id="140302" name="Text Box 14"/>
          <p:cNvSpPr txBox="1">
            <a:spLocks noChangeArrowheads="1"/>
          </p:cNvSpPr>
          <p:nvPr/>
        </p:nvSpPr>
        <p:spPr bwMode="auto">
          <a:xfrm>
            <a:off x="914400" y="1981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40303" name="Text Box 15"/>
          <p:cNvSpPr txBox="1">
            <a:spLocks noChangeArrowheads="1"/>
          </p:cNvSpPr>
          <p:nvPr/>
        </p:nvSpPr>
        <p:spPr bwMode="auto">
          <a:xfrm>
            <a:off x="3657600" y="2057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40304" name="Line 16"/>
          <p:cNvSpPr>
            <a:spLocks noChangeShapeType="1"/>
          </p:cNvSpPr>
          <p:nvPr/>
        </p:nvSpPr>
        <p:spPr bwMode="auto">
          <a:xfrm>
            <a:off x="6172200" y="198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0305" name="Line 17"/>
          <p:cNvSpPr>
            <a:spLocks noChangeShapeType="1"/>
          </p:cNvSpPr>
          <p:nvPr/>
        </p:nvSpPr>
        <p:spPr bwMode="auto">
          <a:xfrm flipV="1">
            <a:off x="6477000" y="1143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0306" name="Oval 18"/>
          <p:cNvSpPr>
            <a:spLocks noChangeArrowheads="1"/>
          </p:cNvSpPr>
          <p:nvPr/>
        </p:nvSpPr>
        <p:spPr bwMode="auto">
          <a:xfrm>
            <a:off x="6172200" y="838200"/>
            <a:ext cx="6096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0307" name="Text Box 19"/>
          <p:cNvSpPr txBox="1">
            <a:spLocks noChangeArrowheads="1"/>
          </p:cNvSpPr>
          <p:nvPr/>
        </p:nvSpPr>
        <p:spPr bwMode="auto">
          <a:xfrm>
            <a:off x="609600" y="3276600"/>
            <a:ext cx="8153400" cy="240065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 двух пунктов, расстояние между которыми 24 км, одновременно вышел спортсмен и выехал велосипедист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Скорость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спортсмена 6 км/ч., а скорость велосипедиста 18 км/ч..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1).Через сколько часов велосипедист догонит спортсмена?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2).На каком расстоянии от пункта В велосипедист догонит спортсмена?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3). На сколько километров путь велосипедиста больше пути спортсмена?</a:t>
            </a:r>
          </a:p>
        </p:txBody>
      </p:sp>
      <p:sp>
        <p:nvSpPr>
          <p:cNvPr id="140308" name="Text Box 20"/>
          <p:cNvSpPr txBox="1">
            <a:spLocks noChangeArrowheads="1"/>
          </p:cNvSpPr>
          <p:nvPr/>
        </p:nvSpPr>
        <p:spPr bwMode="auto">
          <a:xfrm>
            <a:off x="5638800" y="22860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Почему велосипедист догонит спортсмена?</a:t>
            </a:r>
          </a:p>
        </p:txBody>
      </p:sp>
      <p:sp>
        <p:nvSpPr>
          <p:cNvPr id="140309" name="Text Box 21"/>
          <p:cNvSpPr txBox="1">
            <a:spLocks noChangeArrowheads="1"/>
          </p:cNvSpPr>
          <p:nvPr/>
        </p:nvSpPr>
        <p:spPr bwMode="auto">
          <a:xfrm>
            <a:off x="7162800" y="373063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u="sng" dirty="0">
                <a:solidFill>
                  <a:srgbClr val="FF0000"/>
                </a:solidFill>
              </a:rPr>
              <a:t>Задача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7883-F9C7-4697-A907-E65B25299355}" type="slidenum">
              <a:rPr lang="ru-RU"/>
              <a:pPr/>
              <a:t>8</a:t>
            </a:fld>
            <a:endParaRPr lang="ru-RU"/>
          </a:p>
        </p:txBody>
      </p:sp>
      <p:sp>
        <p:nvSpPr>
          <p:cNvPr id="147458" name="Line 2"/>
          <p:cNvSpPr>
            <a:spLocks noChangeShapeType="1"/>
          </p:cNvSpPr>
          <p:nvPr/>
        </p:nvSpPr>
        <p:spPr bwMode="auto">
          <a:xfrm>
            <a:off x="1143000" y="1295400"/>
            <a:ext cx="5562600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61" name="Line 5"/>
          <p:cNvSpPr>
            <a:spLocks noChangeShapeType="1"/>
          </p:cNvSpPr>
          <p:nvPr/>
        </p:nvSpPr>
        <p:spPr bwMode="auto">
          <a:xfrm>
            <a:off x="1143000" y="106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62" name="Line 6"/>
          <p:cNvSpPr>
            <a:spLocks noChangeShapeType="1"/>
          </p:cNvSpPr>
          <p:nvPr/>
        </p:nvSpPr>
        <p:spPr bwMode="auto">
          <a:xfrm>
            <a:off x="3505200" y="106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63" name="Line 7"/>
          <p:cNvSpPr>
            <a:spLocks noChangeShapeType="1"/>
          </p:cNvSpPr>
          <p:nvPr/>
        </p:nvSpPr>
        <p:spPr bwMode="auto">
          <a:xfrm>
            <a:off x="1143000" y="152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64" name="Line 8"/>
          <p:cNvSpPr>
            <a:spLocks noChangeShapeType="1"/>
          </p:cNvSpPr>
          <p:nvPr/>
        </p:nvSpPr>
        <p:spPr bwMode="auto">
          <a:xfrm>
            <a:off x="35052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1143000" y="1668463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18км/ч.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3505200" y="1600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6 км/ч.</a:t>
            </a: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1905000" y="906463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24 км</a:t>
            </a: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642910" y="285728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Рассуждаем и решаем задачу.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1066800" y="23622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642910" y="2071678"/>
            <a:ext cx="7858180" cy="40164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Давайте подумаем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почему велосипедист догонит спортсмена?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сколько километров велосипедист приближается к спортсмену каждый час?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ru-RU" sz="20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расстояние – скорость сближения.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сколько километров велосипедисту надо приблизится к спортсмену?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 же узнать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сколько часов велосипедист догонит спортсмена?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Сколько километров за это время пройдет спортсмен?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 какое расстояние проедет велосипедист?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каком расстоянии от пункта В велосипедист догонит спортсмена?</a:t>
            </a:r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47471" name="Line 15"/>
          <p:cNvSpPr>
            <a:spLocks noChangeShapeType="1"/>
          </p:cNvSpPr>
          <p:nvPr/>
        </p:nvSpPr>
        <p:spPr bwMode="auto">
          <a:xfrm>
            <a:off x="6324600" y="3505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791200" y="99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73" name="Oval 17"/>
          <p:cNvSpPr>
            <a:spLocks noChangeArrowheads="1"/>
          </p:cNvSpPr>
          <p:nvPr/>
        </p:nvSpPr>
        <p:spPr bwMode="auto">
          <a:xfrm>
            <a:off x="5638800" y="762000"/>
            <a:ext cx="304800" cy="3048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7474" name="Text Box 18"/>
          <p:cNvSpPr txBox="1">
            <a:spLocks noChangeArrowheads="1"/>
          </p:cNvSpPr>
          <p:nvPr/>
        </p:nvSpPr>
        <p:spPr bwMode="auto">
          <a:xfrm>
            <a:off x="838200" y="914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endParaRPr lang="ru-RU"/>
          </a:p>
        </p:txBody>
      </p:sp>
      <p:sp>
        <p:nvSpPr>
          <p:cNvPr id="147475" name="Text Box 19"/>
          <p:cNvSpPr txBox="1">
            <a:spLocks noChangeArrowheads="1"/>
          </p:cNvSpPr>
          <p:nvPr/>
        </p:nvSpPr>
        <p:spPr bwMode="auto">
          <a:xfrm>
            <a:off x="3429000" y="9144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63713" y="188913"/>
            <a:ext cx="56165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Решите задачи: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85720" y="836613"/>
            <a:ext cx="8534430" cy="7699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Белый медведь проплыл 200 км со скоростью 5 км/ч. Сколько часов плыл белый медведь?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850" y="1557338"/>
            <a:ext cx="8569325" cy="8302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Петя читал книгу со скоростью 20 страниц в день. Через сколько дней он прочитал всю книгу, если в ней 200 страниц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3850" y="2349500"/>
            <a:ext cx="8534430" cy="768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Рыба-меч развивает скорость 30 м/с. За сколько секунд рыба проплывёт расстояние 1 км 500 м?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3850" y="3141662"/>
            <a:ext cx="8642350" cy="7694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Ветер дует со скоростью 25 м/с. За сколько секунд он утащит воздушный шар на 200 м?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B31F5BA59354947A2A98A8F8491404C" ma:contentTypeVersion="1" ma:contentTypeDescription="Создание документа." ma:contentTypeScope="" ma:versionID="2fa73853ecc96c1082e6657797b66e6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H5VRHAXFEW3S-797-1259</_dlc_DocId>
    <_dlc_DocIdUrl xmlns="b582dbf1-bcaa-4613-9a4c-8b7010640233">
      <Url>http://www.eduportal44.ru/Krasnoe/Sred/2/_layouts/15/DocIdRedir.aspx?ID=H5VRHAXFEW3S-797-1259</Url>
      <Description>H5VRHAXFEW3S-797-1259</Description>
    </_dlc_DocIdUrl>
  </documentManagement>
</p:properties>
</file>

<file path=customXml/itemProps1.xml><?xml version="1.0" encoding="utf-8"?>
<ds:datastoreItem xmlns:ds="http://schemas.openxmlformats.org/officeDocument/2006/customXml" ds:itemID="{876D15E1-C7AE-4C69-AF41-6C7966E27558}"/>
</file>

<file path=customXml/itemProps2.xml><?xml version="1.0" encoding="utf-8"?>
<ds:datastoreItem xmlns:ds="http://schemas.openxmlformats.org/officeDocument/2006/customXml" ds:itemID="{2DF7AEA5-2006-4670-A4DE-4D0529A5F98F}"/>
</file>

<file path=customXml/itemProps3.xml><?xml version="1.0" encoding="utf-8"?>
<ds:datastoreItem xmlns:ds="http://schemas.openxmlformats.org/officeDocument/2006/customXml" ds:itemID="{4C2671B9-9D31-455D-BC16-6073D6E4A5C2}"/>
</file>

<file path=customXml/itemProps4.xml><?xml version="1.0" encoding="utf-8"?>
<ds:datastoreItem xmlns:ds="http://schemas.openxmlformats.org/officeDocument/2006/customXml" ds:itemID="{E5BCA5B5-E4F4-4FE8-B013-6560B26D1141}"/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895</Words>
  <Application>Microsoft Office PowerPoint</Application>
  <PresentationFormat>Экран (4:3)</PresentationFormat>
  <Paragraphs>177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Какие существуют виды задач на движение?   </vt:lpstr>
      <vt:lpstr>Объясни, что обозначают эти буквы:</vt:lpstr>
      <vt:lpstr>Слайд 4</vt:lpstr>
      <vt:lpstr>Арифметический диктант </vt:lpstr>
      <vt:lpstr>Проверка</vt:lpstr>
      <vt:lpstr>Слайд 7</vt:lpstr>
      <vt:lpstr>Слайд 8</vt:lpstr>
      <vt:lpstr>Слайд 9</vt:lpstr>
      <vt:lpstr>Слайд 10</vt:lpstr>
      <vt:lpstr>Слайд 11</vt:lpstr>
      <vt:lpstr>Слайд 12</vt:lpstr>
      <vt:lpstr>Соблюдайте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«Повторение. Решение задач на движение.» 4 класс</dc:title>
  <dc:creator>Света</dc:creator>
  <cp:lastModifiedBy>Е.Н.Г.</cp:lastModifiedBy>
  <cp:revision>26</cp:revision>
  <dcterms:created xsi:type="dcterms:W3CDTF">2014-05-19T16:14:51Z</dcterms:created>
  <dcterms:modified xsi:type="dcterms:W3CDTF">2022-02-14T18:46:32Z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0x010100BB31F5BA59354947A2A98A8F8491404C</vt:lpwstr>
  </property>
  <property fmtid="{D5CDD505-2E9C-101B-9397-08002B2CF9AE}" pid="3" name="_dlc_DocIdItemGuid">
    <vt:lpwstr>1b2d54a8-bd2f-4833-926d-7d4c48b3a22d</vt:lpwstr>
  </property>
</Properties>
</file>