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18.xml" ContentType="application/vnd.openxmlformats-officedocument.presentationml.slide+xml"/>
  <Override PartName="/ppt/slides/slide11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89" r:id="rId4"/>
    <p:sldId id="261" r:id="rId5"/>
    <p:sldId id="262" r:id="rId6"/>
    <p:sldId id="280" r:id="rId7"/>
    <p:sldId id="269" r:id="rId8"/>
    <p:sldId id="270" r:id="rId9"/>
    <p:sldId id="271" r:id="rId10"/>
    <p:sldId id="290" r:id="rId11"/>
    <p:sldId id="273" r:id="rId12"/>
    <p:sldId id="291" r:id="rId13"/>
    <p:sldId id="274" r:id="rId14"/>
    <p:sldId id="292" r:id="rId15"/>
    <p:sldId id="275" r:id="rId16"/>
    <p:sldId id="293" r:id="rId17"/>
    <p:sldId id="276" r:id="rId18"/>
    <p:sldId id="294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65" autoAdjust="0"/>
    <p:restoredTop sz="94660"/>
  </p:normalViewPr>
  <p:slideViewPr>
    <p:cSldViewPr>
      <p:cViewPr>
        <p:scale>
          <a:sx n="80" d="100"/>
          <a:sy n="80" d="100"/>
        </p:scale>
        <p:origin x="-1068" y="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29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28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openxmlformats.org/officeDocument/2006/relationships/customXml" Target="../customXml/item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ru-RU" smtClean="0"/>
              <a:t>"Мой университет - </a:t>
            </a:r>
            <a:r>
              <a:rPr lang="en-US" smtClean="0"/>
              <a:t>www.moi-amour.ru"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5A7840-17CB-4274-BCBE-24021CAD868D}" type="datetimeFigureOut">
              <a:rPr lang="ru-RU" smtClean="0"/>
              <a:pPr/>
              <a:t>26.04.2020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6AB58F-3136-498C-94EE-B16336DC7B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405185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ru-RU" smtClean="0"/>
              <a:t>"Мой университет - </a:t>
            </a:r>
            <a:r>
              <a:rPr lang="en-US" smtClean="0"/>
              <a:t>www.moi-amour.ru"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664C45-9F30-4B97-91F6-CC2CC7E8E27D}" type="datetimeFigureOut">
              <a:rPr lang="ru-RU" smtClean="0"/>
              <a:pPr/>
              <a:t>26.04.2020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69CB53-8DD9-40C9-AE1F-7A2F7037DD6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0878242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6" name="Верхний колонтитул 5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ru-RU" smtClean="0"/>
              <a:t>"Мой университет - </a:t>
            </a:r>
            <a:r>
              <a:rPr lang="en-US" smtClean="0"/>
              <a:t>www.moi-amour.ru"</a:t>
            </a:r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6" name="Верхний колонтитул 5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ru-RU" smtClean="0"/>
              <a:t>"Мой университет - </a:t>
            </a:r>
            <a:r>
              <a:rPr lang="en-US" smtClean="0"/>
              <a:t>www.moi-amour.ru"</a:t>
            </a:r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Relationship Id="rId9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475656" y="908720"/>
            <a:ext cx="6624736" cy="33843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600" b="1" i="1" u="none" strike="noStrike" kern="1200" cap="none" spc="0" normalizeH="0" baseline="0" noProof="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Литературное</a:t>
            </a:r>
            <a:r>
              <a:rPr kumimoji="0" lang="ru-RU" sz="6600" b="1" i="1" u="none" strike="noStrike" kern="1200" cap="none" spc="0" normalizeH="0" noProof="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 чтение</a:t>
            </a:r>
            <a:endParaRPr kumimoji="0" lang="ru-RU" sz="6600" b="1" i="1" u="none" strike="noStrike" kern="1200" cap="none" spc="0" normalizeH="0" baseline="0" noProof="0" dirty="0">
              <a:ln>
                <a:solidFill>
                  <a:schemeClr val="tx1"/>
                </a:solidFill>
              </a:ln>
              <a:solidFill>
                <a:srgbClr val="FF0000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5400" b="1" i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Рояль</a:t>
            </a:r>
            <a:r>
              <a:rPr lang="ru-RU" b="1" dirty="0" smtClean="0"/>
              <a:t> – </a:t>
            </a:r>
            <a:r>
              <a:rPr lang="ru-RU" dirty="0" smtClean="0"/>
              <a:t>музыкальный инструмент.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5400" b="1" i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Полька и вальс </a:t>
            </a:r>
            <a:r>
              <a:rPr lang="ru-RU" b="1" dirty="0" smtClean="0"/>
              <a:t>– </a:t>
            </a:r>
            <a:r>
              <a:rPr lang="ru-RU" dirty="0" smtClean="0"/>
              <a:t>названия танцев.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98578"/>
          </a:xfrm>
        </p:spPr>
        <p:txBody>
          <a:bodyPr>
            <a:normAutofit/>
          </a:bodyPr>
          <a:lstStyle/>
          <a:p>
            <a:r>
              <a:rPr lang="ru-RU" sz="11500" b="1" i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+mn-lt"/>
              </a:rPr>
              <a:t>Ария </a:t>
            </a:r>
            <a:r>
              <a:rPr lang="ru-RU" sz="4000" dirty="0" smtClean="0">
                <a:latin typeface="+mn-lt"/>
              </a:rPr>
              <a:t/>
            </a:r>
            <a:br>
              <a:rPr lang="ru-RU" sz="4000" dirty="0" smtClean="0">
                <a:latin typeface="+mn-lt"/>
              </a:rPr>
            </a:br>
            <a:r>
              <a:rPr lang="ru-RU" sz="4000" dirty="0" smtClean="0">
                <a:latin typeface="+mn-lt"/>
              </a:rPr>
              <a:t/>
            </a:r>
            <a:br>
              <a:rPr lang="ru-RU" sz="4000" dirty="0" smtClean="0">
                <a:latin typeface="+mn-lt"/>
              </a:rPr>
            </a:b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000" b="1" i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Ария –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это эпизод в опере, исполняемый одним певцом в сопровождении оркестра.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4464496"/>
          </a:xfrm>
        </p:spPr>
        <p:txBody>
          <a:bodyPr>
            <a:normAutofit/>
          </a:bodyPr>
          <a:lstStyle/>
          <a:p>
            <a:r>
              <a:rPr lang="ru-RU" sz="9600" b="1" i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+mn-lt"/>
              </a:rPr>
              <a:t>Опера </a:t>
            </a:r>
            <a:r>
              <a:rPr lang="ru-RU" sz="4000" dirty="0" smtClean="0">
                <a:latin typeface="+mn-lt"/>
              </a:rPr>
              <a:t/>
            </a:r>
            <a:br>
              <a:rPr lang="ru-RU" sz="4000" dirty="0" smtClean="0">
                <a:latin typeface="+mn-lt"/>
              </a:rPr>
            </a:br>
            <a:r>
              <a:rPr lang="ru-RU" sz="4000" dirty="0" smtClean="0">
                <a:latin typeface="+mn-lt"/>
              </a:rPr>
              <a:t/>
            </a:r>
            <a:br>
              <a:rPr lang="ru-RU" sz="4000" dirty="0" smtClean="0">
                <a:latin typeface="+mn-lt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457200" y="692696"/>
            <a:ext cx="8229600" cy="44644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1" i="1" u="none" strike="noStrike" kern="1200" cap="none" spc="0" normalizeH="0" baseline="0" noProof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Опера –</a:t>
            </a:r>
            <a:r>
              <a:rPr kumimoji="0" lang="ru-RU" sz="4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/>
            </a:r>
            <a:br>
              <a:rPr kumimoji="0" lang="ru-RU" sz="4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</a:br>
            <a:r>
              <a:rPr kumimoji="0" lang="ru-RU" sz="4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/>
            </a:r>
            <a:br>
              <a:rPr kumimoji="0" lang="ru-RU" sz="4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</a:br>
            <a:r>
              <a:rPr kumimoji="0" lang="ru-RU" sz="4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 это жанр музыки, музыкальный спектакль, где </a:t>
            </a:r>
            <a:br>
              <a:rPr kumimoji="0" lang="ru-RU" sz="4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</a:br>
            <a:r>
              <a:rPr kumimoji="0" lang="ru-RU" sz="4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артисты поют.</a:t>
            </a:r>
            <a:r>
              <a:rPr kumimoji="0" lang="ru-RU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26570"/>
          </a:xfrm>
        </p:spPr>
        <p:txBody>
          <a:bodyPr>
            <a:normAutofit/>
          </a:bodyPr>
          <a:lstStyle/>
          <a:p>
            <a:r>
              <a:rPr lang="ru-RU" sz="7200" b="1" i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+mn-lt"/>
              </a:rPr>
              <a:t>Специалист </a:t>
            </a:r>
            <a:r>
              <a:rPr lang="ru-RU" sz="6600" dirty="0" smtClean="0"/>
              <a:t/>
            </a:r>
            <a:br>
              <a:rPr lang="ru-RU" sz="6600" dirty="0" smtClean="0"/>
            </a:br>
            <a:endParaRPr lang="ru-RU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457200" y="274638"/>
            <a:ext cx="8229600" cy="5026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1" i="1" u="none" strike="noStrike" kern="1200" cap="none" spc="0" normalizeH="0" baseline="0" noProof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Специалист </a:t>
            </a:r>
            <a:r>
              <a:rPr kumimoji="0" lang="ru-RU" sz="4800" b="0" i="1" u="none" strike="noStrike" kern="1200" cap="none" spc="0" normalizeH="0" baseline="0" noProof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–</a:t>
            </a:r>
            <a:r>
              <a:rPr kumimoji="0" lang="ru-RU" sz="4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/>
            </a:r>
            <a:br>
              <a:rPr kumimoji="0" lang="ru-RU" sz="4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</a:br>
            <a:r>
              <a:rPr kumimoji="0" lang="ru-RU" sz="4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/>
            </a:r>
            <a:br>
              <a:rPr kumimoji="0" lang="ru-RU" sz="4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</a:br>
            <a:r>
              <a:rPr kumimoji="0" lang="ru-RU" sz="4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 человек, который умеет хорошо и ловко делать что-нибудь.</a:t>
            </a:r>
            <a:r>
              <a:rPr kumimoji="0" lang="ru-RU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090466"/>
          </a:xfrm>
        </p:spPr>
        <p:txBody>
          <a:bodyPr>
            <a:normAutofit/>
          </a:bodyPr>
          <a:lstStyle/>
          <a:p>
            <a:r>
              <a:rPr lang="ru-RU" sz="6000" b="1" i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+mn-lt"/>
              </a:rPr>
              <a:t>Художественный</a:t>
            </a:r>
            <a:r>
              <a:rPr lang="ru-RU" sz="6000" i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+mn-lt"/>
              </a:rPr>
              <a:t> свист</a:t>
            </a:r>
            <a:endParaRPr lang="ru-RU" sz="36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457200" y="274638"/>
            <a:ext cx="8229600" cy="40904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1" i="1" u="none" strike="noStrike" kern="1200" cap="none" spc="0" normalizeH="0" baseline="0" noProof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Художественный</a:t>
            </a:r>
            <a:r>
              <a:rPr kumimoji="0" lang="ru-RU" sz="4800" b="0" i="1" u="none" strike="noStrike" kern="1200" cap="none" spc="0" normalizeH="0" baseline="0" noProof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 свист –</a:t>
            </a:r>
            <a:r>
              <a:rPr kumimoji="0" lang="ru-RU" sz="4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/>
            </a:r>
            <a:br>
              <a:rPr kumimoji="0" lang="ru-RU" sz="4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</a:br>
            <a:r>
              <a:rPr kumimoji="0" lang="ru-RU" sz="4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 </a:t>
            </a:r>
            <a:br>
              <a:rPr kumimoji="0" lang="ru-RU" sz="4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</a:br>
            <a:r>
              <a:rPr kumimoji="0" lang="ru-RU" sz="4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враньё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427984" y="1700808"/>
            <a:ext cx="3672408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u="none" strike="noStrike" cap="none" normalizeH="0" baseline="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/>
                <a:latin typeface="Times New Roman" pitchFamily="18" charset="0"/>
                <a:cs typeface="Arial" pitchFamily="34" charset="0"/>
              </a:rPr>
              <a:t>Григорий</a:t>
            </a:r>
            <a:r>
              <a:rPr kumimoji="0" lang="ru-RU" sz="4800" b="1" u="none" strike="noStrike" cap="none" normalizeH="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/>
                <a:latin typeface="Times New Roman" pitchFamily="18" charset="0"/>
                <a:cs typeface="Arial" pitchFamily="34" charset="0"/>
              </a:rPr>
              <a:t> Остер </a:t>
            </a:r>
            <a:r>
              <a:rPr kumimoji="0" lang="ru-RU" sz="4800" u="none" strike="noStrike" cap="none" normalizeH="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/>
                <a:latin typeface="Times New Roman" pitchFamily="18" charset="0"/>
                <a:cs typeface="Arial" pitchFamily="34" charset="0"/>
              </a:rPr>
              <a:t>–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 русский поэт, писатель, создатель жанра «Вредных советов»</a:t>
            </a:r>
            <a:endParaRPr kumimoji="0" lang="ru-RU" sz="28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</p:txBody>
      </p:sp>
      <p:pic>
        <p:nvPicPr>
          <p:cNvPr id="5" name="Рисунок 4" descr="220px-Grigory_Ost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71600" y="692696"/>
            <a:ext cx="3384376" cy="47525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187624" y="692693"/>
          <a:ext cx="6912771" cy="5256588"/>
        </p:xfrm>
        <a:graphic>
          <a:graphicData uri="http://schemas.openxmlformats.org/drawingml/2006/table">
            <a:tbl>
              <a:tblPr/>
              <a:tblGrid>
                <a:gridCol w="758719"/>
                <a:gridCol w="758719"/>
                <a:gridCol w="758719"/>
                <a:gridCol w="758719"/>
                <a:gridCol w="758719"/>
                <a:gridCol w="758719"/>
                <a:gridCol w="758719"/>
                <a:gridCol w="800869"/>
                <a:gridCol w="800869"/>
              </a:tblGrid>
              <a:tr h="635024">
                <a:tc gridSpan="3">
                  <a:txBody>
                    <a:bodyPr/>
                    <a:lstStyle/>
                    <a:p>
                      <a:pPr indent="34925">
                        <a:spcAft>
                          <a:spcPts val="0"/>
                        </a:spcAft>
                        <a:tabLst>
                          <a:tab pos="186055" algn="l"/>
                        </a:tabLs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34925">
                        <a:spcAft>
                          <a:spcPts val="0"/>
                        </a:spcAft>
                        <a:tabLst>
                          <a:tab pos="186055" algn="l"/>
                        </a:tabLst>
                      </a:pPr>
                      <a:r>
                        <a:rPr lang="ru-RU" sz="4000" dirty="0" smtClean="0">
                          <a:latin typeface="Times New Roman"/>
                          <a:ea typeface="Times New Roman"/>
                        </a:rPr>
                        <a:t>и</a:t>
                      </a:r>
                      <a:endParaRPr lang="ru-RU" sz="4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4925">
                        <a:spcAft>
                          <a:spcPts val="0"/>
                        </a:spcAft>
                        <a:tabLst>
                          <a:tab pos="186055" algn="l"/>
                        </a:tabLst>
                      </a:pPr>
                      <a:r>
                        <a:rPr lang="ru-RU" sz="4000" dirty="0" err="1" smtClean="0">
                          <a:latin typeface="Times New Roman"/>
                          <a:ea typeface="Times New Roman"/>
                        </a:rPr>
                        <a:t>р</a:t>
                      </a:r>
                      <a:endParaRPr lang="ru-RU" sz="4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34925">
                        <a:spcAft>
                          <a:spcPts val="0"/>
                        </a:spcAft>
                        <a:tabLst>
                          <a:tab pos="186055" algn="l"/>
                        </a:tabLst>
                      </a:pPr>
                      <a:r>
                        <a:rPr lang="ru-RU" sz="4000" dirty="0" smtClean="0">
                          <a:latin typeface="Times New Roman"/>
                          <a:ea typeface="Times New Roman"/>
                        </a:rPr>
                        <a:t>а</a:t>
                      </a:r>
                      <a:endParaRPr lang="ru-RU" sz="4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indent="34925">
                        <a:spcAft>
                          <a:spcPts val="0"/>
                        </a:spcAft>
                        <a:tabLst>
                          <a:tab pos="186055" algn="l"/>
                        </a:tabLs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5024">
                <a:tc rowSpan="3">
                  <a:txBody>
                    <a:bodyPr/>
                    <a:lstStyle/>
                    <a:p>
                      <a:pPr indent="34925">
                        <a:spcAft>
                          <a:spcPts val="0"/>
                        </a:spcAft>
                        <a:tabLst>
                          <a:tab pos="186055" algn="l"/>
                        </a:tabLs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4925">
                        <a:spcAft>
                          <a:spcPts val="0"/>
                        </a:spcAft>
                        <a:tabLst>
                          <a:tab pos="186055" algn="l"/>
                        </a:tabLst>
                      </a:pPr>
                      <a:r>
                        <a:rPr lang="ru-RU" sz="4000" dirty="0" smtClean="0">
                          <a:latin typeface="Times New Roman"/>
                          <a:ea typeface="Times New Roman"/>
                        </a:rPr>
                        <a:t>м</a:t>
                      </a:r>
                      <a:endParaRPr lang="ru-RU" sz="4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4925">
                        <a:spcAft>
                          <a:spcPts val="0"/>
                        </a:spcAft>
                        <a:tabLst>
                          <a:tab pos="186055" algn="l"/>
                        </a:tabLst>
                      </a:pPr>
                      <a:r>
                        <a:rPr lang="ru-RU" sz="4000" dirty="0" err="1" smtClean="0">
                          <a:latin typeface="Times New Roman"/>
                          <a:ea typeface="Times New Roman"/>
                        </a:rPr>
                        <a:t>ы</a:t>
                      </a:r>
                      <a:endParaRPr lang="ru-RU" sz="4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4925">
                        <a:spcAft>
                          <a:spcPts val="0"/>
                        </a:spcAft>
                        <a:tabLst>
                          <a:tab pos="186055" algn="l"/>
                        </a:tabLst>
                      </a:pPr>
                      <a:r>
                        <a:rPr lang="ru-RU" sz="4000" dirty="0" err="1" smtClean="0">
                          <a:latin typeface="Times New Roman"/>
                          <a:ea typeface="Times New Roman"/>
                        </a:rPr>
                        <a:t>ш</a:t>
                      </a:r>
                      <a:endParaRPr lang="ru-RU" sz="4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4925">
                        <a:spcAft>
                          <a:spcPts val="0"/>
                        </a:spcAft>
                        <a:tabLst>
                          <a:tab pos="186055" algn="l"/>
                        </a:tabLst>
                      </a:pPr>
                      <a:r>
                        <a:rPr lang="ru-RU" sz="4000" dirty="0" smtClean="0">
                          <a:latin typeface="Times New Roman"/>
                          <a:ea typeface="Times New Roman"/>
                        </a:rPr>
                        <a:t>о</a:t>
                      </a:r>
                      <a:endParaRPr lang="ru-RU" sz="4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34925">
                        <a:spcAft>
                          <a:spcPts val="0"/>
                        </a:spcAft>
                        <a:tabLst>
                          <a:tab pos="186055" algn="l"/>
                        </a:tabLst>
                      </a:pPr>
                      <a:r>
                        <a:rPr lang="ru-RU" sz="4000" dirty="0" err="1" smtClean="0">
                          <a:latin typeface="Times New Roman"/>
                          <a:ea typeface="Times New Roman"/>
                        </a:rPr>
                        <a:t>н</a:t>
                      </a:r>
                      <a:endParaRPr lang="ru-RU" sz="4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4925">
                        <a:spcAft>
                          <a:spcPts val="0"/>
                        </a:spcAft>
                        <a:tabLst>
                          <a:tab pos="186055" algn="l"/>
                        </a:tabLst>
                      </a:pPr>
                      <a:r>
                        <a:rPr lang="ru-RU" sz="4000" dirty="0" smtClean="0">
                          <a:latin typeface="Times New Roman"/>
                          <a:ea typeface="Times New Roman"/>
                        </a:rPr>
                        <a:t>о</a:t>
                      </a:r>
                      <a:endParaRPr lang="ru-RU" sz="4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4925">
                        <a:spcAft>
                          <a:spcPts val="0"/>
                        </a:spcAft>
                        <a:tabLst>
                          <a:tab pos="186055" algn="l"/>
                        </a:tabLst>
                      </a:pPr>
                      <a:r>
                        <a:rPr lang="ru-RU" sz="4000" dirty="0" smtClean="0">
                          <a:latin typeface="Times New Roman"/>
                          <a:ea typeface="Times New Roman"/>
                        </a:rPr>
                        <a:t>к</a:t>
                      </a:r>
                      <a:endParaRPr lang="ru-RU" sz="4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indent="34925">
                        <a:spcAft>
                          <a:spcPts val="0"/>
                        </a:spcAft>
                        <a:tabLst>
                          <a:tab pos="186055" algn="l"/>
                        </a:tabLs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35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indent="34925">
                        <a:spcAft>
                          <a:spcPts val="0"/>
                        </a:spcAft>
                        <a:tabLst>
                          <a:tab pos="186055" algn="l"/>
                        </a:tabLs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34925">
                        <a:spcAft>
                          <a:spcPts val="0"/>
                        </a:spcAft>
                        <a:tabLst>
                          <a:tab pos="186055" algn="l"/>
                        </a:tabLst>
                      </a:pPr>
                      <a:r>
                        <a:rPr lang="ru-RU" sz="4000" dirty="0" smtClean="0">
                          <a:latin typeface="Times New Roman"/>
                          <a:ea typeface="Times New Roman"/>
                        </a:rPr>
                        <a:t>м</a:t>
                      </a:r>
                      <a:endParaRPr lang="ru-RU" sz="4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34925">
                        <a:spcAft>
                          <a:spcPts val="0"/>
                        </a:spcAft>
                        <a:tabLst>
                          <a:tab pos="186055" algn="l"/>
                        </a:tabLst>
                      </a:pPr>
                      <a:r>
                        <a:rPr lang="ru-RU" sz="4000" dirty="0" smtClean="0">
                          <a:latin typeface="Times New Roman"/>
                          <a:ea typeface="Times New Roman"/>
                        </a:rPr>
                        <a:t>а</a:t>
                      </a:r>
                      <a:endParaRPr lang="ru-RU" sz="4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4925">
                        <a:spcAft>
                          <a:spcPts val="0"/>
                        </a:spcAft>
                        <a:tabLst>
                          <a:tab pos="186055" algn="l"/>
                        </a:tabLst>
                      </a:pPr>
                      <a:r>
                        <a:rPr lang="ru-RU" sz="4000" dirty="0" smtClean="0">
                          <a:latin typeface="Times New Roman"/>
                          <a:ea typeface="Times New Roman"/>
                        </a:rPr>
                        <a:t>м</a:t>
                      </a:r>
                      <a:endParaRPr lang="ru-RU" sz="4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4925">
                        <a:spcAft>
                          <a:spcPts val="0"/>
                        </a:spcAft>
                        <a:tabLst>
                          <a:tab pos="186055" algn="l"/>
                        </a:tabLst>
                      </a:pPr>
                      <a:r>
                        <a:rPr lang="ru-RU" sz="4000" dirty="0" smtClean="0">
                          <a:latin typeface="Times New Roman"/>
                          <a:ea typeface="Times New Roman"/>
                        </a:rPr>
                        <a:t>а</a:t>
                      </a:r>
                      <a:endParaRPr lang="ru-RU" sz="4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5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34925">
                        <a:spcAft>
                          <a:spcPts val="0"/>
                        </a:spcAft>
                        <a:tabLst>
                          <a:tab pos="186055" algn="l"/>
                        </a:tabLst>
                      </a:pPr>
                      <a:r>
                        <a:rPr lang="ru-RU" sz="4000" dirty="0" err="1" smtClean="0">
                          <a:latin typeface="Times New Roman"/>
                          <a:ea typeface="Times New Roman"/>
                        </a:rPr>
                        <a:t>р</a:t>
                      </a:r>
                      <a:endParaRPr lang="ru-RU" sz="4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4925">
                        <a:spcAft>
                          <a:spcPts val="0"/>
                        </a:spcAft>
                        <a:tabLst>
                          <a:tab pos="186055" algn="l"/>
                        </a:tabLst>
                      </a:pPr>
                      <a:r>
                        <a:rPr lang="ru-RU" sz="4000" dirty="0" err="1" smtClean="0">
                          <a:latin typeface="Times New Roman"/>
                          <a:ea typeface="Times New Roman"/>
                        </a:rPr>
                        <a:t>ы</a:t>
                      </a:r>
                      <a:endParaRPr lang="ru-RU" sz="4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4925">
                        <a:spcAft>
                          <a:spcPts val="0"/>
                        </a:spcAft>
                        <a:tabLst>
                          <a:tab pos="186055" algn="l"/>
                        </a:tabLst>
                      </a:pPr>
                      <a:r>
                        <a:rPr lang="ru-RU" sz="4000" dirty="0" smtClean="0">
                          <a:latin typeface="Times New Roman"/>
                          <a:ea typeface="Times New Roman"/>
                        </a:rPr>
                        <a:t>б</a:t>
                      </a:r>
                      <a:endParaRPr lang="ru-RU" sz="4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4925">
                        <a:spcAft>
                          <a:spcPts val="0"/>
                        </a:spcAft>
                        <a:tabLst>
                          <a:tab pos="186055" algn="l"/>
                        </a:tabLst>
                      </a:pPr>
                      <a:r>
                        <a:rPr lang="ru-RU" sz="4000" dirty="0" smtClean="0">
                          <a:latin typeface="Times New Roman"/>
                          <a:ea typeface="Times New Roman"/>
                        </a:rPr>
                        <a:t>а</a:t>
                      </a:r>
                      <a:endParaRPr lang="ru-RU" sz="4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34925">
                        <a:spcAft>
                          <a:spcPts val="0"/>
                        </a:spcAft>
                        <a:tabLst>
                          <a:tab pos="186055" algn="l"/>
                        </a:tabLs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114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6055" algn="l"/>
                        </a:tabLst>
                      </a:pPr>
                      <a:r>
                        <a:rPr lang="ru-RU" sz="4400" dirty="0" smtClean="0">
                          <a:latin typeface="Times New Roman"/>
                          <a:ea typeface="Times New Roman"/>
                        </a:rPr>
                        <a:t>к</a:t>
                      </a:r>
                      <a:endParaRPr lang="ru-RU" sz="4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86055" algn="l"/>
                        </a:tabLst>
                      </a:pPr>
                      <a:r>
                        <a:rPr lang="ru-RU" sz="4400" dirty="0" smtClean="0">
                          <a:latin typeface="Times New Roman"/>
                          <a:ea typeface="Times New Roman"/>
                        </a:rPr>
                        <a:t>о</a:t>
                      </a:r>
                      <a:endParaRPr lang="ru-RU" sz="4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4925">
                        <a:spcAft>
                          <a:spcPts val="0"/>
                        </a:spcAft>
                        <a:tabLst>
                          <a:tab pos="186055" algn="l"/>
                        </a:tabLst>
                      </a:pPr>
                      <a:r>
                        <a:rPr lang="ru-RU" sz="4400" dirty="0" smtClean="0">
                          <a:latin typeface="Times New Roman"/>
                          <a:ea typeface="Times New Roman"/>
                        </a:rPr>
                        <a:t>т</a:t>
                      </a:r>
                      <a:endParaRPr lang="ru-RU" sz="4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4925">
                        <a:spcAft>
                          <a:spcPts val="0"/>
                        </a:spcAft>
                        <a:tabLst>
                          <a:tab pos="186055" algn="l"/>
                        </a:tabLst>
                      </a:pPr>
                      <a:r>
                        <a:rPr lang="ru-RU" sz="4400" dirty="0" smtClean="0">
                          <a:latin typeface="Times New Roman"/>
                          <a:ea typeface="Times New Roman"/>
                        </a:rPr>
                        <a:t>е</a:t>
                      </a:r>
                      <a:endParaRPr lang="ru-RU" sz="4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4925">
                        <a:spcAft>
                          <a:spcPts val="0"/>
                        </a:spcAft>
                        <a:tabLst>
                          <a:tab pos="186055" algn="l"/>
                        </a:tabLst>
                      </a:pPr>
                      <a:r>
                        <a:rPr lang="ru-RU" sz="4400" dirty="0" err="1" smtClean="0">
                          <a:latin typeface="Times New Roman"/>
                          <a:ea typeface="Times New Roman"/>
                        </a:rPr>
                        <a:t>н</a:t>
                      </a:r>
                      <a:endParaRPr lang="ru-RU" sz="4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34925">
                        <a:spcAft>
                          <a:spcPts val="0"/>
                        </a:spcAft>
                        <a:tabLst>
                          <a:tab pos="186055" algn="l"/>
                        </a:tabLst>
                      </a:pPr>
                      <a:r>
                        <a:rPr lang="ru-RU" sz="4400" dirty="0" smtClean="0">
                          <a:latin typeface="Times New Roman"/>
                          <a:ea typeface="Times New Roman"/>
                        </a:rPr>
                        <a:t>о</a:t>
                      </a:r>
                      <a:endParaRPr lang="ru-RU" sz="4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4925">
                        <a:spcAft>
                          <a:spcPts val="0"/>
                        </a:spcAft>
                        <a:tabLst>
                          <a:tab pos="186055" algn="l"/>
                        </a:tabLst>
                      </a:pPr>
                      <a:r>
                        <a:rPr lang="ru-RU" sz="4400" dirty="0" smtClean="0">
                          <a:latin typeface="Times New Roman"/>
                          <a:ea typeface="Times New Roman"/>
                        </a:rPr>
                        <a:t>к</a:t>
                      </a:r>
                      <a:endParaRPr lang="ru-RU" sz="4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indent="34925">
                        <a:spcAft>
                          <a:spcPts val="0"/>
                        </a:spcAft>
                        <a:tabLst>
                          <a:tab pos="186055" algn="l"/>
                        </a:tabLs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5024">
                <a:tc rowSpan="3">
                  <a:txBody>
                    <a:bodyPr/>
                    <a:lstStyle/>
                    <a:p>
                      <a:pPr indent="34925">
                        <a:spcAft>
                          <a:spcPts val="0"/>
                        </a:spcAft>
                        <a:tabLst>
                          <a:tab pos="186055" algn="l"/>
                        </a:tabLs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3">
                  <a:txBody>
                    <a:bodyPr/>
                    <a:lstStyle/>
                    <a:p>
                      <a:pPr indent="34925">
                        <a:spcAft>
                          <a:spcPts val="0"/>
                        </a:spcAft>
                        <a:tabLst>
                          <a:tab pos="186055" algn="l"/>
                        </a:tabLs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34925">
                        <a:spcAft>
                          <a:spcPts val="0"/>
                        </a:spcAft>
                        <a:tabLst>
                          <a:tab pos="186055" algn="l"/>
                        </a:tabLst>
                      </a:pPr>
                      <a:r>
                        <a:rPr lang="ru-RU" sz="4000" b="0" dirty="0" err="1" smtClean="0">
                          <a:latin typeface="Times New Roman"/>
                          <a:ea typeface="Times New Roman"/>
                        </a:rPr>
                        <a:t>р</a:t>
                      </a:r>
                      <a:endParaRPr lang="ru-RU" sz="4000" b="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4925">
                        <a:spcAft>
                          <a:spcPts val="0"/>
                        </a:spcAft>
                        <a:tabLst>
                          <a:tab pos="186055" algn="l"/>
                        </a:tabLst>
                      </a:pPr>
                      <a:r>
                        <a:rPr lang="ru-RU" sz="4000" b="0" dirty="0" smtClean="0">
                          <a:latin typeface="Times New Roman"/>
                          <a:ea typeface="Times New Roman"/>
                        </a:rPr>
                        <a:t>и</a:t>
                      </a:r>
                      <a:endParaRPr lang="ru-RU" sz="4000" b="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4925">
                        <a:spcAft>
                          <a:spcPts val="0"/>
                        </a:spcAft>
                        <a:tabLst>
                          <a:tab pos="186055" algn="l"/>
                        </a:tabLst>
                      </a:pPr>
                      <a:r>
                        <a:rPr lang="ru-RU" sz="4000" b="0" dirty="0" smtClean="0">
                          <a:latin typeface="Times New Roman"/>
                          <a:ea typeface="Times New Roman"/>
                        </a:rPr>
                        <a:t>с</a:t>
                      </a:r>
                      <a:endParaRPr lang="ru-RU" sz="4000" b="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34925">
                        <a:spcAft>
                          <a:spcPts val="0"/>
                        </a:spcAft>
                        <a:tabLst>
                          <a:tab pos="186055" algn="l"/>
                        </a:tabLst>
                      </a:pPr>
                      <a:r>
                        <a:rPr lang="ru-RU" sz="4000" b="0" dirty="0" smtClean="0">
                          <a:latin typeface="Times New Roman"/>
                          <a:ea typeface="Times New Roman"/>
                        </a:rPr>
                        <a:t>у</a:t>
                      </a:r>
                      <a:endParaRPr lang="ru-RU" sz="4000" b="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4925">
                        <a:spcAft>
                          <a:spcPts val="0"/>
                        </a:spcAft>
                        <a:tabLst>
                          <a:tab pos="186055" algn="l"/>
                        </a:tabLst>
                      </a:pPr>
                      <a:r>
                        <a:rPr lang="ru-RU" sz="4000" b="0" dirty="0" err="1" smtClean="0">
                          <a:latin typeface="Times New Roman"/>
                          <a:ea typeface="Times New Roman"/>
                        </a:rPr>
                        <a:t>н</a:t>
                      </a:r>
                      <a:endParaRPr lang="ru-RU" sz="4000" b="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4925">
                        <a:spcAft>
                          <a:spcPts val="0"/>
                        </a:spcAft>
                        <a:tabLst>
                          <a:tab pos="186055" algn="l"/>
                        </a:tabLst>
                      </a:pPr>
                      <a:r>
                        <a:rPr lang="ru-RU" sz="4000" b="0" dirty="0" smtClean="0">
                          <a:latin typeface="Times New Roman"/>
                          <a:ea typeface="Times New Roman"/>
                        </a:rPr>
                        <a:t>о</a:t>
                      </a:r>
                      <a:endParaRPr lang="ru-RU" sz="4000" b="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4925">
                        <a:spcAft>
                          <a:spcPts val="0"/>
                        </a:spcAft>
                        <a:tabLst>
                          <a:tab pos="186055" algn="l"/>
                        </a:tabLst>
                      </a:pPr>
                      <a:r>
                        <a:rPr lang="ru-RU" sz="4000" b="0" dirty="0" smtClean="0">
                          <a:latin typeface="Times New Roman"/>
                          <a:ea typeface="Times New Roman"/>
                        </a:rPr>
                        <a:t>к</a:t>
                      </a:r>
                      <a:endParaRPr lang="ru-RU" sz="4000" b="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5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indent="34925">
                        <a:spcAft>
                          <a:spcPts val="0"/>
                        </a:spcAft>
                        <a:tabLst>
                          <a:tab pos="186055" algn="l"/>
                        </a:tabLs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34925">
                        <a:spcAft>
                          <a:spcPts val="0"/>
                        </a:spcAft>
                        <a:tabLst>
                          <a:tab pos="186055" algn="l"/>
                        </a:tabLst>
                      </a:pPr>
                      <a:r>
                        <a:rPr lang="ru-RU" sz="4000" dirty="0" smtClean="0">
                          <a:latin typeface="Times New Roman"/>
                          <a:ea typeface="Times New Roman"/>
                        </a:rPr>
                        <a:t>е</a:t>
                      </a:r>
                      <a:endParaRPr lang="ru-RU" sz="4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34925">
                        <a:spcAft>
                          <a:spcPts val="0"/>
                        </a:spcAft>
                        <a:tabLst>
                          <a:tab pos="186055" algn="l"/>
                        </a:tabLst>
                      </a:pPr>
                      <a:r>
                        <a:rPr lang="ru-RU" sz="4000" dirty="0" smtClean="0">
                          <a:latin typeface="Times New Roman"/>
                          <a:ea typeface="Times New Roman"/>
                        </a:rPr>
                        <a:t>с</a:t>
                      </a:r>
                      <a:endParaRPr lang="ru-RU" sz="4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4925">
                        <a:spcAft>
                          <a:spcPts val="0"/>
                        </a:spcAft>
                        <a:tabLst>
                          <a:tab pos="186055" algn="l"/>
                        </a:tabLst>
                      </a:pPr>
                      <a:r>
                        <a:rPr lang="ru-RU" sz="4000" dirty="0" smtClean="0">
                          <a:latin typeface="Times New Roman"/>
                          <a:ea typeface="Times New Roman"/>
                        </a:rPr>
                        <a:t>л</a:t>
                      </a:r>
                      <a:endParaRPr lang="ru-RU" sz="4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4925">
                        <a:spcAft>
                          <a:spcPts val="0"/>
                        </a:spcAft>
                        <a:tabLst>
                          <a:tab pos="186055" algn="l"/>
                        </a:tabLst>
                      </a:pPr>
                      <a:r>
                        <a:rPr lang="ru-RU" sz="4000" dirty="0" smtClean="0">
                          <a:latin typeface="Times New Roman"/>
                          <a:ea typeface="Times New Roman"/>
                        </a:rPr>
                        <a:t>и</a:t>
                      </a:r>
                      <a:endParaRPr lang="ru-RU" sz="4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34925">
                        <a:spcAft>
                          <a:spcPts val="0"/>
                        </a:spcAft>
                        <a:tabLst>
                          <a:tab pos="186055" algn="l"/>
                        </a:tabLs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6350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34925">
                        <a:spcAft>
                          <a:spcPts val="0"/>
                        </a:spcAft>
                        <a:tabLst>
                          <a:tab pos="186055" algn="l"/>
                        </a:tabLst>
                      </a:pPr>
                      <a:r>
                        <a:rPr lang="ru-RU" sz="4000" dirty="0" err="1" smtClean="0">
                          <a:latin typeface="Times New Roman"/>
                          <a:ea typeface="Times New Roman"/>
                        </a:rPr>
                        <a:t>ф</a:t>
                      </a:r>
                      <a:endParaRPr lang="ru-RU" sz="4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34925">
                        <a:spcAft>
                          <a:spcPts val="0"/>
                        </a:spcAft>
                        <a:tabLst>
                          <a:tab pos="186055" algn="l"/>
                        </a:tabLst>
                      </a:pPr>
                      <a:r>
                        <a:rPr lang="ru-RU" sz="4000" dirty="0" smtClean="0">
                          <a:latin typeface="Times New Roman"/>
                          <a:ea typeface="Times New Roman"/>
                        </a:rPr>
                        <a:t>е</a:t>
                      </a:r>
                      <a:endParaRPr lang="ru-RU" sz="4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4925">
                        <a:spcAft>
                          <a:spcPts val="0"/>
                        </a:spcAft>
                        <a:tabLst>
                          <a:tab pos="186055" algn="l"/>
                        </a:tabLst>
                      </a:pPr>
                      <a:r>
                        <a:rPr lang="ru-RU" sz="4000" dirty="0" err="1" smtClean="0">
                          <a:latin typeface="Times New Roman"/>
                          <a:ea typeface="Times New Roman"/>
                        </a:rPr>
                        <a:t>д</a:t>
                      </a:r>
                      <a:endParaRPr lang="ru-RU" sz="4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4925">
                        <a:spcAft>
                          <a:spcPts val="0"/>
                        </a:spcAft>
                        <a:tabLst>
                          <a:tab pos="186055" algn="l"/>
                        </a:tabLst>
                      </a:pPr>
                      <a:r>
                        <a:rPr lang="ru-RU" sz="4000" dirty="0" smtClean="0">
                          <a:latin typeface="Times New Roman"/>
                          <a:ea typeface="Times New Roman"/>
                        </a:rPr>
                        <a:t>я</a:t>
                      </a:r>
                      <a:endParaRPr lang="ru-RU" sz="4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44008" y="1556792"/>
            <a:ext cx="4042792" cy="3744416"/>
          </a:xfrm>
        </p:spPr>
        <p:txBody>
          <a:bodyPr>
            <a:normAutofit/>
          </a:bodyPr>
          <a:lstStyle/>
          <a:p>
            <a:r>
              <a:rPr lang="ru-RU" sz="4800" b="1" i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+mn-lt"/>
              </a:rPr>
              <a:t>Роман </a:t>
            </a:r>
            <a:r>
              <a:rPr lang="ru-RU" sz="4800" b="1" i="1" dirty="0" err="1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+mn-lt"/>
              </a:rPr>
              <a:t>Сеф</a:t>
            </a:r>
            <a:r>
              <a:rPr lang="ru-RU" sz="4800" b="1" i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+mn-lt"/>
              </a:rPr>
              <a:t> – </a:t>
            </a:r>
            <a:r>
              <a:rPr lang="ru-RU" sz="2800" dirty="0" smtClean="0">
                <a:latin typeface="+mn-lt"/>
              </a:rPr>
              <a:t/>
            </a:r>
            <a:br>
              <a:rPr lang="ru-RU" sz="2800" dirty="0" smtClean="0">
                <a:latin typeface="+mn-lt"/>
              </a:rPr>
            </a:br>
            <a:r>
              <a:rPr lang="ru-RU" sz="2800" dirty="0" smtClean="0">
                <a:latin typeface="+mn-lt"/>
              </a:rPr>
              <a:t/>
            </a:r>
            <a:br>
              <a:rPr lang="ru-RU" sz="2800" dirty="0" smtClean="0">
                <a:latin typeface="+mn-lt"/>
              </a:rPr>
            </a:br>
            <a:r>
              <a:rPr lang="ru-RU" sz="2800" dirty="0" smtClean="0">
                <a:latin typeface="+mn-lt"/>
              </a:rPr>
              <a:t>детский писатель, поэт, переводчик</a:t>
            </a:r>
            <a:endParaRPr lang="ru-RU" sz="2800" dirty="0">
              <a:latin typeface="+mn-lt"/>
            </a:endParaRPr>
          </a:p>
        </p:txBody>
      </p:sp>
      <p:pic>
        <p:nvPicPr>
          <p:cNvPr id="4" name="Рисунок 3" descr="загруженное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99592" y="836712"/>
            <a:ext cx="3312368" cy="43204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064896" cy="5544616"/>
          </a:xfrm>
        </p:spPr>
        <p:txBody>
          <a:bodyPr>
            <a:normAutofit fontScale="90000"/>
          </a:bodyPr>
          <a:lstStyle/>
          <a:p>
            <a:pPr algn="l"/>
            <a:r>
              <a:rPr lang="ru-RU" sz="2800" b="1" dirty="0" smtClean="0">
                <a:latin typeface="+mn-lt"/>
              </a:rPr>
              <a:t>                 </a:t>
            </a:r>
            <a:r>
              <a:rPr lang="ru-RU" sz="2000" b="1" dirty="0" smtClean="0">
                <a:latin typeface="+mn-lt"/>
              </a:rPr>
              <a:t>       </a:t>
            </a:r>
            <a:r>
              <a:rPr lang="ru-RU" sz="2000" b="1" dirty="0" smtClean="0">
                <a:latin typeface="+mn-lt"/>
              </a:rPr>
              <a:t/>
            </a:r>
            <a:br>
              <a:rPr lang="ru-RU" sz="2000" b="1" dirty="0" smtClean="0">
                <a:latin typeface="+mn-lt"/>
              </a:rPr>
            </a:br>
            <a:r>
              <a:rPr lang="ru-RU" sz="2600" b="1" dirty="0" err="1" smtClean="0"/>
              <a:t>Роальд</a:t>
            </a:r>
            <a:r>
              <a:rPr lang="ru-RU" sz="2600" b="1" dirty="0" smtClean="0"/>
              <a:t> </a:t>
            </a:r>
            <a:r>
              <a:rPr lang="ru-RU" sz="2600" b="1" dirty="0"/>
              <a:t>Семёнович </a:t>
            </a:r>
            <a:r>
              <a:rPr lang="ru-RU" sz="2600" b="1" dirty="0" err="1"/>
              <a:t>Сеф</a:t>
            </a:r>
            <a:r>
              <a:rPr lang="ru-RU" sz="2600" b="1" dirty="0"/>
              <a:t> </a:t>
            </a:r>
            <a:r>
              <a:rPr lang="ru-RU" sz="2600" dirty="0"/>
              <a:t>– детский писатель, поэт, переводчик. </a:t>
            </a:r>
            <a:r>
              <a:rPr lang="ru-RU" sz="2600" b="1" dirty="0" err="1"/>
              <a:t>Сеф</a:t>
            </a:r>
            <a:r>
              <a:rPr lang="ru-RU" sz="2600" dirty="0"/>
              <a:t> – это псевдоним, память об отце (по первым буквам) – Семёне Ефимовиче </a:t>
            </a:r>
            <a:r>
              <a:rPr lang="ru-RU" sz="2600" dirty="0" err="1"/>
              <a:t>Фаермарке</a:t>
            </a:r>
            <a:r>
              <a:rPr lang="ru-RU" sz="2600" dirty="0"/>
              <a:t>. Родился 6 октября 1931 года в Москве. Когда ему было 5 лет отца и мать арестовали, отец был расстрелян, мать отправлена в тюрьму. Мальчик остался с бабушкой. После возвращения матери из заключения, они были сосланы в город Малоярославец, где прожили 3 года. После окончания школы перепробовал множество профессий, работал и водителем автобуса. В 20 лет Романа </a:t>
            </a:r>
            <a:r>
              <a:rPr lang="ru-RU" sz="2600" dirty="0" err="1"/>
              <a:t>Сефа</a:t>
            </a:r>
            <a:r>
              <a:rPr lang="ru-RU" sz="2600" dirty="0"/>
              <a:t> арестовали, пять лет жил на поселении в Караганде. Здесь он выучил английский и стал заниматься переводом. В 1956 году его реабилитировали, отменили обвинение.</a:t>
            </a:r>
            <a:r>
              <a:rPr lang="ru-RU" sz="3100" dirty="0" smtClean="0">
                <a:latin typeface="+mn-lt"/>
              </a:rPr>
              <a:t/>
            </a:r>
            <a:br>
              <a:rPr lang="ru-RU" sz="3100" dirty="0" smtClean="0">
                <a:latin typeface="+mn-lt"/>
              </a:rPr>
            </a:br>
            <a:r>
              <a:rPr lang="ru-RU" sz="2800" dirty="0" smtClean="0">
                <a:latin typeface="+mn-lt"/>
              </a:rPr>
              <a:t/>
            </a:r>
            <a:br>
              <a:rPr lang="ru-RU" sz="2800" dirty="0" smtClean="0">
                <a:latin typeface="+mn-lt"/>
              </a:rPr>
            </a:br>
            <a:endParaRPr lang="ru-RU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650306"/>
          </a:xfrm>
        </p:spPr>
        <p:txBody>
          <a:bodyPr>
            <a:noAutofit/>
          </a:bodyPr>
          <a:lstStyle/>
          <a:p>
            <a:r>
              <a:rPr lang="ru-RU" sz="4800" b="1" i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+mn-lt"/>
              </a:rPr>
              <a:t>Произведения Романа </a:t>
            </a:r>
            <a:r>
              <a:rPr lang="ru-RU" sz="4800" b="1" i="1" dirty="0" err="1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+mn-lt"/>
              </a:rPr>
              <a:t>Сефа</a:t>
            </a:r>
            <a:r>
              <a:rPr lang="ru-RU" sz="4800" i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+mn-lt"/>
              </a:rPr>
              <a:t/>
            </a:r>
            <a:br>
              <a:rPr lang="ru-RU" sz="4800" i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+mn-lt"/>
              </a:rPr>
            </a:br>
            <a:r>
              <a:rPr lang="ru-RU" sz="4800" i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+mn-lt"/>
              </a:rPr>
              <a:t/>
            </a:r>
            <a:br>
              <a:rPr lang="ru-RU" sz="4800" i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+mn-lt"/>
              </a:rPr>
            </a:br>
            <a:endParaRPr lang="ru-RU" sz="4800" i="1" dirty="0">
              <a:ln>
                <a:solidFill>
                  <a:schemeClr val="tx1"/>
                </a:solidFill>
              </a:ln>
              <a:solidFill>
                <a:srgbClr val="FF0000"/>
              </a:solidFill>
              <a:latin typeface="+mn-lt"/>
            </a:endParaRPr>
          </a:p>
        </p:txBody>
      </p:sp>
      <p:pic>
        <p:nvPicPr>
          <p:cNvPr id="3" name="Рисунок 2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1268760"/>
            <a:ext cx="1676400" cy="2590800"/>
          </a:xfrm>
          <a:prstGeom prst="rect">
            <a:avLst/>
          </a:prstGeom>
        </p:spPr>
      </p:pic>
      <p:pic>
        <p:nvPicPr>
          <p:cNvPr id="4" name="Рисунок 3" descr="images 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71800" y="1268760"/>
            <a:ext cx="2124075" cy="2376263"/>
          </a:xfrm>
          <a:prstGeom prst="rect">
            <a:avLst/>
          </a:prstGeom>
        </p:spPr>
      </p:pic>
      <p:pic>
        <p:nvPicPr>
          <p:cNvPr id="5" name="Рисунок 4" descr="images (2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635896" y="3789040"/>
            <a:ext cx="1714500" cy="2667000"/>
          </a:xfrm>
          <a:prstGeom prst="rect">
            <a:avLst/>
          </a:prstGeom>
        </p:spPr>
      </p:pic>
      <p:pic>
        <p:nvPicPr>
          <p:cNvPr id="8" name="Рисунок 7" descr="загруженное (1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403648" y="3140968"/>
            <a:ext cx="2466975" cy="1847850"/>
          </a:xfrm>
          <a:prstGeom prst="rect">
            <a:avLst/>
          </a:prstGeom>
        </p:spPr>
      </p:pic>
      <p:pic>
        <p:nvPicPr>
          <p:cNvPr id="9" name="Рисунок 8" descr="загруженное (2)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148064" y="1196752"/>
            <a:ext cx="1676400" cy="2590800"/>
          </a:xfrm>
          <a:prstGeom prst="rect">
            <a:avLst/>
          </a:prstGeom>
        </p:spPr>
      </p:pic>
      <p:pic>
        <p:nvPicPr>
          <p:cNvPr id="10" name="Рисунок 9" descr="загруженное (3)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092280" y="1196752"/>
            <a:ext cx="1676400" cy="2590800"/>
          </a:xfrm>
          <a:prstGeom prst="rect">
            <a:avLst/>
          </a:prstGeom>
        </p:spPr>
      </p:pic>
      <p:pic>
        <p:nvPicPr>
          <p:cNvPr id="7" name="Рисунок 6" descr="images (4)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228184" y="3573016"/>
            <a:ext cx="1524000" cy="1562100"/>
          </a:xfrm>
          <a:prstGeom prst="rect">
            <a:avLst/>
          </a:prstGeom>
        </p:spPr>
      </p:pic>
      <p:pic>
        <p:nvPicPr>
          <p:cNvPr id="6" name="Рисунок 5" descr="images (3)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508104" y="4725144"/>
            <a:ext cx="1524000" cy="16954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3888432"/>
          </a:xfrm>
        </p:spPr>
        <p:txBody>
          <a:bodyPr>
            <a:normAutofit/>
          </a:bodyPr>
          <a:lstStyle/>
          <a:p>
            <a:r>
              <a:rPr lang="ru-RU" sz="5300" b="1" i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+mn-lt"/>
              </a:rPr>
              <a:t>Скороговорка</a:t>
            </a:r>
            <a:r>
              <a:rPr lang="ru-RU" sz="2800" dirty="0" smtClean="0">
                <a:latin typeface="+mn-lt"/>
              </a:rPr>
              <a:t/>
            </a:r>
            <a:br>
              <a:rPr lang="ru-RU" sz="2800" dirty="0" smtClean="0">
                <a:latin typeface="+mn-lt"/>
              </a:rPr>
            </a:br>
            <a:r>
              <a:rPr lang="ru-RU" sz="2800" dirty="0" smtClean="0">
                <a:latin typeface="+mn-lt"/>
              </a:rPr>
              <a:t/>
            </a:r>
            <a:br>
              <a:rPr lang="ru-RU" sz="2800" dirty="0" smtClean="0">
                <a:latin typeface="+mn-lt"/>
              </a:rPr>
            </a:br>
            <a:r>
              <a:rPr lang="ru-RU" sz="2800" dirty="0" smtClean="0">
                <a:latin typeface="+mn-lt"/>
              </a:rPr>
              <a:t/>
            </a:r>
            <a:br>
              <a:rPr lang="ru-RU" sz="2800" dirty="0" smtClean="0">
                <a:latin typeface="+mn-lt"/>
              </a:rPr>
            </a:br>
            <a:r>
              <a:rPr lang="ru-RU" sz="4800" dirty="0" smtClean="0">
                <a:latin typeface="+mn-lt"/>
              </a:rPr>
              <a:t>Купила бабуся бусы Марусе.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3" name="Рисунок 2" descr="загруженное (1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95936" y="3933056"/>
            <a:ext cx="2143125" cy="21431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Рисунок 3" descr="images (7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91680" y="3501008"/>
            <a:ext cx="1771650" cy="25812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загруженное (12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516216" y="3429000"/>
            <a:ext cx="1743075" cy="26193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10346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+mn-lt"/>
              </a:rPr>
              <a:t/>
            </a:r>
            <a:br>
              <a:rPr lang="ru-RU" sz="2800" dirty="0" smtClean="0">
                <a:latin typeface="+mn-lt"/>
              </a:rPr>
            </a:br>
            <a:r>
              <a:rPr lang="ru-RU" sz="2800" dirty="0" smtClean="0">
                <a:latin typeface="+mn-lt"/>
              </a:rPr>
              <a:t>Первая группа - с весёлой интонацией.</a:t>
            </a:r>
            <a:br>
              <a:rPr lang="ru-RU" sz="2800" dirty="0" smtClean="0">
                <a:latin typeface="+mn-lt"/>
              </a:rPr>
            </a:br>
            <a:r>
              <a:rPr lang="ru-RU" sz="2800" dirty="0" smtClean="0">
                <a:latin typeface="+mn-lt"/>
              </a:rPr>
              <a:t/>
            </a:r>
            <a:br>
              <a:rPr lang="ru-RU" sz="2800" dirty="0" smtClean="0">
                <a:latin typeface="+mn-lt"/>
              </a:rPr>
            </a:br>
            <a:r>
              <a:rPr lang="ru-RU" sz="2800" dirty="0" smtClean="0">
                <a:latin typeface="+mn-lt"/>
              </a:rPr>
              <a:t>Вторая группа - с вопросительной интонацией.</a:t>
            </a:r>
            <a:br>
              <a:rPr lang="ru-RU" sz="2800" dirty="0" smtClean="0">
                <a:latin typeface="+mn-lt"/>
              </a:rPr>
            </a:br>
            <a:r>
              <a:rPr lang="ru-RU" sz="2800" dirty="0" smtClean="0">
                <a:latin typeface="+mn-lt"/>
              </a:rPr>
              <a:t> </a:t>
            </a:r>
            <a:br>
              <a:rPr lang="ru-RU" sz="2800" dirty="0" smtClean="0">
                <a:latin typeface="+mn-lt"/>
              </a:rPr>
            </a:br>
            <a:r>
              <a:rPr lang="ru-RU" sz="2800" dirty="0" smtClean="0">
                <a:latin typeface="+mn-lt"/>
              </a:rPr>
              <a:t>Третья группа - шёпотом.</a:t>
            </a:r>
            <a:endParaRPr lang="ru-RU" sz="2800" dirty="0">
              <a:latin typeface="+mn-lt"/>
            </a:endParaRPr>
          </a:p>
        </p:txBody>
      </p:sp>
      <p:pic>
        <p:nvPicPr>
          <p:cNvPr id="3" name="Рисунок 2" descr="images (9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3212976"/>
            <a:ext cx="2066925" cy="2209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Рисунок 3" descr="загруженное (15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79912" y="4005064"/>
            <a:ext cx="1790700" cy="20478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загруженное (16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444208" y="3140968"/>
            <a:ext cx="1943100" cy="19431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620688"/>
            <a:ext cx="6912768" cy="2088232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latin typeface="+mn-lt"/>
              </a:rPr>
              <a:t/>
            </a:r>
            <a:br>
              <a:rPr lang="ru-RU" sz="3100" b="1" dirty="0" smtClean="0">
                <a:latin typeface="+mn-lt"/>
              </a:rPr>
            </a:br>
            <a:r>
              <a:rPr lang="ru-RU" sz="3100" b="1" dirty="0" smtClean="0">
                <a:latin typeface="+mn-lt"/>
              </a:rPr>
              <a:t/>
            </a:r>
            <a:br>
              <a:rPr lang="ru-RU" sz="3100" b="1" dirty="0" smtClean="0">
                <a:latin typeface="+mn-lt"/>
              </a:rPr>
            </a:br>
            <a:r>
              <a:rPr lang="ru-RU" sz="5300" b="1" i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+mn-lt"/>
              </a:rPr>
              <a:t>Словарная работа</a:t>
            </a:r>
            <a:r>
              <a:rPr lang="ru-RU" sz="3100" b="1" dirty="0" smtClean="0">
                <a:latin typeface="+mn-lt"/>
              </a:rPr>
              <a:t/>
            </a:r>
            <a:br>
              <a:rPr lang="ru-RU" sz="3100" b="1" dirty="0" smtClean="0">
                <a:latin typeface="+mn-lt"/>
              </a:rPr>
            </a:br>
            <a:r>
              <a:rPr lang="ru-RU" sz="2800" b="1" dirty="0" smtClean="0">
                <a:latin typeface="+mn-lt"/>
              </a:rPr>
              <a:t/>
            </a:r>
            <a:br>
              <a:rPr lang="ru-RU" sz="2800" b="1" dirty="0" smtClean="0">
                <a:latin typeface="+mn-lt"/>
              </a:rPr>
            </a:br>
            <a:r>
              <a:rPr lang="ru-RU" sz="5300" b="1" i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+mn-lt"/>
              </a:rPr>
              <a:t>Рояль</a:t>
            </a:r>
            <a:r>
              <a:rPr lang="ru-RU" sz="3100" b="1" dirty="0" smtClean="0">
                <a:latin typeface="+mn-lt"/>
              </a:rPr>
              <a:t> </a:t>
            </a:r>
            <a:br>
              <a:rPr lang="ru-RU" sz="3100" b="1" dirty="0" smtClean="0">
                <a:latin typeface="+mn-lt"/>
              </a:rPr>
            </a:br>
            <a:r>
              <a:rPr lang="ru-RU" sz="5300" b="1" i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+mn-lt"/>
              </a:rPr>
              <a:t>Полька и вальс</a:t>
            </a:r>
            <a:endParaRPr lang="ru-RU" sz="3100" dirty="0">
              <a:latin typeface="+mn-lt"/>
            </a:endParaRPr>
          </a:p>
        </p:txBody>
      </p:sp>
      <p:pic>
        <p:nvPicPr>
          <p:cNvPr id="3" name="Рисунок 2" descr="загруженное (4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79912" y="3717032"/>
            <a:ext cx="2009775" cy="19442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Рисунок 3" descr="загруженное (5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60232" y="3284984"/>
            <a:ext cx="1714500" cy="2667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images (5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43608" y="3429000"/>
            <a:ext cx="1933575" cy="2362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00000"/>
      </a:hlink>
      <a:folHlink>
        <a:srgbClr val="D99694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b582dbf1-bcaa-4613-9a4c-8b7010640233">H5VRHAXFEW3S-747-659</_dlc_DocId>
    <_dlc_DocIdUrl xmlns="b582dbf1-bcaa-4613-9a4c-8b7010640233">
      <Url>http://www.eduportal44.ru/Krasnoe/SopSchool/_layouts/15/DocIdRedir.aspx?ID=H5VRHAXFEW3S-747-659</Url>
      <Description>H5VRHAXFEW3S-747-659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022A6F87182A794C804FFC3C12487649" ma:contentTypeVersion="0" ma:contentTypeDescription="Создание документа." ma:contentTypeScope="" ma:versionID="78252cdb682f4912317fb63dadcd00dd">
  <xsd:schema xmlns:xsd="http://www.w3.org/2001/XMLSchema" xmlns:xs="http://www.w3.org/2001/XMLSchema" xmlns:p="http://schemas.microsoft.com/office/2006/metadata/properties" xmlns:ns2="b582dbf1-bcaa-4613-9a4c-8b7010640233" targetNamespace="http://schemas.microsoft.com/office/2006/metadata/properties" ma:root="true" ma:fieldsID="fe29266b10b7830d57a8499fb55aa8f7" ns2:_="">
    <xsd:import namespace="b582dbf1-bcaa-4613-9a4c-8b7010640233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82dbf1-bcaa-4613-9a4c-8b7010640233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FFB5EEBA-FAB9-48D0-BA83-3EBC39B70DF5}"/>
</file>

<file path=customXml/itemProps2.xml><?xml version="1.0" encoding="utf-8"?>
<ds:datastoreItem xmlns:ds="http://schemas.openxmlformats.org/officeDocument/2006/customXml" ds:itemID="{0721AA3B-DEC1-44BD-AC9E-34420505E5DD}"/>
</file>

<file path=customXml/itemProps3.xml><?xml version="1.0" encoding="utf-8"?>
<ds:datastoreItem xmlns:ds="http://schemas.openxmlformats.org/officeDocument/2006/customXml" ds:itemID="{9AB20176-53C4-4199-A07E-0A524C458DB4}"/>
</file>

<file path=customXml/itemProps4.xml><?xml version="1.0" encoding="utf-8"?>
<ds:datastoreItem xmlns:ds="http://schemas.openxmlformats.org/officeDocument/2006/customXml" ds:itemID="{4FA591FD-5458-48AA-8798-9F8B758709ED}"/>
</file>

<file path=docProps/app.xml><?xml version="1.0" encoding="utf-8"?>
<Properties xmlns="http://schemas.openxmlformats.org/officeDocument/2006/extended-properties" xmlns:vt="http://schemas.openxmlformats.org/officeDocument/2006/docPropsVTypes">
  <TotalTime>512</TotalTime>
  <Words>96</Words>
  <Application>Microsoft Office PowerPoint</Application>
  <PresentationFormat>Экран (4:3)</PresentationFormat>
  <Paragraphs>60</Paragraphs>
  <Slides>18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Презентация PowerPoint</vt:lpstr>
      <vt:lpstr>Презентация PowerPoint</vt:lpstr>
      <vt:lpstr>Презентация PowerPoint</vt:lpstr>
      <vt:lpstr>Роман Сеф –   детский писатель, поэт, переводчик</vt:lpstr>
      <vt:lpstr>                         Роальд Семёнович Сеф – детский писатель, поэт, переводчик. Сеф – это псевдоним, память об отце (по первым буквам) – Семёне Ефимовиче Фаермарке. Родился 6 октября 1931 года в Москве. Когда ему было 5 лет отца и мать арестовали, отец был расстрелян, мать отправлена в тюрьму. Мальчик остался с бабушкой. После возвращения матери из заключения, они были сосланы в город Малоярославец, где прожили 3 года. После окончания школы перепробовал множество профессий, работал и водителем автобуса. В 20 лет Романа Сефа арестовали, пять лет жил на поселении в Караганде. Здесь он выучил английский и стал заниматься переводом. В 1956 году его реабилитировали, отменили обвинение.  </vt:lpstr>
      <vt:lpstr>Произведения Романа Сефа  </vt:lpstr>
      <vt:lpstr>Скороговорка   Купила бабуся бусы Марусе.  </vt:lpstr>
      <vt:lpstr> Первая группа - с весёлой интонацией.  Вторая группа - с вопросительной интонацией.   Третья группа - шёпотом.</vt:lpstr>
      <vt:lpstr>  Словарная работа  Рояль  Полька и вальс</vt:lpstr>
      <vt:lpstr>Презентация PowerPoint</vt:lpstr>
      <vt:lpstr>Ария   </vt:lpstr>
      <vt:lpstr>Презентация PowerPoint</vt:lpstr>
      <vt:lpstr>Опера    </vt:lpstr>
      <vt:lpstr>Презентация PowerPoint</vt:lpstr>
      <vt:lpstr>Специалист  </vt:lpstr>
      <vt:lpstr>Презентация PowerPoint</vt:lpstr>
      <vt:lpstr>Художественный свист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Пользователь Windows</cp:lastModifiedBy>
  <cp:revision>52</cp:revision>
  <dcterms:created xsi:type="dcterms:W3CDTF">2013-08-18T05:10:05Z</dcterms:created>
  <dcterms:modified xsi:type="dcterms:W3CDTF">2020-04-26T14:57:58Z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0x010100022A6F87182A794C804FFC3C12487649</vt:lpwstr>
  </property>
  <property fmtid="{D5CDD505-2E9C-101B-9397-08002B2CF9AE}" pid="3" name="_dlc_DocIdItemGuid">
    <vt:lpwstr>0913b220-8ff7-4a83-bf42-70e3d212dc2b</vt:lpwstr>
  </property>
</Properties>
</file>