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C29C5-4145-4D2D-B9B3-4BAAC6E45FF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E4917-92C4-4A8E-AC77-01ED598DCD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429132"/>
            <a:ext cx="4714908" cy="1928826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Пионеры-герои</a:t>
            </a:r>
            <a:endParaRPr lang="ru-RU" sz="6000" dirty="0">
              <a:solidFill>
                <a:srgbClr val="C0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932" y="0"/>
            <a:ext cx="1914525" cy="229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593" y="0"/>
            <a:ext cx="1914525" cy="229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382"/>
            <a:ext cx="1785918" cy="228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2" y="0"/>
            <a:ext cx="1759008" cy="229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126" y="9484"/>
            <a:ext cx="1752178" cy="2281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-1"/>
            <a:ext cx="1835695" cy="229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675" y="2291382"/>
            <a:ext cx="1642318" cy="227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2" y="2285992"/>
            <a:ext cx="1418935" cy="228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7" y="2285992"/>
            <a:ext cx="1928794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2" y="2285992"/>
            <a:ext cx="1571636" cy="2292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>
                <a:solidFill>
                  <a:prstClr val="black">
                    <a:lumMod val="85000"/>
                    <a:lumOff val="15000"/>
                  </a:prstClr>
                </a:solidFill>
                <a:latin typeface="Impact"/>
              </a:rPr>
              <a:t> Леня Голиков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400684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Arial Black" pitchFamily="34" charset="0"/>
              </a:rPr>
              <a:t>Рос в деревне </a:t>
            </a:r>
            <a:r>
              <a:rPr lang="ru-RU" dirty="0" err="1" smtClean="0">
                <a:latin typeface="Arial Black" pitchFamily="34" charset="0"/>
              </a:rPr>
              <a:t>Лукино</a:t>
            </a:r>
            <a:r>
              <a:rPr lang="ru-RU" dirty="0" smtClean="0">
                <a:latin typeface="Arial Black" pitchFamily="34" charset="0"/>
              </a:rPr>
              <a:t>, когда его родное село захватили фашисты, мальчик ушел к партизанам. Бригадный разведчик 67-го отряда 4-й ленинградской партизанской бригады, действовавшей на территории Новгородской и Псковской областей. Участвовал в 27 боевых операциях. Всего им уничтожено: 78 немцев, 2 железнодорожных и 12 шоссейных мостов, 2 </a:t>
            </a:r>
            <a:r>
              <a:rPr lang="ru-RU" dirty="0" err="1" smtClean="0">
                <a:latin typeface="Arial Black" pitchFamily="34" charset="0"/>
              </a:rPr>
              <a:t>продовольственно-фуражных</a:t>
            </a:r>
            <a:r>
              <a:rPr lang="ru-RU" dirty="0" smtClean="0">
                <a:latin typeface="Arial Black" pitchFamily="34" charset="0"/>
              </a:rPr>
              <a:t> склада и 10 автомашин с боеприпасами. Погиб он 24 января 1943 года под селом Острая Лука в неравном бою.</a:t>
            </a:r>
          </a:p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648" y="1428736"/>
            <a:ext cx="3168352" cy="2916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4500570"/>
            <a:ext cx="3890051" cy="2579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Зина Портнова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29246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dirty="0" smtClean="0">
                <a:latin typeface="Arial Black" pitchFamily="34" charset="0"/>
              </a:rPr>
              <a:t>Родилась 20 февраля 1920 года в городе Ленинграде в семье рабочего. Участвовала в распространении листовок среди населения и диверсиях против захватчиков. Работая в столовой курсов переподготовки немецких офицеров, по указанию подполья отравила пищу (погибло более ста офицеров). Во время разбирательств, желая доказать немцам свою непричастность, попробовала отравленный суп. Чудом осталась жива. </a:t>
            </a:r>
          </a:p>
          <a:p>
            <a:pPr marL="0" indent="0">
              <a:buNone/>
            </a:pPr>
            <a:r>
              <a:rPr lang="ru-RU" sz="7200" dirty="0" smtClean="0">
                <a:latin typeface="Arial Black" pitchFamily="34" charset="0"/>
              </a:rPr>
              <a:t>В декабре 1943 года была  схвачена в деревне </a:t>
            </a:r>
            <a:r>
              <a:rPr lang="ru-RU" sz="7200" dirty="0" err="1" smtClean="0">
                <a:latin typeface="Arial Black" pitchFamily="34" charset="0"/>
              </a:rPr>
              <a:t>Мостище</a:t>
            </a:r>
            <a:r>
              <a:rPr lang="ru-RU" sz="7200" dirty="0" smtClean="0">
                <a:latin typeface="Arial Black" pitchFamily="34" charset="0"/>
              </a:rPr>
              <a:t>. Юную партизанку зверски замучили, но Зина до последней минуты оставалась стойкой, мужественной, несгибаемой. И Родина посмертно отметила ее подвиг высшим своим званием- званием Героя Советского союза. </a:t>
            </a:r>
          </a:p>
          <a:p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4" y="1142984"/>
            <a:ext cx="3051231" cy="318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4267200"/>
            <a:ext cx="216024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>
                <a:solidFill>
                  <a:prstClr val="black">
                    <a:lumMod val="85000"/>
                    <a:lumOff val="15000"/>
                  </a:prstClr>
                </a:solidFill>
                <a:latin typeface="Impact"/>
              </a:rPr>
              <a:t>Лариса </a:t>
            </a:r>
            <a:r>
              <a:rPr lang="ru-RU" sz="5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Impact"/>
              </a:rPr>
              <a:t>Михеенко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0" indent="-274320">
              <a:buClr>
                <a:srgbClr val="AD0101"/>
              </a:buClr>
            </a:pP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Лара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Михеенко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 родилась в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Лахте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в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 семье рабочих Дорофея Ильича и Татьяны Андреевны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Михеенко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.</a:t>
            </a:r>
          </a:p>
          <a:p>
            <a:pPr marL="274320" lvl="0" indent="-274320">
              <a:buClr>
                <a:srgbClr val="AD0101"/>
              </a:buClr>
            </a:pP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После начала войны ушла в партизанский отряд и стала связной, добывала сведенья о расположении немецких войск, участвовала в операциях по разведке и принимала активное участие в операции по взрыву железнодорожного моста через реку Дрисса.</a:t>
            </a:r>
          </a:p>
          <a:p>
            <a:pPr marL="0" lvl="0" indent="0">
              <a:buClr>
                <a:srgbClr val="AD0101"/>
              </a:buClr>
              <a:buNone/>
            </a:pP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Юную партизанку, которую предатель выдал в селе Игнатово, фашисты расстреляли.</a:t>
            </a:r>
          </a:p>
          <a:p>
            <a:pPr marL="0" lvl="0" indent="0">
              <a:buClr>
                <a:srgbClr val="AD0101"/>
              </a:buClr>
              <a:buNone/>
            </a:pP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Лариса </a:t>
            </a:r>
            <a:r>
              <a:rPr lang="ru-RU" sz="1800" dirty="0" err="1">
                <a:solidFill>
                  <a:srgbClr val="303030"/>
                </a:solidFill>
                <a:latin typeface="Arial Black" pitchFamily="34" charset="0"/>
              </a:rPr>
              <a:t>Михеенко</a:t>
            </a:r>
            <a:r>
              <a:rPr lang="ru-RU" sz="1800" dirty="0">
                <a:solidFill>
                  <a:srgbClr val="303030"/>
                </a:solidFill>
                <a:latin typeface="Arial Black" pitchFamily="34" charset="0"/>
              </a:rPr>
              <a:t> посмертно награждена орденом Отечественной войны 1 степени.</a:t>
            </a:r>
          </a:p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704" y="4572008"/>
            <a:ext cx="2664296" cy="2697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496" y="4572008"/>
            <a:ext cx="2476037" cy="259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1486"/>
          </a:xfrm>
        </p:spPr>
        <p:txBody>
          <a:bodyPr>
            <a:norm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ru-RU" sz="2400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  <a:t>Это лишь некоторые из подвигов советских пионеров. Их имена навечно занесены в книгу почета пионерской организации. А было еще огромное количество ребят, чьи героические поступки также внесли свой вклад в борьбу с немецко-фашистскими захватчиками. Но к сожалению мы не всегда знаем их имена.</a:t>
            </a:r>
            <a:br>
              <a:rPr lang="ru-RU" sz="2400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2605859"/>
            <a:ext cx="5715040" cy="396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ru-RU" sz="1900" b="1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  <a:t>Они не думали о смерти, они защищали Родину, нашу Родину. Они думали о нас, тех кто будет жить на этой земле в мирное время, они сберегли этот мир для нас. Ценой своей жизни.</a:t>
            </a:r>
            <a:r>
              <a:rPr lang="ru-RU" sz="1900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ru-RU" sz="1900" dirty="0">
                <a:solidFill>
                  <a:srgbClr val="303030"/>
                </a:solidFill>
                <a:latin typeface="Times New Roman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357298"/>
            <a:ext cx="5486400" cy="5257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57158" y="1214422"/>
            <a:ext cx="31432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latin typeface="Arial Black" pitchFamily="34" charset="0"/>
              </a:rPr>
              <a:t>Помните! Через века, через года, - </a:t>
            </a:r>
          </a:p>
          <a:p>
            <a:pPr algn="r"/>
            <a:r>
              <a:rPr lang="ru-RU" sz="2000" dirty="0" smtClean="0">
                <a:latin typeface="Arial Black" pitchFamily="34" charset="0"/>
              </a:rPr>
              <a:t>Помните!</a:t>
            </a:r>
          </a:p>
          <a:p>
            <a:pPr algn="r"/>
            <a:r>
              <a:rPr lang="ru-RU" sz="2000" dirty="0" smtClean="0">
                <a:latin typeface="Arial Black" pitchFamily="34" charset="0"/>
              </a:rPr>
              <a:t>О тех, кто уже не придет никогда,-</a:t>
            </a:r>
          </a:p>
          <a:p>
            <a:pPr algn="r"/>
            <a:r>
              <a:rPr lang="ru-RU" sz="2000" dirty="0" smtClean="0">
                <a:latin typeface="Arial Black" pitchFamily="34" charset="0"/>
              </a:rPr>
              <a:t>Помните!</a:t>
            </a:r>
          </a:p>
          <a:p>
            <a:pPr algn="r"/>
            <a:r>
              <a:rPr lang="ru-RU" sz="2000" dirty="0" smtClean="0">
                <a:latin typeface="Arial Black" pitchFamily="34" charset="0"/>
              </a:rPr>
              <a:t>Мечту пронесите через года</a:t>
            </a:r>
          </a:p>
          <a:p>
            <a:pPr algn="r"/>
            <a:r>
              <a:rPr lang="ru-RU" sz="2000" dirty="0" smtClean="0">
                <a:latin typeface="Arial Black" pitchFamily="34" charset="0"/>
              </a:rPr>
              <a:t>И жизнью наполните!...</a:t>
            </a:r>
          </a:p>
          <a:p>
            <a:pPr algn="r"/>
            <a:r>
              <a:rPr lang="ru-RU" sz="2000" dirty="0" smtClean="0">
                <a:latin typeface="Arial Black" pitchFamily="34" charset="0"/>
              </a:rPr>
              <a:t>Но о тех кто уже не придет никогда,-</a:t>
            </a:r>
          </a:p>
          <a:p>
            <a:pPr algn="r"/>
            <a:r>
              <a:rPr lang="ru-RU" sz="2000" dirty="0" smtClean="0">
                <a:latin typeface="Arial Black" pitchFamily="34" charset="0"/>
              </a:rPr>
              <a:t>Пожалуйста , помните!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47199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000" b="1" dirty="0">
              <a:latin typeface="Arial Black" pitchFamily="34" charset="0"/>
            </a:endParaRPr>
          </a:p>
          <a:p>
            <a:pPr>
              <a:buNone/>
            </a:pPr>
            <a:endParaRPr lang="ru-RU" sz="20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000" b="1" dirty="0">
              <a:latin typeface="Arial Black" pitchFamily="34" charset="0"/>
            </a:endParaRPr>
          </a:p>
          <a:p>
            <a:pPr>
              <a:buNone/>
            </a:pPr>
            <a:endParaRPr lang="ru-RU" sz="20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000" b="1" dirty="0">
              <a:latin typeface="Arial Black" pitchFamily="34" charset="0"/>
            </a:endParaRPr>
          </a:p>
          <a:p>
            <a:pPr>
              <a:buNone/>
            </a:pPr>
            <a:endParaRPr lang="ru-RU" sz="2000" b="1" dirty="0" smtClean="0">
              <a:latin typeface="Arial Black" pitchFamily="34" charset="0"/>
            </a:endParaRPr>
          </a:p>
          <a:p>
            <a:pPr>
              <a:buNone/>
            </a:pPr>
            <a:endParaRPr lang="ru-RU" sz="2000" b="1" dirty="0">
              <a:latin typeface="Arial Black" pitchFamily="34" charset="0"/>
            </a:endParaRPr>
          </a:p>
          <a:p>
            <a:endParaRPr lang="ru-RU" sz="2000" dirty="0">
              <a:latin typeface="Arial Black" pitchFamily="34" charset="0"/>
            </a:endParaRPr>
          </a:p>
        </p:txBody>
      </p:sp>
      <p:pic>
        <p:nvPicPr>
          <p:cNvPr id="5" name="Picture 2" descr="C:\Documents and Settings\iddqd\My documents\Мои рисунки\0913f3cd4267c010c9b45bae24e9ec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2700" y="1142984"/>
            <a:ext cx="4051300" cy="50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071678"/>
            <a:ext cx="89297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Пионеры герои- советские пионеры , совершившие подвиги в годы Великой Отечественной войны , они ходили в разведку, расклеивали листовки, собирали и хранили  тайниках оружие, вместе со взрослыми смело шагали в бой.</a:t>
            </a:r>
          </a:p>
          <a:p>
            <a:r>
              <a:rPr lang="ru-RU" dirty="0" smtClean="0">
                <a:latin typeface="Arial Black" pitchFamily="34" charset="0"/>
              </a:rPr>
              <a:t>Их было немало:</a:t>
            </a:r>
          </a:p>
          <a:p>
            <a:r>
              <a:rPr lang="ru-RU" dirty="0" smtClean="0">
                <a:latin typeface="Arial Black" pitchFamily="34" charset="0"/>
              </a:rPr>
              <a:t>Галя Комлева</a:t>
            </a:r>
          </a:p>
          <a:p>
            <a:r>
              <a:rPr lang="ru-RU" dirty="0" smtClean="0">
                <a:latin typeface="Arial Black" pitchFamily="34" charset="0"/>
              </a:rPr>
              <a:t>Зина Портнова</a:t>
            </a:r>
          </a:p>
          <a:p>
            <a:r>
              <a:rPr lang="ru-RU" dirty="0" smtClean="0">
                <a:latin typeface="Arial Black" pitchFamily="34" charset="0"/>
              </a:rPr>
              <a:t>Леня Голиков</a:t>
            </a:r>
          </a:p>
          <a:p>
            <a:r>
              <a:rPr lang="ru-RU" dirty="0" smtClean="0">
                <a:latin typeface="Arial Black" pitchFamily="34" charset="0"/>
              </a:rPr>
              <a:t>Марат </a:t>
            </a:r>
            <a:r>
              <a:rPr lang="ru-RU" dirty="0" err="1" smtClean="0">
                <a:latin typeface="Arial Black" pitchFamily="34" charset="0"/>
              </a:rPr>
              <a:t>Казей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Валя Котик</a:t>
            </a:r>
          </a:p>
          <a:p>
            <a:r>
              <a:rPr lang="ru-RU" dirty="0" smtClean="0">
                <a:latin typeface="Arial Black" pitchFamily="34" charset="0"/>
              </a:rPr>
              <a:t>Лариса </a:t>
            </a:r>
            <a:r>
              <a:rPr lang="ru-RU" dirty="0" err="1" smtClean="0">
                <a:latin typeface="Arial Black" pitchFamily="34" charset="0"/>
              </a:rPr>
              <a:t>Михеенко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Костя Кравчук</a:t>
            </a:r>
          </a:p>
          <a:p>
            <a:r>
              <a:rPr lang="ru-RU" dirty="0" smtClean="0">
                <a:latin typeface="Arial Black" pitchFamily="34" charset="0"/>
              </a:rPr>
              <a:t>И это только небольшой список имен. Многие из них награждены орденами и медалями, а четверым присвоено звание Героев Советского союза.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928934"/>
            <a:ext cx="1755775" cy="2143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5150" cy="2071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0"/>
            <a:ext cx="1857388" cy="214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 descr="C:\Documents and Settings\iddqd\My documents\Мои рисунки\musya_penkenz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57356" y="0"/>
            <a:ext cx="1571636" cy="2071677"/>
          </a:xfrm>
          <a:prstGeom prst="rect">
            <a:avLst/>
          </a:prstGeom>
          <a:noFill/>
        </p:spPr>
      </p:pic>
      <p:pic>
        <p:nvPicPr>
          <p:cNvPr id="10" name="Picture 2" descr="C:\Documents and Settings\iddqd\My documents\Мои рисунки\22_01_0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8992" y="0"/>
            <a:ext cx="1857389" cy="2022587"/>
          </a:xfrm>
          <a:prstGeom prst="roundRect">
            <a:avLst>
              <a:gd name="adj" fmla="val 16667"/>
            </a:avLst>
          </a:prstGeom>
          <a:ln w="76200">
            <a:solidFill>
              <a:srgbClr val="FFFF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900486" cy="452596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Мальчишки. Девчонки.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На их хрупкие плечи легла тяжесть невзгод, бедствий, горя военных лет.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 не согнулись они под этой тяжестью, стали сильнее духом, мужественнее, выносливее.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 Маленькие герои большой войны.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Они сражались рядом со старшими - отцами, братьями, рядом с коммунистами и комсомольцами.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1720840"/>
            <a:ext cx="45005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Двенадцать, тринадцать, четырнадцать…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Там мало прожито лет.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А было и по одиннадцать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И их уже больше нет.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С косичками и веснушками, 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Со ссадиной , с синяком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Им в куклы играть с подружками,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С друзьями гонять в футбол.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Им время другое выпало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За все заплатили сполна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Те дети, которых окликнуло</a:t>
            </a:r>
          </a:p>
          <a:p>
            <a:pPr algn="r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То страшное слово – война</a:t>
            </a:r>
          </a:p>
        </p:txBody>
      </p:sp>
      <p:pic>
        <p:nvPicPr>
          <p:cNvPr id="6" name="Picture 2" descr="C:\Documents and Settings\iddqd\My documents\Мои рисунки\T_MuFYPPR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7143800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ПРИШЕЛ </a:t>
            </a:r>
            <a:r>
              <a:rPr lang="en-US" b="1" dirty="0" smtClean="0"/>
              <a:t> </a:t>
            </a:r>
            <a:r>
              <a:rPr lang="ru-RU" b="1" dirty="0" smtClean="0"/>
              <a:t>ЧАС – </a:t>
            </a:r>
          </a:p>
          <a:p>
            <a:pPr>
              <a:buNone/>
            </a:pPr>
            <a:r>
              <a:rPr lang="ru-RU" b="1" dirty="0" smtClean="0"/>
              <a:t>ОНИ</a:t>
            </a:r>
            <a:r>
              <a:rPr lang="en-US" b="1" dirty="0" smtClean="0"/>
              <a:t> </a:t>
            </a:r>
            <a:r>
              <a:rPr lang="ru-RU" b="1" dirty="0" smtClean="0"/>
              <a:t> ПОКАЗАЛИ, КАКИМ ОГРОМНЫМ </a:t>
            </a:r>
            <a:r>
              <a:rPr lang="en-US" b="1" dirty="0" smtClean="0"/>
              <a:t> </a:t>
            </a:r>
            <a:r>
              <a:rPr lang="ru-RU" b="1" dirty="0" smtClean="0"/>
              <a:t>МОЖЕТ </a:t>
            </a:r>
            <a:r>
              <a:rPr lang="en-US" b="1" dirty="0" smtClean="0"/>
              <a:t> </a:t>
            </a:r>
            <a:r>
              <a:rPr lang="ru-RU" b="1" dirty="0" smtClean="0"/>
              <a:t>СТАТЬ МАЛЕНЬКОЕ </a:t>
            </a:r>
            <a:r>
              <a:rPr lang="en-US" b="1" dirty="0" smtClean="0"/>
              <a:t> </a:t>
            </a:r>
            <a:r>
              <a:rPr lang="ru-RU" b="1" dirty="0" smtClean="0"/>
              <a:t>ДЕТСКОЕ </a:t>
            </a:r>
            <a:r>
              <a:rPr lang="en-US" b="1" dirty="0" smtClean="0"/>
              <a:t> </a:t>
            </a:r>
            <a:r>
              <a:rPr lang="ru-RU" b="1" dirty="0" smtClean="0"/>
              <a:t>СЕРДЦЕ, КОГДА РАЗГОРАЕТСЯ</a:t>
            </a:r>
            <a:r>
              <a:rPr lang="en-US" b="1" dirty="0" smtClean="0"/>
              <a:t> </a:t>
            </a:r>
            <a:r>
              <a:rPr lang="ru-RU" b="1" dirty="0" smtClean="0"/>
              <a:t> В </a:t>
            </a:r>
            <a:r>
              <a:rPr lang="en-US" b="1" dirty="0" smtClean="0"/>
              <a:t> </a:t>
            </a:r>
            <a:r>
              <a:rPr lang="ru-RU" b="1" dirty="0" smtClean="0"/>
              <a:t>НЕМ </a:t>
            </a:r>
            <a:r>
              <a:rPr lang="en-US" b="1" dirty="0" smtClean="0"/>
              <a:t> </a:t>
            </a:r>
            <a:r>
              <a:rPr lang="ru-RU" b="1" dirty="0" smtClean="0"/>
              <a:t>СВЯЩЕННАЯ ЛЮБОВЬ</a:t>
            </a:r>
            <a:r>
              <a:rPr lang="en-US" b="1" dirty="0" smtClean="0"/>
              <a:t> </a:t>
            </a:r>
            <a:r>
              <a:rPr lang="ru-RU" b="1" dirty="0" smtClean="0"/>
              <a:t> К </a:t>
            </a:r>
            <a:r>
              <a:rPr lang="en-US" b="1" dirty="0" smtClean="0"/>
              <a:t> </a:t>
            </a:r>
            <a:r>
              <a:rPr lang="ru-RU" b="1" dirty="0" smtClean="0"/>
              <a:t>РОДИНЕ </a:t>
            </a:r>
            <a:r>
              <a:rPr lang="en-US" b="1" dirty="0" smtClean="0"/>
              <a:t> </a:t>
            </a:r>
            <a:r>
              <a:rPr lang="ru-RU" b="1" dirty="0" smtClean="0"/>
              <a:t>И </a:t>
            </a:r>
            <a:r>
              <a:rPr lang="en-US" b="1" dirty="0" smtClean="0"/>
              <a:t> </a:t>
            </a:r>
            <a:r>
              <a:rPr lang="ru-RU" b="1" dirty="0" smtClean="0"/>
              <a:t>НЕНАВИСТЬ </a:t>
            </a:r>
            <a:r>
              <a:rPr lang="en-US" b="1" dirty="0" smtClean="0"/>
              <a:t> </a:t>
            </a:r>
            <a:r>
              <a:rPr lang="ru-RU" b="1" dirty="0" smtClean="0"/>
              <a:t>К </a:t>
            </a:r>
            <a:r>
              <a:rPr lang="en-US" b="1" dirty="0" smtClean="0"/>
              <a:t> </a:t>
            </a:r>
            <a:r>
              <a:rPr lang="ru-RU" b="1" dirty="0" smtClean="0"/>
              <a:t>ЕЕ </a:t>
            </a:r>
            <a:r>
              <a:rPr lang="en-US" b="1" dirty="0" smtClean="0"/>
              <a:t> </a:t>
            </a:r>
            <a:r>
              <a:rPr lang="ru-RU" b="1" dirty="0" smtClean="0"/>
              <a:t>ВРАГАМ.</a:t>
            </a:r>
          </a:p>
          <a:p>
            <a:endParaRPr lang="ru-RU" dirty="0"/>
          </a:p>
        </p:txBody>
      </p:sp>
      <p:pic>
        <p:nvPicPr>
          <p:cNvPr id="6" name="Picture 17" descr="C:\Documents and Settings\iddqd\My documents\Мои рисунки\musya_penkenz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1"/>
            <a:ext cx="1928794" cy="2285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>
                <a:solidFill>
                  <a:prstClr val="black">
                    <a:lumMod val="85000"/>
                    <a:lumOff val="15000"/>
                  </a:prstClr>
                </a:solidFill>
                <a:latin typeface="Impact"/>
              </a:rPr>
              <a:t>Юта </a:t>
            </a:r>
            <a:r>
              <a:rPr lang="ru-RU" sz="54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Impact"/>
              </a:rPr>
              <a:t>Бондаровская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3"/>
            <a:ext cx="392909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Родилась 6 января 1928 года, партизанка 6-ой Ленинградской партизанской бригады.</a:t>
            </a:r>
          </a:p>
          <a:p>
            <a:r>
              <a:rPr lang="ru-RU" dirty="0" smtClean="0">
                <a:latin typeface="Arial Black" pitchFamily="34" charset="0"/>
              </a:rPr>
              <a:t>Юта помогала партизанам: была связной, затем разведчицей. Переодеваясь мальчишкой-нищим, она собирала по деревням необходимые партизанам сведения.</a:t>
            </a:r>
          </a:p>
          <a:p>
            <a:r>
              <a:rPr lang="ru-RU" dirty="0" smtClean="0">
                <a:latin typeface="Arial Black" pitchFamily="34" charset="0"/>
              </a:rPr>
              <a:t>Погибла Юта в бою у эстонского хутора </a:t>
            </a:r>
            <a:r>
              <a:rPr lang="ru-RU" dirty="0" err="1" smtClean="0">
                <a:latin typeface="Arial Black" pitchFamily="34" charset="0"/>
              </a:rPr>
              <a:t>Роостоя</a:t>
            </a:r>
            <a:r>
              <a:rPr lang="ru-RU" dirty="0" smtClean="0">
                <a:latin typeface="Arial Black" pitchFamily="34" charset="0"/>
              </a:rPr>
              <a:t>.</a:t>
            </a:r>
          </a:p>
          <a:p>
            <a:r>
              <a:rPr lang="ru-RU" dirty="0" smtClean="0">
                <a:latin typeface="Arial Black" pitchFamily="34" charset="0"/>
              </a:rPr>
              <a:t>Посмертно награждена  орденом Отечественной войны 1-й степени, медалью «Партизану Отечественной войны» 1 степени.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8" y="1357298"/>
            <a:ext cx="3655491" cy="443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670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>
                <a:solidFill>
                  <a:prstClr val="black">
                    <a:lumMod val="85000"/>
                    <a:lumOff val="15000"/>
                  </a:prstClr>
                </a:solidFill>
                <a:latin typeface="Impact"/>
              </a:rPr>
              <a:t>Костя Кравчук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571612"/>
            <a:ext cx="4040188" cy="4554551"/>
          </a:xfrm>
        </p:spPr>
        <p:txBody>
          <a:bodyPr>
            <a:normAutofit/>
          </a:bodyPr>
          <a:lstStyle/>
          <a:p>
            <a:pPr marL="674370" lvl="1" indent="-274320">
              <a:buClr>
                <a:srgbClr val="AD0101"/>
              </a:buClr>
            </a:pPr>
            <a:r>
              <a:rPr lang="ru-RU" dirty="0">
                <a:solidFill>
                  <a:srgbClr val="303030"/>
                </a:solidFill>
                <a:latin typeface="Times New Roman"/>
              </a:rPr>
              <a:t>Родился в 1931 году.</a:t>
            </a:r>
          </a:p>
          <a:p>
            <a:pPr marL="274320" lvl="0" indent="-274320">
              <a:buClr>
                <a:srgbClr val="AD0101"/>
              </a:buClr>
            </a:pPr>
            <a:r>
              <a:rPr lang="ru-RU" dirty="0">
                <a:solidFill>
                  <a:srgbClr val="303030"/>
                </a:solidFill>
                <a:latin typeface="Times New Roman"/>
              </a:rPr>
              <a:t> Известен тем, что, рискуя своей жизнью и жизнями своих близких, спас и сохранил во время фашистской оккупации знамёна 968 и 970 стрелковых полков 255-й стрелковой дивизии. Самый юный кавалер ордена Красного Знамени.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195" y="1571612"/>
            <a:ext cx="3827333" cy="4997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246" y="0"/>
            <a:ext cx="917424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Black" pitchFamily="34" charset="0"/>
              </a:rPr>
              <a:t>Валя Котик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028343"/>
            <a:ext cx="86439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Он родился 11 февраля 1930 года в селе Хмелевка </a:t>
            </a:r>
            <a:r>
              <a:rPr lang="ru-RU" dirty="0" err="1" smtClean="0"/>
              <a:t>Шепетовского</a:t>
            </a:r>
            <a:r>
              <a:rPr lang="ru-RU" dirty="0" smtClean="0"/>
              <a:t> района Хмельницкой области , был признанным вожаком пионеров, своих ровесников.</a:t>
            </a:r>
          </a:p>
          <a:p>
            <a:r>
              <a:rPr lang="ru-RU" dirty="0" smtClean="0"/>
              <a:t>Был самым юным в партизанском отряде, но тем не менее ходил в разведку, выполнял серьезные поручения, минировал дороги, по которым проезжали немецкие машины и грузовики, наравне со взрослыми сражался с фашистами. Был смертельно ранен при выполнении очередного задания и 17 февраля 1944 года скончался.</a:t>
            </a:r>
          </a:p>
          <a:p>
            <a:r>
              <a:rPr lang="ru-RU" dirty="0" smtClean="0"/>
              <a:t>Посмертно был удостоен звания Героя Советского союза, а также Орденом Ленина и орденом Отечественной войны 1 степени. Перед школой в которой учился Валя, ему поставлен памятник.</a:t>
            </a:r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545" y="3571876"/>
            <a:ext cx="2884454" cy="325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16" y="3714752"/>
            <a:ext cx="2736304" cy="2487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3643314"/>
            <a:ext cx="2592288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Аркадий </a:t>
            </a:r>
            <a:r>
              <a:rPr lang="ru-RU" dirty="0" err="1" smtClean="0">
                <a:latin typeface="Arial Black" pitchFamily="34" charset="0"/>
              </a:rPr>
              <a:t>Каманин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5" name="Picture 2" descr="C:\Documents and Settings\iddqd\My documents\Мои рисунки\00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2978" y="1928802"/>
            <a:ext cx="3591022" cy="452596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1357298"/>
            <a:ext cx="50006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Он был воспитанником авиаполка, в 14 лет впервые сел в боевой самолет. </a:t>
            </a:r>
          </a:p>
          <a:p>
            <a:r>
              <a:rPr lang="ru-RU" dirty="0" smtClean="0">
                <a:latin typeface="Arial Black" pitchFamily="34" charset="0"/>
              </a:rPr>
              <a:t>Летал стрелком-радистом. </a:t>
            </a:r>
          </a:p>
          <a:p>
            <a:r>
              <a:rPr lang="ru-RU" dirty="0" smtClean="0">
                <a:latin typeface="Arial Black" pitchFamily="34" charset="0"/>
              </a:rPr>
              <a:t>Освобождал Варшаву, Будапешт, Вену. Заслужил три ордена. </a:t>
            </a:r>
          </a:p>
          <a:p>
            <a:r>
              <a:rPr lang="ru-RU" dirty="0" smtClean="0">
                <a:latin typeface="Arial Black" pitchFamily="34" charset="0"/>
              </a:rPr>
              <a:t>Спустя три года после войны Аркадий, когда ему было всего 18 лет, умер от ранений.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214819"/>
            <a:ext cx="50720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За участие в боях с врагом Аркадий был награждён двумя орденами Красной Звезды. Он стал опытным пилотом, когда было ему пятнадцать лет.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10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 Black" pitchFamily="34" charset="0"/>
              </a:rPr>
              <a:t>Марат </a:t>
            </a:r>
            <a:r>
              <a:rPr lang="ru-RU" dirty="0" err="1" smtClean="0">
                <a:latin typeface="Arial Black" pitchFamily="34" charset="0"/>
              </a:rPr>
              <a:t>Казей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5114932" cy="5126055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 smtClean="0">
                <a:latin typeface="Arial Black" pitchFamily="34" charset="0"/>
              </a:rPr>
              <a:t>Белорусскому школьнику Марату </a:t>
            </a:r>
            <a:r>
              <a:rPr lang="ru-RU" sz="3400" dirty="0" err="1" smtClean="0">
                <a:latin typeface="Arial Black" pitchFamily="34" charset="0"/>
              </a:rPr>
              <a:t>Казею</a:t>
            </a:r>
            <a:r>
              <a:rPr lang="ru-RU" sz="3400" dirty="0" smtClean="0">
                <a:latin typeface="Arial Black" pitchFamily="34" charset="0"/>
              </a:rPr>
              <a:t> было чуть больше тринадцати лет, когда он ушел к партизанам вместе со своей сестрой. Марат стал разведчиком. Пробирался во вражеские гарнизоны, высматривал, где расположены немецкие посты, штабы, склады с боеприпасами. Сведения, которые он доставлял в отряд, помогали партизанам наносить врагу большие потери. Как и Голиков, Марат взрывал мосты, пускал под откос вражеские эшелоны. В мае 1944 года, когда Советская Армия была уже совсем близко и партизаны должны были вот-вот с ней соединиться, Марат попал в засаду. Подросток отстреливался до последнего патрона. Когда у Марата осталась одна граната, он подпустил врагов поближе и выдернул чеку… </a:t>
            </a:r>
            <a:r>
              <a:rPr lang="ru-RU" sz="3400" b="1" dirty="0" smtClean="0">
                <a:solidFill>
                  <a:srgbClr val="C00000"/>
                </a:solidFill>
                <a:latin typeface="Arial Black" pitchFamily="34" charset="0"/>
              </a:rPr>
              <a:t>Марат </a:t>
            </a:r>
            <a:r>
              <a:rPr lang="ru-RU" sz="3400" b="1" dirty="0" err="1" smtClean="0">
                <a:solidFill>
                  <a:srgbClr val="C00000"/>
                </a:solidFill>
                <a:latin typeface="Arial Black" pitchFamily="34" charset="0"/>
              </a:rPr>
              <a:t>Казей</a:t>
            </a:r>
            <a:r>
              <a:rPr lang="ru-RU" sz="3400" b="1" dirty="0" smtClean="0">
                <a:solidFill>
                  <a:srgbClr val="C00000"/>
                </a:solidFill>
                <a:latin typeface="Arial Black" pitchFamily="34" charset="0"/>
              </a:rPr>
              <a:t> посмертно стал Героем Советского Союза. </a:t>
            </a:r>
          </a:p>
          <a:p>
            <a:endParaRPr lang="ru-RU" dirty="0"/>
          </a:p>
        </p:txBody>
      </p:sp>
      <p:pic>
        <p:nvPicPr>
          <p:cNvPr id="5" name="Picture 2" descr="C:\Documents and Settings\iddqd\My documents\Мои рисунки\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3567" y="1714488"/>
            <a:ext cx="3300433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H5VRHAXFEW3S-747-707</_dlc_DocId>
    <_dlc_DocIdUrl xmlns="b582dbf1-bcaa-4613-9a4c-8b7010640233">
      <Url>http://www.eduportal44.ru/Krasnoe/SopSchool/_layouts/15/DocIdRedir.aspx?ID=H5VRHAXFEW3S-747-707</Url>
      <Description>H5VRHAXFEW3S-747-707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22A6F87182A794C804FFC3C12487649" ma:contentTypeVersion="0" ma:contentTypeDescription="Создание документа." ma:contentTypeScope="" ma:versionID="78252cdb682f4912317fb63dadcd00dd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e29266b10b7830d57a8499fb55aa8f7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53CFB59-C08C-459D-B3CE-5C537DF10615}"/>
</file>

<file path=customXml/itemProps2.xml><?xml version="1.0" encoding="utf-8"?>
<ds:datastoreItem xmlns:ds="http://schemas.openxmlformats.org/officeDocument/2006/customXml" ds:itemID="{A136FBBB-0C80-435F-A2FA-26BC2232ADE3}"/>
</file>

<file path=customXml/itemProps3.xml><?xml version="1.0" encoding="utf-8"?>
<ds:datastoreItem xmlns:ds="http://schemas.openxmlformats.org/officeDocument/2006/customXml" ds:itemID="{607253E1-14A3-443B-904F-09CC492A4E76}"/>
</file>

<file path=customXml/itemProps4.xml><?xml version="1.0" encoding="utf-8"?>
<ds:datastoreItem xmlns:ds="http://schemas.openxmlformats.org/officeDocument/2006/customXml" ds:itemID="{3EC85955-6D09-4EF2-B1AD-1FDE6E65D14B}"/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847</Words>
  <Application>Microsoft Office PowerPoint</Application>
  <PresentationFormat>Экран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Юта Бондаровская</vt:lpstr>
      <vt:lpstr>Костя Кравчук</vt:lpstr>
      <vt:lpstr>Валя Котик</vt:lpstr>
      <vt:lpstr>Аркадий Каманин</vt:lpstr>
      <vt:lpstr>Марат Казей </vt:lpstr>
      <vt:lpstr> Леня Голиков</vt:lpstr>
      <vt:lpstr>Зина Портнова</vt:lpstr>
      <vt:lpstr>Лариса Михеенко</vt:lpstr>
      <vt:lpstr>Это лишь некоторые из подвигов советских пионеров. Их имена навечно занесены в книгу почета пионерской организации. А было еще огромное количество ребят, чьи героические поступки также внесли свой вклад в борьбу с немецко-фашистскими захватчиками. Но к сожалению мы не всегда знаем их имена. </vt:lpstr>
      <vt:lpstr>Они не думали о смерти, они защищали Родину, нашу Родину. Они думали о нас, тех кто будет жить на этой земле в мирное время, они сберегли этот мир для нас. Ценой своей жизни.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Ольга</cp:lastModifiedBy>
  <cp:revision>11</cp:revision>
  <dcterms:created xsi:type="dcterms:W3CDTF">2020-03-10T05:32:25Z</dcterms:created>
  <dcterms:modified xsi:type="dcterms:W3CDTF">2020-05-06T05:53:57Z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608271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ContentTypeId">
    <vt:lpwstr>0x010100022A6F87182A794C804FFC3C12487649</vt:lpwstr>
  </property>
  <property fmtid="{D5CDD505-2E9C-101B-9397-08002B2CF9AE}" pid="6" name="_dlc_DocIdItemGuid">
    <vt:lpwstr>edbcadee-8ef5-494d-a8a7-8e318399eed1</vt:lpwstr>
  </property>
</Properties>
</file>