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67" r:id="rId3"/>
    <p:sldId id="257" r:id="rId4"/>
    <p:sldId id="268" r:id="rId5"/>
    <p:sldId id="259" r:id="rId6"/>
    <p:sldId id="260" r:id="rId7"/>
    <p:sldId id="263" r:id="rId8"/>
    <p:sldId id="272" r:id="rId9"/>
    <p:sldId id="26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89771" autoAdjust="0"/>
  </p:normalViewPr>
  <p:slideViewPr>
    <p:cSldViewPr>
      <p:cViewPr>
        <p:scale>
          <a:sx n="95" d="100"/>
          <a:sy n="95" d="100"/>
        </p:scale>
        <p:origin x="-12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ustomXml" Target="../customXml/item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7BD90-A2FC-413C-8B92-897FA9A0B2E9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FF2B28-2192-4E90-8237-E3B4DF8051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7558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FF2B28-2192-4E90-8237-E3B4DF8051C4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FF2B28-2192-4E90-8237-E3B4DF8051C4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F2EC1-980C-4E48-A7C1-0403EE7051A9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85718-6018-4EA4-A6EC-F7ACD03270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F2EC1-980C-4E48-A7C1-0403EE7051A9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85718-6018-4EA4-A6EC-F7ACD03270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F2EC1-980C-4E48-A7C1-0403EE7051A9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85718-6018-4EA4-A6EC-F7ACD03270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F2EC1-980C-4E48-A7C1-0403EE7051A9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85718-6018-4EA4-A6EC-F7ACD03270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F2EC1-980C-4E48-A7C1-0403EE7051A9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85718-6018-4EA4-A6EC-F7ACD03270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F2EC1-980C-4E48-A7C1-0403EE7051A9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85718-6018-4EA4-A6EC-F7ACD03270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F2EC1-980C-4E48-A7C1-0403EE7051A9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85718-6018-4EA4-A6EC-F7ACD03270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F2EC1-980C-4E48-A7C1-0403EE7051A9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85718-6018-4EA4-A6EC-F7ACD03270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F2EC1-980C-4E48-A7C1-0403EE7051A9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85718-6018-4EA4-A6EC-F7ACD03270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F2EC1-980C-4E48-A7C1-0403EE7051A9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85718-6018-4EA4-A6EC-F7ACD03270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F2EC1-980C-4E48-A7C1-0403EE7051A9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85718-6018-4EA4-A6EC-F7ACD03270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54F2EC1-980C-4E48-A7C1-0403EE7051A9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F485718-6018-4EA4-A6EC-F7ACD032707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7.xml" /><Relationship Id="rId4" Type="http://schemas.openxmlformats.org/officeDocument/2006/relationships/image" Target="../media/image3.jpeg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7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7.xml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7.xml" /><Relationship Id="rId4" Type="http://schemas.openxmlformats.org/officeDocument/2006/relationships/image" Target="../media/image6.jpeg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7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7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282" y="285729"/>
            <a:ext cx="4007936" cy="4929222"/>
          </a:xfrm>
          <a:prstGeom prst="rect">
            <a:avLst/>
          </a:prstGeom>
          <a:noFill/>
          <a:ln w="63500">
            <a:solidFill>
              <a:schemeClr val="accent6">
                <a:lumMod val="50000"/>
              </a:schemeClr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4429124" y="214290"/>
            <a:ext cx="457203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Валентин Александрович 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Серов (1865 -1911) – 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великий русский художник. </a:t>
            </a:r>
          </a:p>
        </p:txBody>
      </p:sp>
      <p:pic>
        <p:nvPicPr>
          <p:cNvPr id="4098" name="Picture 2" descr="http://festival.1september.ru/articles/593913/presentation/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14942" y="1857364"/>
            <a:ext cx="3686797" cy="4786346"/>
          </a:xfrm>
          <a:prstGeom prst="rect">
            <a:avLst/>
          </a:prstGeom>
          <a:noFill/>
          <a:ln w="63500">
            <a:solidFill>
              <a:schemeClr val="accent6">
                <a:lumMod val="50000"/>
              </a:schemeClr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2857488" y="6000768"/>
            <a:ext cx="21431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Автопортрет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7030A0"/>
                </a:solidFill>
              </a:rPr>
              <a:t>Знакомство с жизнью художника.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500034" y="1357298"/>
            <a:ext cx="8229600" cy="5143536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2400" i="1" dirty="0"/>
              <a:t>		</a:t>
            </a:r>
            <a:r>
              <a:rPr lang="ru-RU" sz="2200" i="1" dirty="0"/>
              <a:t>В.А.Серов родился 19 января 1865 года в Петербурге. Его отец – известный композитор. С детства Серову прививалась любовь к искусству. С пяти лет рисование стало его любимым занятием. Девятилетним ребёнком Серов приехал в Париж, где начал заниматься с известным художником И.Е. Репиным. В.А. Серов писал портреты.</a:t>
            </a:r>
          </a:p>
          <a:p>
            <a:pPr algn="just">
              <a:buNone/>
            </a:pPr>
            <a:r>
              <a:rPr lang="ru-RU" sz="2200" i="1" dirty="0"/>
              <a:t>		</a:t>
            </a:r>
            <a:endParaRPr lang="ru-RU" sz="2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44" y="357166"/>
            <a:ext cx="4941130" cy="5715040"/>
          </a:xfrm>
          <a:prstGeom prst="rect">
            <a:avLst/>
          </a:prstGeom>
          <a:noFill/>
          <a:ln w="63500">
            <a:solidFill>
              <a:schemeClr val="accent6">
                <a:lumMod val="50000"/>
              </a:schemeClr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143504" y="1285860"/>
            <a:ext cx="400049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i="1" dirty="0">
                <a:latin typeface="Times New Roman" pitchFamily="18" charset="0"/>
                <a:cs typeface="Times New Roman" pitchFamily="18" charset="0"/>
              </a:rPr>
              <a:t>В. Серов</a:t>
            </a:r>
          </a:p>
          <a:p>
            <a:pPr algn="ctr"/>
            <a:r>
              <a:rPr lang="ru-RU" sz="4800" b="1" i="1" dirty="0">
                <a:latin typeface="Times New Roman" pitchFamily="18" charset="0"/>
                <a:cs typeface="Times New Roman" pitchFamily="18" charset="0"/>
              </a:rPr>
              <a:t>«Девочка с персиками».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457200" y="285728"/>
            <a:ext cx="8229600" cy="5840435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dirty="0"/>
              <a:t>		На картине изображена общая любимица художников, гостивших в то время в Абрамцеве, Вера Мамонтова, дочь Саввы Мамонтова.</a:t>
            </a:r>
            <a:r>
              <a:rPr lang="ru-RU" b="1" dirty="0"/>
              <a:t> </a:t>
            </a:r>
            <a:r>
              <a:rPr lang="ru-RU" dirty="0"/>
              <a:t>Молодой художник написал его летом в 1887 года в Абрамцеве, в имении известного мецената Саввы Ивановича Мамонтова, куда заглянул после Италии. </a:t>
            </a:r>
            <a:br>
              <a:rPr lang="ru-RU" dirty="0"/>
            </a:br>
            <a:r>
              <a:rPr lang="ru-RU" dirty="0"/>
              <a:t>Валентин Серов жил в Абрамцеве, как у себя дома, он был почти членом мамонтовской семьи. Его знали и любили здесь с ранних юношеских лет. В. Серову не раз попадалась на глаза подросшая Вера Мамонтова, которую он знал с рождения. </a:t>
            </a:r>
          </a:p>
          <a:p>
            <a:pPr algn="just">
              <a:buNone/>
            </a:pPr>
            <a:r>
              <a:rPr lang="ru-RU" dirty="0"/>
              <a:t>		Вместе с художником любила кататься на лодке, или верхом на лошади, любила пошалить, задирая своего друга — молодого Серова. И художник не раз заговаривал о ее портрете. Она была красочной, милой девочкой: яркие губы, темные волосы, темные, как спелая смородина, глаза с синеватыми белками. А кожа нежная, и сейчас, под летним загаром, совсем персиковая.</a:t>
            </a:r>
          </a:p>
          <a:p>
            <a:pPr algn="just">
              <a:buNone/>
            </a:pPr>
            <a:r>
              <a:rPr lang="ru-RU" dirty="0"/>
              <a:t>		И Валентин Серов стал уговаривать Верочку: «Ну, посиди, сделай милость... Я такой портрет напишу, сама себя не узнаешь. Красавицей будешь!» Она капризничала, и лукаво отвечала: «Ты же замучаешь меня... Скучно сидеть, лето...». 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Вера Мамонтова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142852"/>
            <a:ext cx="3857652" cy="4156953"/>
          </a:xfrm>
          <a:prstGeom prst="rect">
            <a:avLst/>
          </a:prstGeom>
          <a:noFill/>
          <a:ln w="63500">
            <a:solidFill>
              <a:schemeClr val="accent6">
                <a:lumMod val="50000"/>
              </a:schemeClr>
            </a:solidFill>
          </a:ln>
        </p:spPr>
      </p:pic>
      <p:sp>
        <p:nvSpPr>
          <p:cNvPr id="3" name="TextBox 2"/>
          <p:cNvSpPr txBox="1"/>
          <p:nvPr/>
        </p:nvSpPr>
        <p:spPr>
          <a:xfrm>
            <a:off x="4500563" y="642918"/>
            <a:ext cx="39290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Верочка Мамонтова</a:t>
            </a: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85720" y="4572008"/>
            <a:ext cx="8715436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0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3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Писал я больше месяца и измучил ее, бедную, до смерти, - вспоминал Серов, - уж очень хотелось сохранить свежесть живописи при полной законченности - вот как у старых мастеров». </a:t>
            </a:r>
            <a:endParaRPr kumimoji="0" lang="ru-RU" sz="3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abramtsewo.ru/dom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28794" y="428604"/>
            <a:ext cx="5709325" cy="3857652"/>
          </a:xfrm>
          <a:prstGeom prst="rect">
            <a:avLst/>
          </a:prstGeom>
          <a:noFill/>
          <a:ln w="63500">
            <a:solidFill>
              <a:schemeClr val="accent6">
                <a:lumMod val="50000"/>
              </a:schemeClr>
            </a:solidFill>
          </a:ln>
        </p:spPr>
      </p:pic>
      <p:sp>
        <p:nvSpPr>
          <p:cNvPr id="4" name="TextBox 3"/>
          <p:cNvSpPr txBox="1"/>
          <p:nvPr/>
        </p:nvSpPr>
        <p:spPr>
          <a:xfrm>
            <a:off x="1857356" y="4500570"/>
            <a:ext cx="58579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Музей-усадьба в Абрамцево</a:t>
            </a:r>
          </a:p>
        </p:txBody>
      </p:sp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428596" y="5143512"/>
            <a:ext cx="842968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Картина «Девочка с персиками» долгое время находилась в Абрамцеве, в той же комнате, где и была написана. А потом ее передали в Третьяковскую галерею, в Абрамцеве же в настоящее время висит копия этого произведения.</a:t>
            </a:r>
            <a:endParaRPr kumimoji="0" lang="ru-RU" sz="2000" b="1" i="0" u="none" strike="noStrike" cap="none" normalizeH="0" baseline="0" dirty="0">
              <a:ln>
                <a:noFill/>
              </a:ln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8794" y="142852"/>
            <a:ext cx="5643602" cy="6527537"/>
          </a:xfrm>
          <a:prstGeom prst="rect">
            <a:avLst/>
          </a:prstGeom>
          <a:noFill/>
          <a:ln w="63500">
            <a:solidFill>
              <a:schemeClr val="accent6">
                <a:lumMod val="50000"/>
              </a:schemeClr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14281" y="357168"/>
          <a:ext cx="8786874" cy="64096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7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88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005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32876">
                <a:tc>
                  <a:txBody>
                    <a:bodyPr/>
                    <a:lstStyle/>
                    <a:p>
                      <a:r>
                        <a:rPr lang="ru-RU" sz="1600" dirty="0"/>
                        <a:t>План сочинения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Вопросы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Рабочий материал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29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i="1" dirty="0"/>
                        <a:t>1. Художник В.А. Серов и его картина.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Художник</a:t>
                      </a:r>
                      <a:r>
                        <a:rPr lang="ru-RU" sz="1600" baseline="0" dirty="0"/>
                        <a:t> картины, её</a:t>
                      </a:r>
                      <a:r>
                        <a:rPr lang="ru-RU" sz="1600" dirty="0"/>
                        <a:t>  название.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Портрет,</a:t>
                      </a:r>
                      <a:r>
                        <a:rPr lang="ru-RU" sz="16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Вера Мамонтова.</a:t>
                      </a:r>
                    </a:p>
                    <a:p>
                      <a:r>
                        <a:rPr lang="ru-RU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2876">
                <a:tc rowSpan="2"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600" i="1" dirty="0"/>
                        <a:t>2. Описание картины:</a:t>
                      </a:r>
                      <a:endParaRPr lang="ru-RU" sz="1600" dirty="0"/>
                    </a:p>
                    <a:p>
                      <a:pPr>
                        <a:buNone/>
                      </a:pPr>
                      <a:r>
                        <a:rPr lang="ru-RU" sz="1600" i="1" dirty="0"/>
                        <a:t>а) Портрет девочки.</a:t>
                      </a:r>
                    </a:p>
                    <a:p>
                      <a:pPr>
                        <a:buNone/>
                      </a:pPr>
                      <a:endParaRPr lang="ru-RU" sz="1600" i="1" dirty="0"/>
                    </a:p>
                    <a:p>
                      <a:pPr>
                        <a:buNone/>
                      </a:pPr>
                      <a:endParaRPr lang="ru-RU" sz="1600" dirty="0"/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Одежда девочки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Яркая розовая кофточка, </a:t>
                      </a:r>
                      <a:r>
                        <a:rPr lang="ru-RU" sz="1600" baseline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чёрный в белую горошину бант.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340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Лицо, брови, глаза, волосы девочки.</a:t>
                      </a:r>
                    </a:p>
                    <a:p>
                      <a:pPr algn="ctr"/>
                      <a:endParaRPr lang="ru-RU" sz="1600" dirty="0"/>
                    </a:p>
                    <a:p>
                      <a:pPr algn="ctr"/>
                      <a:r>
                        <a:rPr lang="ru-RU" sz="1600" dirty="0"/>
                        <a:t>Руки</a:t>
                      </a:r>
                      <a:r>
                        <a:rPr lang="ru-RU" sz="1600" baseline="0" dirty="0"/>
                        <a:t>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Смуглое ….., длинные</a:t>
                      </a:r>
                      <a:r>
                        <a:rPr lang="ru-RU" sz="1600" baseline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и чёрные….., </a:t>
                      </a: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щеках румянец, большие карие</a:t>
                      </a:r>
                      <a:r>
                        <a:rPr lang="ru-RU" sz="1600" baseline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…., чёрные густые …..</a:t>
                      </a:r>
                    </a:p>
                    <a:p>
                      <a:endParaRPr lang="ru-RU" sz="16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600" baseline="0" dirty="0">
                          <a:latin typeface="Times New Roman" pitchFamily="18" charset="0"/>
                          <a:cs typeface="Times New Roman" pitchFamily="18" charset="0"/>
                        </a:rPr>
                        <a:t>Спелый персик.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514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i="1" dirty="0"/>
                        <a:t>б) </a:t>
                      </a:r>
                      <a:r>
                        <a:rPr lang="ru-RU" sz="1600" b="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Комната, озаренная светом.</a:t>
                      </a:r>
                      <a:endParaRPr lang="ru-RU" sz="1600" b="0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/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Стол, мебель, стены.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Сидит, стол, светлая комната.</a:t>
                      </a:r>
                    </a:p>
                    <a:p>
                      <a:r>
                        <a:rPr lang="ru-RU" sz="1600" dirty="0"/>
                        <a:t>Белоснежная скатерть, листья клёна, серебряный нож, три</a:t>
                      </a:r>
                      <a:r>
                        <a:rPr lang="ru-RU" sz="1600" baseline="0" dirty="0"/>
                        <a:t> персика.</a:t>
                      </a:r>
                    </a:p>
                    <a:p>
                      <a:r>
                        <a:rPr lang="ru-RU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Старинная мебель, на стене декоративная тарелка.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37210">
                <a:tc>
                  <a:txBody>
                    <a:bodyPr/>
                    <a:lstStyle/>
                    <a:p>
                      <a:r>
                        <a:rPr lang="ru-RU" sz="1600" i="1" dirty="0"/>
                        <a:t>в) Цвет и настроение картины.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Краски</a:t>
                      </a:r>
                      <a:r>
                        <a:rPr lang="ru-RU" sz="1600" baseline="0" dirty="0"/>
                        <a:t> и тона картины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Яркие, тёплые….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Лучи</a:t>
                      </a:r>
                      <a:r>
                        <a:rPr lang="ru-RU" sz="1600" baseline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солнца освещают….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aseline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Картина светлая и добрая…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2876">
                <a:tc>
                  <a:txBody>
                    <a:bodyPr/>
                    <a:lstStyle/>
                    <a:p>
                      <a:r>
                        <a:rPr lang="ru-RU" sz="1600" dirty="0"/>
                        <a:t>3.  Моё отношение к картине.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Впечатление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Понравилась (не понравилась)……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214282" y="214290"/>
            <a:ext cx="8715436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В (…) комнату только что вбежала и присела за стол (…) девочка в (…) кофточке, с (…) бантом, украшенным (…) гвоздикой.</a:t>
            </a:r>
            <a:endParaRPr kumimoji="0" lang="ru-RU" sz="3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Девочка прибежала из сада, который виден через раскрытое окно. В (…) руках она держит (…) персик. (…) </a:t>
            </a:r>
            <a:r>
              <a:rPr kumimoji="0" lang="ru-RU" sz="3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лицо Веры </a:t>
            </a:r>
            <a:r>
              <a:rPr kumimoji="0" lang="ru-RU" sz="3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похоже на персик, лежащий на столе. </a:t>
            </a:r>
            <a:r>
              <a:rPr lang="ru-RU" sz="3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Весело</a:t>
            </a:r>
            <a:r>
              <a:rPr kumimoji="0" lang="ru-RU" sz="3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глядят (…) глаза. (…) свет, падающий из окна, заливает всю фигуру девочки. Свет рождает красивую игру теней на ее кофточке. Кажется, что все в этой картине говорит о (…) жизни</a:t>
            </a:r>
            <a:r>
              <a:rPr kumimoji="0" lang="ru-RU" sz="30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девочки</a:t>
            </a:r>
            <a:r>
              <a:rPr kumimoji="0" lang="ru-RU" sz="3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3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(…) краски использует художник. (…) тона говорят о чистоте, нежности героини, передают (что?).</a:t>
            </a:r>
            <a:endParaRPr kumimoji="0" lang="ru-RU" sz="3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b582dbf1-bcaa-4613-9a4c-8b7010640233">H5VRHAXFEW3S-747-622</_dlc_DocId>
    <_dlc_DocIdUrl xmlns="b582dbf1-bcaa-4613-9a4c-8b7010640233">
      <Url>http://www.eduportal44.ru/Krasnoe/SopSchool/_layouts/15/DocIdRedir.aspx?ID=H5VRHAXFEW3S-747-622</Url>
      <Description>H5VRHAXFEW3S-747-622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022A6F87182A794C804FFC3C12487649" ma:contentTypeVersion="0" ma:contentTypeDescription="Создание документа." ma:contentTypeScope="" ma:versionID="78252cdb682f4912317fb63dadcd00dd">
  <xsd:schema xmlns:xsd="http://www.w3.org/2001/XMLSchema" xmlns:xs="http://www.w3.org/2001/XMLSchema" xmlns:p="http://schemas.microsoft.com/office/2006/metadata/properties" xmlns:ns2="b582dbf1-bcaa-4613-9a4c-8b7010640233" targetNamespace="http://schemas.microsoft.com/office/2006/metadata/properties" ma:root="true" ma:fieldsID="fe29266b10b7830d57a8499fb55aa8f7" ns2:_="">
    <xsd:import namespace="b582dbf1-bcaa-4613-9a4c-8b7010640233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82dbf1-bcaa-4613-9a4c-8b7010640233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A16171B-BB40-42DD-B5E5-B75947747B2F}"/>
</file>

<file path=customXml/itemProps2.xml><?xml version="1.0" encoding="utf-8"?>
<ds:datastoreItem xmlns:ds="http://schemas.openxmlformats.org/officeDocument/2006/customXml" ds:itemID="{4B787EE4-F68F-42F1-A41E-6120F955235D}"/>
</file>

<file path=customXml/itemProps3.xml><?xml version="1.0" encoding="utf-8"?>
<ds:datastoreItem xmlns:ds="http://schemas.openxmlformats.org/officeDocument/2006/customXml" ds:itemID="{AB90702B-ED84-4EFE-894F-C68F716C4737}"/>
</file>

<file path=customXml/itemProps4.xml><?xml version="1.0" encoding="utf-8"?>
<ds:datastoreItem xmlns:ds="http://schemas.openxmlformats.org/officeDocument/2006/customXml" ds:itemID="{958A71E0-D7CB-4C63-BCA7-9DEEA34038E1}"/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442</TotalTime>
  <Words>228</Words>
  <Application>Microsoft Office PowerPoint</Application>
  <PresentationFormat>Экран (4:3)</PresentationFormat>
  <Paragraphs>52</Paragraphs>
  <Slides>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Воздушный поток</vt:lpstr>
      <vt:lpstr>Презентация PowerPoint</vt:lpstr>
      <vt:lpstr>Знакомство с жизнью художника.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Неизвестный пользователь</cp:lastModifiedBy>
  <cp:revision>52</cp:revision>
  <dcterms:created xsi:type="dcterms:W3CDTF">2013-03-30T17:39:16Z</dcterms:created>
  <dcterms:modified xsi:type="dcterms:W3CDTF">2020-04-18T22:11:07Z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0x010100022A6F87182A794C804FFC3C12487649</vt:lpwstr>
  </property>
  <property fmtid="{D5CDD505-2E9C-101B-9397-08002B2CF9AE}" pid="3" name="_dlc_DocIdItemGuid">
    <vt:lpwstr>f17263c7-596f-4cf7-9501-c4f3e9ffd60a</vt:lpwstr>
  </property>
</Properties>
</file>