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76" r:id="rId15"/>
    <p:sldId id="439" r:id="rId16"/>
    <p:sldId id="462" r:id="rId17"/>
    <p:sldId id="479" r:id="rId18"/>
    <p:sldId id="440" r:id="rId19"/>
    <p:sldId id="461" r:id="rId20"/>
    <p:sldId id="482" r:id="rId21"/>
    <p:sldId id="441" r:id="rId22"/>
    <p:sldId id="477" r:id="rId23"/>
    <p:sldId id="442" r:id="rId24"/>
    <p:sldId id="460" r:id="rId25"/>
    <p:sldId id="443" r:id="rId26"/>
    <p:sldId id="483" r:id="rId27"/>
    <p:sldId id="499" r:id="rId28"/>
    <p:sldId id="459" r:id="rId29"/>
    <p:sldId id="487" r:id="rId30"/>
    <p:sldId id="446" r:id="rId31"/>
    <p:sldId id="490" r:id="rId32"/>
    <p:sldId id="448" r:id="rId33"/>
    <p:sldId id="506" r:id="rId34"/>
    <p:sldId id="508" r:id="rId35"/>
    <p:sldId id="494" r:id="rId36"/>
    <p:sldId id="447" r:id="rId37"/>
    <p:sldId id="510" r:id="rId38"/>
    <p:sldId id="512" r:id="rId39"/>
    <p:sldId id="496" r:id="rId40"/>
    <p:sldId id="449" r:id="rId41"/>
    <p:sldId id="528" r:id="rId42"/>
    <p:sldId id="529" r:id="rId43"/>
    <p:sldId id="518" r:id="rId44"/>
    <p:sldId id="523" r:id="rId45"/>
    <p:sldId id="538" r:id="rId46"/>
    <p:sldId id="521" r:id="rId47"/>
    <p:sldId id="540" r:id="rId48"/>
    <p:sldId id="450" r:id="rId49"/>
    <p:sldId id="452" r:id="rId50"/>
    <p:sldId id="453" r:id="rId51"/>
    <p:sldId id="50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D6C1B8"/>
    <a:srgbClr val="E3D4CB"/>
    <a:srgbClr val="E5D6C9"/>
    <a:srgbClr val="A50021"/>
    <a:srgbClr val="E9DED7"/>
    <a:srgbClr val="C7A68B"/>
    <a:srgbClr val="F5F1EF"/>
    <a:srgbClr val="A68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 snapToGrid="0">
      <p:cViewPr varScale="1">
        <p:scale>
          <a:sx n="74" d="100"/>
          <a:sy n="74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2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5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9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3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29B1-3B76-4423-A1B8-00093CB4D5A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5426-DE80-4DB4-84A0-DD0B8806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7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53.jpe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7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24smi.org/public/media/2018/5/7/09.jpg" TargetMode="External"/><Relationship Id="rId13" Type="http://schemas.openxmlformats.org/officeDocument/2006/relationships/hyperlink" Target="https://img0.liveinternet.ru/images/attach/b/3/22/0/22000392_1207312574_dantehell.gif" TargetMode="External"/><Relationship Id="rId18" Type="http://schemas.openxmlformats.org/officeDocument/2006/relationships/hyperlink" Target="https://undeadauthorsociety.files.wordpress.com/2017/10/charon.png" TargetMode="External"/><Relationship Id="rId26" Type="http://schemas.openxmlformats.org/officeDocument/2006/relationships/hyperlink" Target="http://3.bp.blogspot.com/-hgzP_tRdRgU/WQMdRN6JKsI/AAAAAAAAEg0/kDW2tRPKgPwwPxP4MAALTnhX6-j6E1AJgCK4B/s1600/limbo.jpg" TargetMode="External"/><Relationship Id="rId3" Type="http://schemas.openxmlformats.org/officeDocument/2006/relationships/hyperlink" Target="https://i.ytimg.com/vi/Y_KWbwAgTgg/maxresdefault.jpg" TargetMode="External"/><Relationship Id="rId21" Type="http://schemas.openxmlformats.org/officeDocument/2006/relationships/hyperlink" Target="https://im0-tub-ru.yandex.net/i?id=2b334b99ae7891e1e0afb5f452f3e7bc-l&amp;n=13" TargetMode="External"/><Relationship Id="rId7" Type="http://schemas.openxmlformats.org/officeDocument/2006/relationships/hyperlink" Target="https://ozon-st.cdn.ngenix.net/multimedia/1021939120.jpg" TargetMode="External"/><Relationship Id="rId12" Type="http://schemas.openxmlformats.org/officeDocument/2006/relationships/hyperlink" Target="https://sochi.citifox.ru/wp-content/uploads/2016/11/botdante.jpg" TargetMode="External"/><Relationship Id="rId17" Type="http://schemas.openxmlformats.org/officeDocument/2006/relationships/hyperlink" Target="http://cs8.pikabu.ru/post_img/2016/04/05/10/145987589614554437.png" TargetMode="External"/><Relationship Id="rId25" Type="http://schemas.openxmlformats.org/officeDocument/2006/relationships/hyperlink" Target="https://kruto.online/wp-content/uploads/2017/08/Reinkarnatsiya_790x593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cdn-images-1.medium.com/max/1200/0*l1t7TmgXrCm781E5.jpg" TargetMode="External"/><Relationship Id="rId20" Type="http://schemas.openxmlformats.org/officeDocument/2006/relationships/hyperlink" Target="https://people.creighton.edu/~ees33175/Aesthetics_course_website/Aesth_outlines/Expressionism_Romantic-movement_images_pt-1_spring2007_files/slide0005_image005.jpg" TargetMode="External"/><Relationship Id="rId29" Type="http://schemas.openxmlformats.org/officeDocument/2006/relationships/hyperlink" Target="http://slovomaga.ru/wp-content/uploads/2017/05/7058244-3x2-940x62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mycdn.me/image?id=848809803872&amp;t=3&amp;plc=WEB&amp;tkn=*aeRYiCM7aKSdcW12B3pLWD7sVIM" TargetMode="External"/><Relationship Id="rId11" Type="http://schemas.openxmlformats.org/officeDocument/2006/relationships/hyperlink" Target="https://ichef.bbci.co.uk/images/ic/1200x675/p01w0ztr.jpg" TargetMode="External"/><Relationship Id="rId24" Type="http://schemas.openxmlformats.org/officeDocument/2006/relationships/hyperlink" Target="https://pp.userapi.com/c845523/v845523954/4229b/4gArQ6YHyg4.jpg" TargetMode="External"/><Relationship Id="rId5" Type="http://schemas.openxmlformats.org/officeDocument/2006/relationships/hyperlink" Target="https://i.mycdn.me/image?id=848809322848&amp;t=3&amp;plc=WEB&amp;tkn=*CnT3gRKVKdQV0tonb17xJ_z_rQ0" TargetMode="External"/><Relationship Id="rId15" Type="http://schemas.openxmlformats.org/officeDocument/2006/relationships/hyperlink" Target="https://upload.wikimedia.org/wikipedia/commons/thumb/8/84/Joseph_Anton_Koch,_dante_nella_selva_trova_le_tre_fiere_e_virgilio,_1825-28,_03.jpg/800px-Joseph_Anton_Koch,_dante_nella_selva_trova_le_tre_fiere_e_virgilio,_1825-28,_03.jpg" TargetMode="External"/><Relationship Id="rId23" Type="http://schemas.openxmlformats.org/officeDocument/2006/relationships/hyperlink" Target="https://lh6.googleusercontent.com/-pQhwC0kOZY8/UyRhJ1H7iFI/AAAAAAAAT5g/AM-XVCGYzt4/w650-h425-no/4218355-R3L8T8D-650-8-8.jpg" TargetMode="External"/><Relationship Id="rId28" Type="http://schemas.openxmlformats.org/officeDocument/2006/relationships/hyperlink" Target="http://www.greekland.ru/sites/default/files/field/image/iliada.jpg" TargetMode="External"/><Relationship Id="rId10" Type="http://schemas.openxmlformats.org/officeDocument/2006/relationships/hyperlink" Target="https://zergeich.com/wp-content/uploads/2013/06/&#1080;&#1085;&#1092;&#1086;&#1075;&#1088;&#1072;&#1092;&#1080;&#1082;&#1072;&#1087;&#1086;-&#1076;&#1072;&#1085;&#1090;&#1077;-1024x990.jpg-" TargetMode="External"/><Relationship Id="rId19" Type="http://schemas.openxmlformats.org/officeDocument/2006/relationships/hyperlink" Target="http://thejameybear.com/wp-content/uploads/2017/12/infpa_XXIV.jpg" TargetMode="External"/><Relationship Id="rId31" Type="http://schemas.openxmlformats.org/officeDocument/2006/relationships/hyperlink" Target="http://stories-of-success.ru/files/goracij-5.jpg" TargetMode="External"/><Relationship Id="rId4" Type="http://schemas.openxmlformats.org/officeDocument/2006/relationships/hyperlink" Target="http://img.over-blog-kiwi.com/600x600/1/02/98/23/20140725/ob_82ab6a_enfer-2.jpg" TargetMode="External"/><Relationship Id="rId9" Type="http://schemas.openxmlformats.org/officeDocument/2006/relationships/hyperlink" Target="http://ru.artsdot.com/ADC/Art.nsf/O/8Y32GN/$File/Bartolomeo-Di-Fruosino-Inferno-from-the-Divine-Comedy-by-Dante-Folio-1v-2-.JPG" TargetMode="External"/><Relationship Id="rId14" Type="http://schemas.openxmlformats.org/officeDocument/2006/relationships/hyperlink" Target="https://curatorialcollective.files.wordpress.com/2014/09/4d-amos-nattini-inferno-canto-iii-1919-1930-ed2.jpg&#1080;-&#1080;&#1080;&#1079;&#1086;&#1073;&#1088;&#1072;&#1078;&#1077;&#1085;&#1080;&#1077;" TargetMode="External"/><Relationship Id="rId22" Type="http://schemas.openxmlformats.org/officeDocument/2006/relationships/hyperlink" Target="https://artrue.ru/wp-content/uploads/2016/10/Stradanus-Dante-795x1024.jpeg" TargetMode="External"/><Relationship Id="rId27" Type="http://schemas.openxmlformats.org/officeDocument/2006/relationships/hyperlink" Target="http://www.stihi.ru/pics/2017/01/21/11309.jpg" TargetMode="External"/><Relationship Id="rId30" Type="http://schemas.openxmlformats.org/officeDocument/2006/relationships/hyperlink" Target="http://katana-club.ru/wp-content/uploads/2017/08/sokrat-preduprezhdaet-urok-zdorovya-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15592/27701632.61/0_92474_e50574e1_orig.jpg" TargetMode="External"/><Relationship Id="rId13" Type="http://schemas.openxmlformats.org/officeDocument/2006/relationships/hyperlink" Target="http://146.r.photoshare.ru/01469/00e02d03b24ebcf312fff21ec0b40e8d903d0eb8.jpg" TargetMode="External"/><Relationship Id="rId18" Type="http://schemas.openxmlformats.org/officeDocument/2006/relationships/hyperlink" Target="http://cs8.pikabu.ru/post_img/2016/04/05/10/1459874028147935671.png" TargetMode="External"/><Relationship Id="rId26" Type="http://schemas.openxmlformats.org/officeDocument/2006/relationships/hyperlink" Target="https://cdn.fishki.net/upload/post/2017/12/04/2448734/c73d76471d2b97bb1dcb47d10a722387.jpg" TargetMode="External"/><Relationship Id="rId3" Type="http://schemas.openxmlformats.org/officeDocument/2006/relationships/hyperlink" Target="https://upload.wikimedia.org/wikipedia/commons/5/5a/Stradano_Inferno_Canto_05.jpg" TargetMode="External"/><Relationship Id="rId21" Type="http://schemas.openxmlformats.org/officeDocument/2006/relationships/hyperlink" Target="https://a.d-cd.net/9c84d6s-960.jpg" TargetMode="External"/><Relationship Id="rId7" Type="http://schemas.openxmlformats.org/officeDocument/2006/relationships/hyperlink" Target="http://s3.listicle.co/production/list/storage/list/cover/display/1684100_1439297313.jpg" TargetMode="External"/><Relationship Id="rId12" Type="http://schemas.openxmlformats.org/officeDocument/2006/relationships/hyperlink" Target="https://artchive.ru/res/media/img/oy800/work/051/470880.jpg" TargetMode="External"/><Relationship Id="rId17" Type="http://schemas.openxmlformats.org/officeDocument/2006/relationships/hyperlink" Target="http://www.animacity.ru/sites/default/files/imagecache/am-big/persona/4341/20140327rt7VVhSnT7BJrVOa_Rp7vJ_large1.jpg" TargetMode="External"/><Relationship Id="rId25" Type="http://schemas.openxmlformats.org/officeDocument/2006/relationships/hyperlink" Target="http://cs8.pikabu.ru/post_img/2016/04/05/10/145987439113562326.pn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cs6.pikabu.ru/post_img/big/2014/05/04/0/1399150380_340208731.jpg" TargetMode="External"/><Relationship Id="rId20" Type="http://schemas.openxmlformats.org/officeDocument/2006/relationships/hyperlink" Target="https://images.helionews.ru/1356998760000/1364045649000/amerikanskie-detskie-mediki-podderzhivaut-odnopolye-braki-xitc.jpg" TargetMode="External"/><Relationship Id="rId29" Type="http://schemas.openxmlformats.org/officeDocument/2006/relationships/hyperlink" Target="https://doope.jp/media/10q1/img0976_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fishki.net/upload/post/2018/02/03/2502055/965bd3a76445b9ccaeca7ff08876e8ea.jpg" TargetMode="External"/><Relationship Id="rId11" Type="http://schemas.openxmlformats.org/officeDocument/2006/relationships/hyperlink" Target="https://im0-tub-ru.yandex.net/i?id=2b334b99ae7891e1e0afb5f452f3e7bc-l&amp;n=13-&#1095;&#1088;&#1077;&#1074;&#1086;&#1091;&#1075;&#1086;&#1076;&#1085;&#1080;&#1082;&#1080;" TargetMode="External"/><Relationship Id="rId24" Type="http://schemas.openxmlformats.org/officeDocument/2006/relationships/hyperlink" Target="https://im0-tub-ru.yandex.net/i?id=52afe61041440b00beced2d5ae1683c7-l&amp;n=13" TargetMode="External"/><Relationship Id="rId32" Type="http://schemas.openxmlformats.org/officeDocument/2006/relationships/hyperlink" Target="https://i.pinimg.com/736x/f4/08/1d/f4081dba0cfac57fdc2ac1a219c1d345--dante-alighieri-virgil.jpg" TargetMode="External"/><Relationship Id="rId5" Type="http://schemas.openxmlformats.org/officeDocument/2006/relationships/hyperlink" Target="https://www.litres.ru/static/bookimages/28/21/52/28215273.bin.dir/h/i_038.jpg" TargetMode="External"/><Relationship Id="rId15" Type="http://schemas.openxmlformats.org/officeDocument/2006/relationships/hyperlink" Target="http://eaculture.ru/wp-content/uploads/2014/08/del002.jpg" TargetMode="External"/><Relationship Id="rId23" Type="http://schemas.openxmlformats.org/officeDocument/2006/relationships/hyperlink" Target="https://i.pinimg.com/originals/4d/8e/d7/4d8ed71bc81e51494312377bda33593e.jpg" TargetMode="External"/><Relationship Id="rId28" Type="http://schemas.openxmlformats.org/officeDocument/2006/relationships/hyperlink" Target="http://146.r.photoshare.ru/01469/00e02d020b266105c744a6c7b72822dd928d1107.jpg" TargetMode="External"/><Relationship Id="rId10" Type="http://schemas.openxmlformats.org/officeDocument/2006/relationships/hyperlink" Target="http://www.playcast.ru/uploads/2009/10/02/1239014.jpg" TargetMode="External"/><Relationship Id="rId19" Type="http://schemas.openxmlformats.org/officeDocument/2006/relationships/hyperlink" Target="https://cdn.fishki.net/upload/post/2017/02/07/2212699/3d48ef9bccd4eebf0dbcc46d3c28e355.jpg" TargetMode="External"/><Relationship Id="rId31" Type="http://schemas.openxmlformats.org/officeDocument/2006/relationships/hyperlink" Target="http://thejameybear.com/wp-content/uploads/2017/12/infpa_XXIV.jpg" TargetMode="External"/><Relationship Id="rId4" Type="http://schemas.openxmlformats.org/officeDocument/2006/relationships/hyperlink" Target="http://img-fotki.yandex.ru/get/6411/19411616.2b1/0_bed8c_57b68466_orig.jpg" TargetMode="External"/><Relationship Id="rId9" Type="http://schemas.openxmlformats.org/officeDocument/2006/relationships/hyperlink" Target="http://apps.sumerianalien.com/Gallery/upload/s/u/sumerianalien.com/22383/original/01e488cc18816c775a88b9d37cc1f89a.jpg" TargetMode="External"/><Relationship Id="rId14" Type="http://schemas.openxmlformats.org/officeDocument/2006/relationships/hyperlink" Target="https://i.ytimg.com/vi/Tciymx5f_2k/maxresdefault.jpg" TargetMode="External"/><Relationship Id="rId22" Type="http://schemas.openxmlformats.org/officeDocument/2006/relationships/hyperlink" Target="http://ru.artsdot.com/ADC/Art-ImgScreen-1.nsf/O/A-8XXNB4/$FILE/Andrea_del_castagno-farinata_degli_uberti.Jpg" TargetMode="External"/><Relationship Id="rId27" Type="http://schemas.openxmlformats.org/officeDocument/2006/relationships/hyperlink" Target="http://1.bp.blogspot.com/_1ha0s4Jb4S0/TOGoJ-PKzKI/AAAAAAAAABU/C9EqZL4cpuM/s1600/color+comps1_suicide+forest.jpg" TargetMode="External"/><Relationship Id="rId30" Type="http://schemas.openxmlformats.org/officeDocument/2006/relationships/hyperlink" Target="https://pp.userapi.com/c637728/v637728231/1ffb1/PA61ENo7Lew.jpg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cp16.nevsepic.com.ua/258/25757/1448983034-26.png" TargetMode="External"/><Relationship Id="rId13" Type="http://schemas.openxmlformats.org/officeDocument/2006/relationships/hyperlink" Target="https://artrue.ru/wp-content/uploads/2016/10/portret_Dante_Bottichelli-662x1024.jpeg" TargetMode="External"/><Relationship Id="rId18" Type="http://schemas.openxmlformats.org/officeDocument/2006/relationships/hyperlink" Target="http://justclickit.ru/flash/chert/chert%20(75).gif" TargetMode="External"/><Relationship Id="rId3" Type="http://schemas.openxmlformats.org/officeDocument/2006/relationships/hyperlink" Target="https://www.historion.org/wp-content/uploads/2016/09/Screenshot_32-2.jpg" TargetMode="External"/><Relationship Id="rId7" Type="http://schemas.openxmlformats.org/officeDocument/2006/relationships/hyperlink" Target="http://www.web.mail.varvar.ru/arhiv/gallery/romantism/dore/images/dore-dante-kocit.jpg" TargetMode="External"/><Relationship Id="rId12" Type="http://schemas.openxmlformats.org/officeDocument/2006/relationships/hyperlink" Target="http://www.stihi.ru/pics/2017/07/01/2114.jpg" TargetMode="External"/><Relationship Id="rId17" Type="http://schemas.openxmlformats.org/officeDocument/2006/relationships/hyperlink" Target="https://img.labirint.ru/images/comments_pic/1507/3_86d9b45dac1db04f514a7e4849176a00_1423757169.jp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www.sestra-m.ru/_service/288501/display/img_version/5685316/img_name/40321_288501_fe5ef04a0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ristiansentinel.com/wp-content/uploads/2018/02/purgatory.jpg%20-%20&#1085;&#1072;&#1082;&#1072;&#1079;&#1072;&#1085;&#1080;&#1077;%20&#1075;&#1088;&#1077;&#1096;&#1085;&#1080;&#1082;&#1086;&#1074;-2" TargetMode="External"/><Relationship Id="rId11" Type="http://schemas.openxmlformats.org/officeDocument/2006/relationships/hyperlink" Target="https://cameralabs.org/media/lab17/10/08/Sandro_Bottichelli_Bozhestvennaya_komediya_40.jpg" TargetMode="External"/><Relationship Id="rId5" Type="http://schemas.openxmlformats.org/officeDocument/2006/relationships/hyperlink" Target="http://www.thenewchurchofsatan.com/blog/wp-content/uploads/2017/03/HELL-QUESTIONS-AND-ANSWERS-BY-VERY-REV.-FRANCIS-J.-RIPLEY-Superior-of-the-Catholic-Missionary-Society-pt-1-_img_1.jpg" TargetMode="External"/><Relationship Id="rId15" Type="http://schemas.openxmlformats.org/officeDocument/2006/relationships/hyperlink" Target="https://k46.kn3.net/D4D0EDC60.jpg" TargetMode="External"/><Relationship Id="rId10" Type="http://schemas.openxmlformats.org/officeDocument/2006/relationships/hyperlink" Target="https://www.lacooltura.com/wp-content/uploads/2015/06/infpa_XXXIV.jpg" TargetMode="External"/><Relationship Id="rId4" Type="http://schemas.openxmlformats.org/officeDocument/2006/relationships/hyperlink" Target="https://3a09223b3cd53870eeaa-7f75e5eb51943043279413a54aaa858a.ssl.cf3.rackcdn.com/54f587454e80850b42216d8f2f77d2ed5467de43-1480851610-5844009a-620x348.jpg" TargetMode="External"/><Relationship Id="rId9" Type="http://schemas.openxmlformats.org/officeDocument/2006/relationships/hyperlink" Target="http://wikiyours.com/Upload/Warticle/18/694/1271/O/Dante-hayat&#305;-ve-ilahi-komedya.JPG" TargetMode="External"/><Relationship Id="rId14" Type="http://schemas.openxmlformats.org/officeDocument/2006/relationships/hyperlink" Target="https://foma.ru/wp-content/uploads/2015/05/9-e143222020810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1.xml"/><Relationship Id="rId3" Type="http://schemas.openxmlformats.org/officeDocument/2006/relationships/image" Target="../media/image14.gif"/><Relationship Id="rId7" Type="http://schemas.openxmlformats.org/officeDocument/2006/relationships/slide" Target="slide25.xml"/><Relationship Id="rId12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40.xml"/><Relationship Id="rId5" Type="http://schemas.openxmlformats.org/officeDocument/2006/relationships/slide" Target="slide15.xml"/><Relationship Id="rId10" Type="http://schemas.openxmlformats.org/officeDocument/2006/relationships/slide" Target="slide36.xml"/><Relationship Id="rId4" Type="http://schemas.openxmlformats.org/officeDocument/2006/relationships/slide" Target="slide8.xml"/><Relationship Id="rId9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.ytimg.com/vi/Y_KWbwAgTgg/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0"/>
          <a:stretch/>
        </p:blipFill>
        <p:spPr bwMode="auto">
          <a:xfrm>
            <a:off x="0" y="0"/>
            <a:ext cx="9221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952" y="5801710"/>
            <a:ext cx="315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Казарцева</a:t>
            </a:r>
            <a:r>
              <a:rPr lang="ru-RU" dirty="0" smtClean="0">
                <a:solidFill>
                  <a:srgbClr val="C00000"/>
                </a:solidFill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 И.В., учитель русского языка и литературы МАОУ СОШ №32 г. Улан-Удэ</a:t>
            </a:r>
            <a:endParaRPr lang="ru-RU" dirty="0">
              <a:solidFill>
                <a:srgbClr val="C00000"/>
              </a:solidFill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4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941" y="180304"/>
            <a:ext cx="8757634" cy="193899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тут внезапно появляется перед ним старец, который отгоняет зверей и выводит его из </a:t>
            </a:r>
            <a:r>
              <a:rPr lang="ru-RU" sz="2400" dirty="0" smtClean="0">
                <a:solidFill>
                  <a:schemeClr val="bg1"/>
                </a:solidFill>
              </a:rPr>
              <a:t>леса. </a:t>
            </a:r>
            <a:r>
              <a:rPr lang="ru-RU" sz="2400" dirty="0">
                <a:solidFill>
                  <a:schemeClr val="bg1"/>
                </a:solidFill>
              </a:rPr>
              <a:t>Старец этот — великий римский поэт Вергилий. Его послала </a:t>
            </a:r>
            <a:r>
              <a:rPr lang="ru-RU" sz="2400" dirty="0" err="1">
                <a:solidFill>
                  <a:schemeClr val="bg1"/>
                </a:solidFill>
              </a:rPr>
              <a:t>Беатриче</a:t>
            </a:r>
            <a:r>
              <a:rPr lang="ru-RU" sz="2400" dirty="0">
                <a:solidFill>
                  <a:schemeClr val="bg1"/>
                </a:solidFill>
              </a:rPr>
              <a:t>, чья душа обитает в раю. Оттуда, с райских высот, умершая возлюбленная увидела опасность, которая угрожает </a:t>
            </a:r>
            <a:r>
              <a:rPr lang="ru-RU" sz="2400" dirty="0" smtClean="0">
                <a:solidFill>
                  <a:schemeClr val="bg1"/>
                </a:solidFill>
              </a:rPr>
              <a:t>Данте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cdn-images-1.medium.com/max/1200/0*l1t7TmgXrCm781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2259617"/>
            <a:ext cx="5326454" cy="43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3345" y="2504616"/>
            <a:ext cx="3323230" cy="390876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Вергилий</a:t>
            </a:r>
            <a:r>
              <a:rPr lang="ru-RU" sz="2400" dirty="0" smtClean="0">
                <a:solidFill>
                  <a:schemeClr val="bg1"/>
                </a:solidFill>
              </a:rPr>
              <a:t>—земная </a:t>
            </a:r>
            <a:r>
              <a:rPr lang="ru-RU" sz="2400" dirty="0">
                <a:solidFill>
                  <a:schemeClr val="bg1"/>
                </a:solidFill>
              </a:rPr>
              <a:t>мудрость, направляющая человека к </a:t>
            </a:r>
            <a:r>
              <a:rPr lang="ru-RU" sz="2400" dirty="0" smtClean="0">
                <a:solidFill>
                  <a:schemeClr val="bg1"/>
                </a:solidFill>
              </a:rPr>
              <a:t>добру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Беатриче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>
                <a:solidFill>
                  <a:schemeClr val="bg1"/>
                </a:solidFill>
              </a:rPr>
              <a:t>божественная мудрость, которая ведет к нравственному очищению и постижению истины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25" y="178566"/>
            <a:ext cx="8809150" cy="120032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Вергилий предлагает Данте следовать за ним и ведет его по Загробному Миру. Они проходят через </a:t>
            </a:r>
            <a:r>
              <a:rPr lang="ru-RU" sz="2400" dirty="0" smtClean="0">
                <a:solidFill>
                  <a:schemeClr val="bg1"/>
                </a:solidFill>
              </a:rPr>
              <a:t>девять кругов ада,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видят </a:t>
            </a:r>
            <a:r>
              <a:rPr lang="ru-RU" sz="2400" dirty="0">
                <a:solidFill>
                  <a:schemeClr val="bg1"/>
                </a:solidFill>
              </a:rPr>
              <a:t>мучения </a:t>
            </a:r>
            <a:r>
              <a:rPr lang="ru-RU" sz="2400" dirty="0" err="1" smtClean="0">
                <a:solidFill>
                  <a:schemeClr val="bg1"/>
                </a:solidFill>
              </a:rPr>
              <a:t>непокаявшихся</a:t>
            </a:r>
            <a:r>
              <a:rPr lang="ru-RU" sz="2400" dirty="0" smtClean="0">
                <a:solidFill>
                  <a:schemeClr val="bg1"/>
                </a:solidFill>
              </a:rPr>
              <a:t> грешников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92439" y="1557462"/>
            <a:ext cx="6701435" cy="5191068"/>
            <a:chOff x="2602293" y="1718944"/>
            <a:chExt cx="6255104" cy="4545377"/>
          </a:xfrm>
        </p:grpSpPr>
        <p:pic>
          <p:nvPicPr>
            <p:cNvPr id="5" name="Picture 2" descr="http://cs8.pikabu.ru/post_img/2016/04/05/10/1459875896145544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293" y="1718944"/>
              <a:ext cx="6255104" cy="4545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19162" y="5691116"/>
              <a:ext cx="2982566" cy="441820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Вход в преисподнюю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7425" y="1671624"/>
            <a:ext cx="2421229" cy="489364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Царство мертвых поэт населил </a:t>
            </a:r>
            <a:r>
              <a:rPr lang="ru-RU" sz="2400" dirty="0" smtClean="0">
                <a:solidFill>
                  <a:schemeClr val="bg1"/>
                </a:solidFill>
              </a:rPr>
              <a:t>толпами </a:t>
            </a:r>
            <a:r>
              <a:rPr lang="ru-RU" sz="2400" dirty="0">
                <a:solidFill>
                  <a:schemeClr val="bg1"/>
                </a:solidFill>
              </a:rPr>
              <a:t>теней, но он дал им плоть, кровь, человеческие страсти, и обитатели загробного мира стали неотличимы от тех, кто живет на </a:t>
            </a:r>
            <a:r>
              <a:rPr lang="ru-RU" sz="2400" dirty="0" smtClean="0">
                <a:solidFill>
                  <a:schemeClr val="bg1"/>
                </a:solidFill>
              </a:rPr>
              <a:t>земле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668" y="167425"/>
            <a:ext cx="8822027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 преисподней </a:t>
            </a:r>
            <a:r>
              <a:rPr lang="ru-RU" sz="2400" dirty="0" smtClean="0">
                <a:solidFill>
                  <a:schemeClr val="bg1"/>
                </a:solidFill>
              </a:rPr>
              <a:t>Данте и Вергилия встречает </a:t>
            </a:r>
            <a:r>
              <a:rPr lang="ru-RU" sz="2400" b="1" dirty="0" smtClean="0">
                <a:solidFill>
                  <a:schemeClr val="bg1"/>
                </a:solidFill>
              </a:rPr>
              <a:t>Харон</a:t>
            </a:r>
            <a:r>
              <a:rPr lang="ru-RU" sz="2400" dirty="0" smtClean="0">
                <a:solidFill>
                  <a:schemeClr val="bg1"/>
                </a:solidFill>
              </a:rPr>
              <a:t>, который является </a:t>
            </a:r>
            <a:r>
              <a:rPr lang="ru-RU" sz="2400" dirty="0">
                <a:solidFill>
                  <a:schemeClr val="bg1"/>
                </a:solidFill>
              </a:rPr>
              <a:t>посредником и перевозчиком </a:t>
            </a:r>
            <a:r>
              <a:rPr lang="ru-RU" sz="2400" dirty="0" smtClean="0">
                <a:solidFill>
                  <a:schemeClr val="bg1"/>
                </a:solidFill>
              </a:rPr>
              <a:t>мертвых. Его облик ужасен, он зол, кричит, гонит умерших к лодке, бьет их веслом, торопит, потому что толпы грешников ждут своей очереди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undeadauthorsociety.files.wordpress.com/2017/10/char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8" y="1915460"/>
            <a:ext cx="8822027" cy="46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3495" y="141668"/>
            <a:ext cx="5409621" cy="6555345"/>
            <a:chOff x="211281" y="329545"/>
            <a:chExt cx="5302536" cy="6178293"/>
          </a:xfrm>
        </p:grpSpPr>
        <p:pic>
          <p:nvPicPr>
            <p:cNvPr id="5" name="Picture 2" descr="https://people.creighton.edu/~ees33175/Aesthetics_course_website/Aesth_outlines/Expressionism_Romantic-movement_images_pt-1_spring2007_files/slide0005_image005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310"/>
            <a:stretch/>
          </p:blipFill>
          <p:spPr bwMode="auto">
            <a:xfrm>
              <a:off x="2924369" y="329545"/>
              <a:ext cx="2585575" cy="196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Ð¡ÑÑÐ°Ð´Ð°Ð½ÑÑ. ÐÐ»Ð»ÑÑÑÑÐ°ÑÐ¸Ñ Ðº Ð±Ð¾Ð¶ÐµÑÑÐ²ÐµÐ½Ð½Ð¾Ð¹ ÐºÐ¾Ð¼ÐµÐ´Ð¸Ð¸.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66"/>
            <a:stretch/>
          </p:blipFill>
          <p:spPr bwMode="auto">
            <a:xfrm>
              <a:off x="211281" y="2377402"/>
              <a:ext cx="2587984" cy="413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s8.pikabu.ru/post_img/2016/04/05/10/14598737901651371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31" b="3672"/>
            <a:stretch/>
          </p:blipFill>
          <p:spPr bwMode="auto">
            <a:xfrm>
              <a:off x="2920494" y="2390757"/>
              <a:ext cx="2593323" cy="20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622877" y="419679"/>
            <a:ext cx="3234520" cy="6001643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Путешествуя по ужасным кругам ада, </a:t>
            </a:r>
            <a:r>
              <a:rPr lang="ru-RU" sz="2400" dirty="0" smtClean="0">
                <a:solidFill>
                  <a:schemeClr val="bg1"/>
                </a:solidFill>
              </a:rPr>
              <a:t>понимаешь, что первые </a:t>
            </a:r>
            <a:r>
              <a:rPr lang="ru-RU" sz="2400" dirty="0">
                <a:solidFill>
                  <a:schemeClr val="bg1"/>
                </a:solidFill>
              </a:rPr>
              <a:t>круги представляют собой </a:t>
            </a:r>
            <a:r>
              <a:rPr lang="ru-RU" sz="2400" dirty="0" smtClean="0">
                <a:solidFill>
                  <a:schemeClr val="bg1"/>
                </a:solidFill>
              </a:rPr>
              <a:t>наказания </a:t>
            </a:r>
            <a:r>
              <a:rPr lang="ru-RU" sz="2400" dirty="0">
                <a:solidFill>
                  <a:schemeClr val="bg1"/>
                </a:solidFill>
              </a:rPr>
              <a:t>за невоздержанность при жизни. Чем дальше, тем грехи людские менее материальны, </a:t>
            </a:r>
            <a:r>
              <a:rPr lang="ru-RU" sz="2400" dirty="0" smtClean="0">
                <a:solidFill>
                  <a:schemeClr val="bg1"/>
                </a:solidFill>
              </a:rPr>
              <a:t>они </a:t>
            </a:r>
            <a:r>
              <a:rPr lang="ru-RU" sz="2400" dirty="0">
                <a:solidFill>
                  <a:schemeClr val="bg1"/>
                </a:solidFill>
              </a:rPr>
              <a:t>затрагивают моральные аспекты жизни.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каждым кругом истязания над грешниками </a:t>
            </a:r>
            <a:r>
              <a:rPr lang="ru-RU" sz="2400" dirty="0" smtClean="0">
                <a:solidFill>
                  <a:schemeClr val="bg1"/>
                </a:solidFill>
              </a:rPr>
              <a:t>страшней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cs8.pikabu.ru/post_img/2016/04/05/10/145987508513744487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95" y="141667"/>
            <a:ext cx="2654616" cy="20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3-eu-west-1.amazonaws.com/lookandlearn-preview/M/M835/M835378-0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5" t="9440" r="8241" b="3519"/>
          <a:stretch/>
        </p:blipFill>
        <p:spPr bwMode="auto">
          <a:xfrm>
            <a:off x="2869396" y="4560788"/>
            <a:ext cx="2641744" cy="21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304" y="141668"/>
            <a:ext cx="8783392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Кто же мучается в </a:t>
            </a:r>
            <a:r>
              <a:rPr lang="ru-RU" sz="2400" dirty="0" err="1" smtClean="0">
                <a:solidFill>
                  <a:schemeClr val="bg1"/>
                </a:solidFill>
              </a:rPr>
              <a:t>Дантовом</a:t>
            </a:r>
            <a:r>
              <a:rPr lang="ru-RU" sz="2400" dirty="0" smtClean="0">
                <a:solidFill>
                  <a:schemeClr val="bg1"/>
                </a:solidFill>
              </a:rPr>
              <a:t> Аду? Кого и к каким страданиям приговорил поэт – судья? За какие их прегрешения?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Здесь перед нами откроется мир самого поэта, его пристрастий, его политических и нравственных принципов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p.userapi.com/c845523/v845523954/4229b/4gArQ6YHy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4990"/>
          <a:stretch/>
        </p:blipFill>
        <p:spPr bwMode="auto">
          <a:xfrm>
            <a:off x="409433" y="1852996"/>
            <a:ext cx="8284191" cy="48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justclickit.ru/flash/chert/chert%20(75)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kruto.online/wp-content/uploads/2017/08/Reinkarnatsiya_790x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1" y="126359"/>
            <a:ext cx="8821144" cy="66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319" y="253984"/>
            <a:ext cx="8065827" cy="42473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 круг </a:t>
            </a:r>
            <a:r>
              <a:rPr lang="ru-RU" sz="2400" dirty="0" smtClean="0">
                <a:solidFill>
                  <a:schemeClr val="bg1"/>
                </a:solidFill>
              </a:rPr>
              <a:t>ада </a:t>
            </a:r>
            <a:r>
              <a:rPr lang="ru-RU" sz="2400" b="1" dirty="0" smtClean="0">
                <a:solidFill>
                  <a:schemeClr val="bg1"/>
                </a:solidFill>
              </a:rPr>
              <a:t>Лимб</a:t>
            </a:r>
            <a:r>
              <a:rPr lang="ru-RU" sz="2400" dirty="0" smtClean="0">
                <a:solidFill>
                  <a:schemeClr val="bg1"/>
                </a:solidFill>
              </a:rPr>
              <a:t> (некрещенные младенцы и нехристиане)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31" y="5165991"/>
            <a:ext cx="4962479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«Он был безбольной скорбью порожден,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Которою </a:t>
            </a:r>
            <a:r>
              <a:rPr lang="ru-RU" sz="2400" dirty="0" err="1">
                <a:solidFill>
                  <a:schemeClr val="bg1"/>
                </a:solidFill>
              </a:rPr>
              <a:t>казалися</a:t>
            </a:r>
            <a:r>
              <a:rPr lang="ru-RU" sz="2400" dirty="0">
                <a:solidFill>
                  <a:schemeClr val="bg1"/>
                </a:solidFill>
              </a:rPr>
              <a:t> объяты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Толпы младенцев, и мужей, и жен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304" y="218941"/>
            <a:ext cx="8770512" cy="2308324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первом кругу ада, Лимбе, пребывают </a:t>
            </a:r>
            <a:r>
              <a:rPr lang="ru-RU" sz="2400" dirty="0">
                <a:solidFill>
                  <a:schemeClr val="bg1"/>
                </a:solidFill>
              </a:rPr>
              <a:t>души тех, кто в неправедных делах уличен не был, но умер некрещеным. </a:t>
            </a:r>
            <a:r>
              <a:rPr lang="ru-RU" sz="2400" dirty="0" smtClean="0">
                <a:solidFill>
                  <a:schemeClr val="bg1"/>
                </a:solidFill>
              </a:rPr>
              <a:t>Данте  поселил сюда античных философов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поэтов Гомера, Горация, Овидия, ветхозаветных персонажей Ноя, Моисея и </a:t>
            </a:r>
            <a:r>
              <a:rPr lang="ru-RU" sz="2400" dirty="0">
                <a:solidFill>
                  <a:schemeClr val="bg1"/>
                </a:solidFill>
              </a:rPr>
              <a:t>Авраама, </a:t>
            </a:r>
            <a:r>
              <a:rPr lang="ru-RU" sz="2400" dirty="0" smtClean="0">
                <a:solidFill>
                  <a:schemeClr val="bg1"/>
                </a:solidFill>
              </a:rPr>
              <a:t>царя Давида,— </a:t>
            </a:r>
            <a:r>
              <a:rPr lang="ru-RU" sz="2400" dirty="0">
                <a:solidFill>
                  <a:schemeClr val="bg1"/>
                </a:solidFill>
              </a:rPr>
              <a:t>все праведники, упомянутые в Ветхом Завете,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которым затем позволили </a:t>
            </a:r>
            <a:r>
              <a:rPr lang="ru-RU" sz="2400" dirty="0">
                <a:solidFill>
                  <a:schemeClr val="bg1"/>
                </a:solidFill>
              </a:rPr>
              <a:t>вознестись в </a:t>
            </a:r>
            <a:r>
              <a:rPr lang="ru-RU" sz="2400" dirty="0" smtClean="0">
                <a:solidFill>
                  <a:schemeClr val="bg1"/>
                </a:solidFill>
              </a:rPr>
              <a:t>Рай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75964" y="2601355"/>
            <a:ext cx="5074852" cy="4108462"/>
            <a:chOff x="3875964" y="2601355"/>
            <a:chExt cx="5074852" cy="41084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03741" y="6248152"/>
              <a:ext cx="4219297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Наказание: безбольная скорбь</a:t>
              </a:r>
              <a:endParaRPr lang="ru-RU" sz="2400" dirty="0"/>
            </a:p>
          </p:txBody>
        </p:sp>
        <p:pic>
          <p:nvPicPr>
            <p:cNvPr id="2050" name="Picture 2" descr="http://3.bp.blogspot.com/-hgzP_tRdRgU/WQMdRN6JKsI/AAAAAAAAEg0/kDW2tRPKgPwwPxP4MAALTnhX6-j6E1AJgCK4B/s1600/limb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964" y="2601355"/>
              <a:ext cx="5074852" cy="357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86729" y="2601355"/>
            <a:ext cx="2974285" cy="4108462"/>
            <a:chOff x="486729" y="2601355"/>
            <a:chExt cx="2974285" cy="41084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76339" y="6248152"/>
              <a:ext cx="2118575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Страж - Харон</a:t>
              </a:r>
              <a:endParaRPr lang="ru-RU" sz="2400" dirty="0"/>
            </a:p>
          </p:txBody>
        </p:sp>
        <p:pic>
          <p:nvPicPr>
            <p:cNvPr id="2054" name="Picture 6" descr="http://www.stihi.ru/pics/2017/01/21/113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9" y="2601355"/>
              <a:ext cx="2974285" cy="35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26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30" y="109182"/>
            <a:ext cx="8884691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В этом почти райском уголке побывали тени славных героев Древней Греции и Рима: Гектора и Энея, Цезаря и </a:t>
            </a:r>
            <a:r>
              <a:rPr lang="ru-RU" sz="2400" dirty="0" err="1" smtClean="0">
                <a:solidFill>
                  <a:schemeClr val="bg1"/>
                </a:solidFill>
              </a:rPr>
              <a:t>Катона</a:t>
            </a:r>
            <a:r>
              <a:rPr lang="ru-RU" sz="2400" dirty="0" smtClean="0">
                <a:solidFill>
                  <a:schemeClr val="bg1"/>
                </a:solidFill>
              </a:rPr>
              <a:t>, философов Сократа, Платона, Цицерона, ученых Эвклида, Гиппократа, Авиценна...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8923" y="1788024"/>
            <a:ext cx="7451814" cy="4950642"/>
            <a:chOff x="154091" y="108073"/>
            <a:chExt cx="8960179" cy="6981175"/>
          </a:xfrm>
        </p:grpSpPr>
        <p:pic>
          <p:nvPicPr>
            <p:cNvPr id="5" name="Picture 8" descr="http://images.myshared.ru/17/1172059/slide_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197" t="5792" r="3490" b="9432"/>
            <a:stretch/>
          </p:blipFill>
          <p:spPr bwMode="auto">
            <a:xfrm>
              <a:off x="5661386" y="253992"/>
              <a:ext cx="3452884" cy="549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2" descr="http://www.greekland.ru/sites/default/files/field/image/iliad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00" y="108073"/>
              <a:ext cx="5506418" cy="3280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6" descr="http://katana-club.ru/wp-content/uploads/2017/08/sokrat-preduprezhdaet-urok-zdorovya-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11" y="3244949"/>
              <a:ext cx="5243154" cy="32104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4" descr="http://slovomaga.ru/wp-content/uploads/2017/05/7058244-3x2-940x62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017" y="3872304"/>
              <a:ext cx="3797067" cy="28947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" name="Picture 10" descr="http://stories-of-success.ru/files/goracij-5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12" r="14694"/>
            <a:stretch/>
          </p:blipFill>
          <p:spPr bwMode="auto">
            <a:xfrm>
              <a:off x="154091" y="4221698"/>
              <a:ext cx="2306472" cy="2867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10" name="Picture 2" descr="http://justclickit.ru/flash/chert/chert%20(75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5/5a/Stradano_Inferno_Canto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774" y="212470"/>
            <a:ext cx="5069013" cy="64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849" y="373834"/>
            <a:ext cx="3567712" cy="75713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 круг - сладострастники </a:t>
            </a:r>
            <a:r>
              <a:rPr lang="ru-RU" sz="2400" dirty="0" smtClean="0">
                <a:solidFill>
                  <a:schemeClr val="bg1"/>
                </a:solidFill>
              </a:rPr>
              <a:t>(блудники и прелюбодеи)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849" y="1362992"/>
            <a:ext cx="3447894" cy="526297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вот я начал различать неясный и </a:t>
            </a:r>
            <a:r>
              <a:rPr lang="ru-RU" sz="2400" dirty="0">
                <a:solidFill>
                  <a:schemeClr val="bg1"/>
                </a:solidFill>
              </a:rPr>
              <a:t>дальний стон…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То адский ветер, отдыха не </a:t>
            </a:r>
            <a:r>
              <a:rPr lang="ru-RU" sz="2400" dirty="0" smtClean="0">
                <a:solidFill>
                  <a:schemeClr val="bg1"/>
                </a:solidFill>
              </a:rPr>
              <a:t>зная, мчит </a:t>
            </a:r>
            <a:r>
              <a:rPr lang="ru-RU" sz="2400" dirty="0">
                <a:solidFill>
                  <a:schemeClr val="bg1"/>
                </a:solidFill>
              </a:rPr>
              <a:t>сонмы душ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Среди </a:t>
            </a:r>
            <a:r>
              <a:rPr lang="ru-RU" sz="2400" dirty="0">
                <a:solidFill>
                  <a:schemeClr val="bg1"/>
                </a:solidFill>
              </a:rPr>
              <a:t>окрестной мглы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И мучит их, </a:t>
            </a:r>
            <a:r>
              <a:rPr lang="ru-RU" sz="2400" dirty="0" smtClean="0">
                <a:solidFill>
                  <a:schemeClr val="bg1"/>
                </a:solidFill>
              </a:rPr>
              <a:t>крутя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 истязая…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И я узнал, что это круг </a:t>
            </a:r>
            <a:r>
              <a:rPr lang="ru-RU" sz="2400" dirty="0" smtClean="0">
                <a:solidFill>
                  <a:schemeClr val="bg1"/>
                </a:solidFill>
              </a:rPr>
              <a:t>мучений для </a:t>
            </a:r>
            <a:r>
              <a:rPr lang="ru-RU" sz="2400" dirty="0">
                <a:solidFill>
                  <a:schemeClr val="bg1"/>
                </a:solidFill>
              </a:rPr>
              <a:t>тех,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кого </a:t>
            </a:r>
            <a:r>
              <a:rPr lang="ru-RU" sz="2400" dirty="0">
                <a:solidFill>
                  <a:schemeClr val="bg1"/>
                </a:solidFill>
              </a:rPr>
              <a:t>земная плоть </a:t>
            </a:r>
            <a:r>
              <a:rPr lang="ru-RU" sz="2400" dirty="0" smtClean="0">
                <a:solidFill>
                  <a:schemeClr val="bg1"/>
                </a:solidFill>
              </a:rPr>
              <a:t>звала, кто предал разум власти вожделений…</a:t>
            </a:r>
          </a:p>
        </p:txBody>
      </p:sp>
    </p:spTree>
    <p:extLst>
      <p:ext uri="{BB962C8B-B14F-4D97-AF65-F5344CB8AC3E}">
        <p14:creationId xmlns:p14="http://schemas.microsoft.com/office/powerpoint/2010/main" val="610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7" y="137055"/>
            <a:ext cx="8857397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dirty="0">
                <a:solidFill>
                  <a:schemeClr val="bg1"/>
                </a:solidFill>
              </a:rPr>
              <a:t>Здесь все покрыто мглой и постоянно бушует буря — порывы ветра швыряют души тех, кого на путь греха толкнула любовь. Возжелал чужую жену или мужа, жил в разврате — твоя душа будет носиться неприкаянной над бездной во веки </a:t>
            </a:r>
            <a:r>
              <a:rPr lang="ru-RU" sz="2400" dirty="0" smtClean="0">
                <a:solidFill>
                  <a:schemeClr val="bg1"/>
                </a:solidFill>
              </a:rPr>
              <a:t>вечные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60533" y="1818518"/>
            <a:ext cx="5769443" cy="4801422"/>
            <a:chOff x="3260533" y="1818518"/>
            <a:chExt cx="5769443" cy="4801422"/>
          </a:xfrm>
        </p:grpSpPr>
        <p:sp>
          <p:nvSpPr>
            <p:cNvPr id="6" name="TextBox 5"/>
            <p:cNvSpPr txBox="1"/>
            <p:nvPr/>
          </p:nvSpPr>
          <p:spPr>
            <a:xfrm>
              <a:off x="3367934" y="6158275"/>
              <a:ext cx="5554639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 Наказание</a:t>
              </a:r>
              <a:r>
                <a:rPr lang="ru-RU" sz="2400" dirty="0">
                  <a:solidFill>
                    <a:schemeClr val="bg1"/>
                  </a:solidFill>
                </a:rPr>
                <a:t>: кручение и истязание бурей</a:t>
              </a:r>
            </a:p>
          </p:txBody>
        </p:sp>
        <p:pic>
          <p:nvPicPr>
            <p:cNvPr id="4098" name="Picture 2" descr="http://img-fotki.yandex.ru/get/6411/19411616.2b1/0_bed8c_57b68466_orig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1" r="5690" b="8034"/>
            <a:stretch/>
          </p:blipFill>
          <p:spPr bwMode="auto">
            <a:xfrm>
              <a:off x="3260533" y="1818518"/>
              <a:ext cx="5769443" cy="422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87760" y="1843770"/>
            <a:ext cx="2858749" cy="4776170"/>
            <a:chOff x="287760" y="1843770"/>
            <a:chExt cx="2858749" cy="4776170"/>
          </a:xfrm>
        </p:grpSpPr>
        <p:sp>
          <p:nvSpPr>
            <p:cNvPr id="5" name="TextBox 4"/>
            <p:cNvSpPr txBox="1"/>
            <p:nvPr/>
          </p:nvSpPr>
          <p:spPr>
            <a:xfrm>
              <a:off x="532263" y="6158275"/>
              <a:ext cx="2142698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Страж - Минос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pic>
          <p:nvPicPr>
            <p:cNvPr id="4102" name="Picture 6" descr="http://images.myshared.ru/7/812571/slide_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5" t="18931" r="57612" b="7636"/>
            <a:stretch/>
          </p:blipFill>
          <p:spPr bwMode="auto">
            <a:xfrm>
              <a:off x="287760" y="1843770"/>
              <a:ext cx="2858749" cy="420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09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newyorklatinculture.com/wp-content/uploads/2015/12/Bronzino-Dante-Alighieri-Detail-1280x7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/>
          <a:stretch/>
        </p:blipFill>
        <p:spPr bwMode="auto">
          <a:xfrm>
            <a:off x="126866" y="131862"/>
            <a:ext cx="7671690" cy="64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8676" y="131862"/>
            <a:ext cx="3045949" cy="6463653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Данте Алигьери </a:t>
            </a:r>
            <a:r>
              <a:rPr lang="ru-RU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поэт </a:t>
            </a:r>
            <a:r>
              <a:rPr lang="ru-RU" sz="2400" dirty="0">
                <a:solidFill>
                  <a:schemeClr val="bg1"/>
                </a:solidFill>
              </a:rPr>
              <a:t>и писатель, богослов, политический деятель. Его вклад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развитие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только итальянской,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 </a:t>
            </a:r>
            <a:r>
              <a:rPr lang="ru-RU" sz="2400" dirty="0">
                <a:solidFill>
                  <a:schemeClr val="bg1"/>
                </a:solidFill>
              </a:rPr>
              <a:t>и мировой литературы неоценим.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Он </a:t>
            </a:r>
            <a:r>
              <a:rPr lang="ru-RU" sz="2400" dirty="0">
                <a:solidFill>
                  <a:schemeClr val="bg1"/>
                </a:solidFill>
              </a:rPr>
              <a:t>автор «Божественной комедии» и создатель девяти кругов ада, </a:t>
            </a:r>
            <a:r>
              <a:rPr lang="ru-RU" sz="2400" dirty="0" smtClean="0">
                <a:solidFill>
                  <a:schemeClr val="bg1"/>
                </a:solidFill>
              </a:rPr>
              <a:t>рая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 чистилища</a:t>
            </a:r>
          </a:p>
        </p:txBody>
      </p:sp>
    </p:spTree>
    <p:extLst>
      <p:ext uri="{BB962C8B-B14F-4D97-AF65-F5344CB8AC3E}">
        <p14:creationId xmlns:p14="http://schemas.microsoft.com/office/powerpoint/2010/main" val="27293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421" y="218941"/>
            <a:ext cx="8789157" cy="120032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Среди сладострастников мы видим «древнюю царицу» Семирамиду, грешную блудницу Клеопатру, Елену Прекрасную, виновницу Троянской войны. Здесь же Ахилл, Парис, Тристан…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84661" y="1638211"/>
            <a:ext cx="8667007" cy="5163518"/>
            <a:chOff x="184661" y="1638211"/>
            <a:chExt cx="8667007" cy="5163518"/>
          </a:xfrm>
        </p:grpSpPr>
        <p:pic>
          <p:nvPicPr>
            <p:cNvPr id="8194" name="Picture 2" descr="https://cdn.fishki.net/upload/post/2018/02/03/2502055/965bd3a76445b9ccaeca7ff08876e8ea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208" y="1638211"/>
              <a:ext cx="5543460" cy="4462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204" name="Picture 12" descr="http://apps.sumerianalien.com/Gallery/upload/s/u/sumerianalien.com/22383/original/01e488cc18816c775a88b9d37cc1f89a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455"/>
            <a:stretch/>
          </p:blipFill>
          <p:spPr bwMode="auto">
            <a:xfrm>
              <a:off x="184661" y="1723958"/>
              <a:ext cx="4324350" cy="3495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1" name="Picture 8" descr="https://img-fotki.yandex.ru/get/15592/27701632.61/0_92474_e50574e1_orig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464" y="3988222"/>
              <a:ext cx="2314670" cy="2699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206" name="Picture 14" descr="http://www.playcast.ru/uploads/2009/10/02/12390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3" y="3874039"/>
              <a:ext cx="2902559" cy="29276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4" descr="https://ru1.anyfad.com/items/t1@88234289-c3d7-4e63-afe2-14ebc96409b8/Kleopatra--poslednyaya-carica-Egipta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398"/>
            <a:stretch/>
          </p:blipFill>
          <p:spPr bwMode="auto">
            <a:xfrm>
              <a:off x="3320575" y="3316406"/>
              <a:ext cx="3271293" cy="34587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10" name="Picture 2" descr="http://justclickit.ru/flash/chert/chert%20(75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m0-tub-ru.yandex.net/i?id=2b334b99ae7891e1e0afb5f452f3e7b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89" y="768816"/>
            <a:ext cx="7263531" cy="59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5927" y="172042"/>
            <a:ext cx="5177308" cy="42473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3 круг – чревоугодники, обжоры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42" y="1365590"/>
            <a:ext cx="2826734" cy="489364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Я в третьем круге…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Меж призраков мы шли вперед, ступая по пустоте, имевшей облик тел.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Лежала плоско их гряда густая.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лишь один привстал и сел: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«… Прозвали </a:t>
            </a:r>
            <a:r>
              <a:rPr lang="ru-RU" sz="2400" dirty="0" err="1" smtClean="0">
                <a:solidFill>
                  <a:schemeClr val="bg1"/>
                </a:solidFill>
              </a:rPr>
              <a:t>Чакко</a:t>
            </a:r>
            <a:r>
              <a:rPr lang="ru-RU" sz="2400" dirty="0" smtClean="0">
                <a:solidFill>
                  <a:schemeClr val="bg1"/>
                </a:solidFill>
              </a:rPr>
              <a:t> граждане меня за то, что я обжорству предавался…»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5" y="218941"/>
            <a:ext cx="8816453" cy="120032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 этом круге заключены обжоры: здесь вечно льет ледяной дождь, души вязнут в грязной жиже, а демон Цербер обгладывает попавшихся под когтистую лапу </a:t>
            </a:r>
            <a:r>
              <a:rPr lang="ru-RU" sz="2400" dirty="0" smtClean="0">
                <a:solidFill>
                  <a:schemeClr val="bg1"/>
                </a:solidFill>
              </a:rPr>
              <a:t>заключенных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artchive.ru/res/media/img/oy800/work/051/4708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0"/>
          <a:stretch/>
        </p:blipFill>
        <p:spPr bwMode="auto">
          <a:xfrm>
            <a:off x="150126" y="1514901"/>
            <a:ext cx="8816452" cy="52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153" y="1713062"/>
            <a:ext cx="1969375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Наказание: гниение под солнцем и </a:t>
            </a:r>
            <a:r>
              <a:rPr lang="ru-RU" sz="2400" dirty="0" smtClean="0">
                <a:solidFill>
                  <a:schemeClr val="bg1"/>
                </a:solidFill>
              </a:rPr>
              <a:t>дождем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311" y="6288269"/>
            <a:ext cx="2245057" cy="461665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Страж - Цербер</a:t>
            </a:r>
            <a:endParaRPr lang="ru-RU" sz="2400" dirty="0"/>
          </a:p>
        </p:txBody>
      </p:sp>
      <p:pic>
        <p:nvPicPr>
          <p:cNvPr id="9" name="Picture 2" descr="http://justclickit.ru/flash/chert/chert%20(75)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600" y="702300"/>
            <a:ext cx="3700095" cy="6001643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Кто страданья, все те,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что я увидел, перечтет?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Почто такие за вину терзанья?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Их множество казалось бесконечным,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Два сонмища шагали, рать на рать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Толкая грудью грузы, с воплем вечным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Потом они сшибались и опять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трудом брели назад, крича друг другу: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«Чего копить?» или «Чего швырять?»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146.r.photoshare.ru/01469/00e02d03b24ebcf312fff21ec0b40e8d903d0e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6" y="132657"/>
            <a:ext cx="4713943" cy="65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601" y="132656"/>
            <a:ext cx="4279368" cy="42473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 круг – скупцы и расточители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109182"/>
            <a:ext cx="8857397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Это обитель тех, </a:t>
            </a: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кто недостойно тратил и копил». Перед нами гигантская равнина, на которой стоят две толпы. Толкая грудью грузы, они идут навстречу друг другу, сталкиваются и затем расходятся, чтобы начать все </a:t>
            </a:r>
            <a:r>
              <a:rPr lang="ru-RU" sz="2400" dirty="0" smtClean="0">
                <a:solidFill>
                  <a:schemeClr val="bg1"/>
                </a:solidFill>
              </a:rPr>
              <a:t>сначала.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6477" y="1784655"/>
            <a:ext cx="8857397" cy="4967532"/>
            <a:chOff x="136478" y="1772922"/>
            <a:chExt cx="8857397" cy="496753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6478" y="1772922"/>
              <a:ext cx="3989668" cy="4920492"/>
              <a:chOff x="136478" y="1772922"/>
              <a:chExt cx="3989668" cy="492049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97340" y="6231749"/>
                <a:ext cx="2183642" cy="461665"/>
              </a:xfrm>
              <a:prstGeom prst="rect">
                <a:avLst/>
              </a:prstGeom>
              <a:solidFill>
                <a:srgbClr val="99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</a:rPr>
                  <a:t>Страж - Плутос</a:t>
                </a:r>
                <a:endParaRPr lang="ru-RU" sz="2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272" name="Picture 8" descr="https://i1.sndcdn.com/artworks-000034390331-ro6vhp-t500x500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176" r="-6349"/>
              <a:stretch/>
            </p:blipFill>
            <p:spPr bwMode="auto">
              <a:xfrm>
                <a:off x="136478" y="1772922"/>
                <a:ext cx="3989668" cy="4411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66" name="Picture 2" descr="https://i.ytimg.com/vi/Tciymx5f_2k/maxresdefaul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462" y="1788024"/>
              <a:ext cx="6493413" cy="365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978321" y="5540125"/>
              <a:ext cx="4947314" cy="1200329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Тебе </a:t>
              </a:r>
              <a:r>
                <a:rPr lang="ru-RU" sz="2400" dirty="0">
                  <a:solidFill>
                    <a:schemeClr val="bg1"/>
                  </a:solidFill>
                </a:rPr>
                <a:t>узнать их не дано</a:t>
              </a:r>
              <a:r>
                <a:rPr lang="ru-RU" sz="2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На </a:t>
              </a:r>
              <a:r>
                <a:rPr lang="ru-RU" sz="2400" dirty="0">
                  <a:solidFill>
                    <a:schemeClr val="bg1"/>
                  </a:solidFill>
                </a:rPr>
                <a:t>них такая грязь от жизни гадкой, </a:t>
              </a:r>
              <a:endParaRPr lang="ru-RU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что </a:t>
              </a:r>
              <a:r>
                <a:rPr lang="ru-RU" sz="2400" dirty="0">
                  <a:solidFill>
                    <a:schemeClr val="bg1"/>
                  </a:solidFill>
                </a:rPr>
                <a:t>разуму обличье их </a:t>
              </a:r>
              <a:r>
                <a:rPr lang="ru-RU" sz="2400" dirty="0" smtClean="0">
                  <a:solidFill>
                    <a:schemeClr val="bg1"/>
                  </a:solidFill>
                </a:rPr>
                <a:t>темно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650841" y="1772923"/>
              <a:ext cx="3389389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Наказание: </a:t>
              </a:r>
              <a:r>
                <a:rPr lang="ru-RU" sz="2400" dirty="0" smtClean="0">
                  <a:solidFill>
                    <a:schemeClr val="bg1"/>
                  </a:solidFill>
                </a:rPr>
                <a:t>вечный спор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" descr="http://justclickit.ru/flash/chert/chert%20(75)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10" y="205075"/>
            <a:ext cx="7212169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5 круг </a:t>
            </a:r>
            <a:r>
              <a:rPr lang="ru-RU" sz="2400" dirty="0" smtClean="0">
                <a:solidFill>
                  <a:schemeClr val="bg1"/>
                </a:solidFill>
              </a:rPr>
              <a:t>– Стигийское болото. Гневные и ленивые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eaculture.ru/wp-content/uploads/2014/08/del0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"/>
          <a:stretch/>
        </p:blipFill>
        <p:spPr bwMode="auto">
          <a:xfrm>
            <a:off x="115910" y="899547"/>
            <a:ext cx="7501942" cy="57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7615" y="1580153"/>
            <a:ext cx="2820473" cy="452431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я увидел, долгий взгляд вперяя,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Людей, погрязших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омуте реки.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Была свирепа их толпа нагая.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Они дрались не только в две руки,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 головой и грудью, и ногами,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Друг друга норовя изгрызть в клочки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30" y="137055"/>
            <a:ext cx="8898340" cy="193899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Гигантская река, а вернее Стигийское болото, куда ссылают за лень и гневливость. Все круги до пятого — пристанище несдержанных, а несдержанность считается меньшим грехом, чем «злоба или буйное скотство», и поэтому страдания душ там облегчены по сравнению с теми, кто обитает на дальних </a:t>
            </a:r>
            <a:r>
              <a:rPr lang="ru-RU" sz="2400" dirty="0" smtClean="0">
                <a:solidFill>
                  <a:schemeClr val="bg1"/>
                </a:solidFill>
              </a:rPr>
              <a:t>кругах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93576" y="2142697"/>
            <a:ext cx="5813946" cy="4635648"/>
            <a:chOff x="3193576" y="2142697"/>
            <a:chExt cx="5813946" cy="46356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93576" y="6316680"/>
              <a:ext cx="5813946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Наказание</a:t>
              </a:r>
              <a:r>
                <a:rPr lang="ru-RU" sz="2400" dirty="0">
                  <a:solidFill>
                    <a:schemeClr val="bg1"/>
                  </a:solidFill>
                </a:rPr>
                <a:t>: </a:t>
              </a:r>
              <a:r>
                <a:rPr lang="ru-RU" sz="2400" dirty="0" smtClean="0">
                  <a:solidFill>
                    <a:schemeClr val="bg1"/>
                  </a:solidFill>
                </a:rPr>
                <a:t>вечная </a:t>
              </a:r>
              <a:r>
                <a:rPr lang="ru-RU" sz="2400" dirty="0">
                  <a:solidFill>
                    <a:schemeClr val="bg1"/>
                  </a:solidFill>
                </a:rPr>
                <a:t>драка по горло в </a:t>
              </a:r>
              <a:r>
                <a:rPr lang="ru-RU" sz="2400" dirty="0" smtClean="0">
                  <a:solidFill>
                    <a:schemeClr val="bg1"/>
                  </a:solidFill>
                </a:rPr>
                <a:t>болоте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pic>
          <p:nvPicPr>
            <p:cNvPr id="12290" name="Picture 2" descr="https://cs6.pikabu.ru/post_img/big/2014/05/04/0/1399150380_34020873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054" y="2142697"/>
              <a:ext cx="5459104" cy="409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16176" y="2155704"/>
            <a:ext cx="2877400" cy="4622641"/>
            <a:chOff x="259307" y="2142697"/>
            <a:chExt cx="2877400" cy="46226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6417" y="6303673"/>
              <a:ext cx="2240742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Страж -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Флегий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pic>
          <p:nvPicPr>
            <p:cNvPr id="12292" name="Picture 4" descr="http://www.animacity.ru/sites/default/files/imagecache/am-big/persona/4341/20140327rt7VVhSnT7BJrVOa_Rp7vJ_large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07" y="2142697"/>
              <a:ext cx="2877400" cy="409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justclickit.ru/flash/chert/chert%20(75)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2" y="109183"/>
            <a:ext cx="8772515" cy="65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258" y="207345"/>
            <a:ext cx="3280784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 круг - (Город </a:t>
            </a:r>
            <a:r>
              <a:rPr lang="ru-RU" sz="2400" b="1" dirty="0" err="1">
                <a:solidFill>
                  <a:schemeClr val="bg1"/>
                </a:solidFill>
              </a:rPr>
              <a:t>Дит</a:t>
            </a:r>
            <a:r>
              <a:rPr lang="ru-RU" sz="2400" b="1" dirty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Еретики и лжеучителя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8803" y="207345"/>
            <a:ext cx="3280785" cy="2308324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«Затем что здесь меж ям ползли огни,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Так их каля, как в пламени горнила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Железо не калилось </a:t>
            </a:r>
            <a:r>
              <a:rPr lang="ru-RU" sz="2400" dirty="0" smtClean="0">
                <a:solidFill>
                  <a:schemeClr val="bg1"/>
                </a:solidFill>
              </a:rPr>
              <a:t>искони…»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773" y="145408"/>
            <a:ext cx="8843748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Пламенеющий город </a:t>
            </a:r>
            <a:r>
              <a:rPr lang="ru-RU" sz="2400" dirty="0" err="1">
                <a:solidFill>
                  <a:schemeClr val="bg1"/>
                </a:solidFill>
              </a:rPr>
              <a:t>Дит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Дитом</a:t>
            </a:r>
            <a:r>
              <a:rPr lang="ru-RU" sz="2400" dirty="0">
                <a:solidFill>
                  <a:schemeClr val="bg1"/>
                </a:solidFill>
              </a:rPr>
              <a:t> римляне звали Аида, бога подземного царства), который сторожат сестры-Фурии с клубками змей вместо волос. Здесь царит </a:t>
            </a:r>
            <a:r>
              <a:rPr lang="ru-RU" sz="2400" dirty="0" smtClean="0">
                <a:solidFill>
                  <a:schemeClr val="bg1"/>
                </a:solidFill>
              </a:rPr>
              <a:t>скорбь</a:t>
            </a:r>
            <a:r>
              <a:rPr lang="ru-RU" sz="2400" dirty="0">
                <a:solidFill>
                  <a:schemeClr val="bg1"/>
                </a:solidFill>
              </a:rPr>
              <a:t>, а в раскрытых гробницах, словно в вечных печах, покоятся еретики и </a:t>
            </a:r>
            <a:r>
              <a:rPr lang="ru-RU" sz="2400" dirty="0" smtClean="0">
                <a:solidFill>
                  <a:schemeClr val="bg1"/>
                </a:solidFill>
              </a:rPr>
              <a:t>лжеучителя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2105" y="1814308"/>
            <a:ext cx="8885416" cy="4838820"/>
            <a:chOff x="122105" y="1814308"/>
            <a:chExt cx="8885416" cy="483882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1235" y="6153005"/>
              <a:ext cx="2361062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Стража </a:t>
              </a:r>
              <a:r>
                <a:rPr lang="ru-RU" sz="2400" dirty="0">
                  <a:solidFill>
                    <a:schemeClr val="bg1"/>
                  </a:solidFill>
                </a:rPr>
                <a:t>-  </a:t>
              </a:r>
              <a:r>
                <a:rPr lang="ru-RU" sz="2400" dirty="0" smtClean="0">
                  <a:solidFill>
                    <a:schemeClr val="bg1"/>
                  </a:solidFill>
                </a:rPr>
                <a:t>Фурии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 descr="http://cs8.pikabu.ru/post_img/2016/04/05/10/145987402814793567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78"/>
            <a:stretch/>
          </p:blipFill>
          <p:spPr bwMode="auto">
            <a:xfrm>
              <a:off x="5288736" y="1814308"/>
              <a:ext cx="3718785" cy="483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demiart.ru/forum/uploads15/post-1478919-140128672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05" y="1814308"/>
              <a:ext cx="3122144" cy="4338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055905" y="1971560"/>
              <a:ext cx="2421175" cy="4524315"/>
            </a:xfrm>
            <a:prstGeom prst="rect">
              <a:avLst/>
            </a:prstGeom>
            <a:solidFill>
              <a:srgbClr val="99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Грешники должны вечно </a:t>
              </a:r>
              <a:r>
                <a:rPr lang="ru-RU" sz="2400" dirty="0">
                  <a:solidFill>
                    <a:schemeClr val="bg1"/>
                  </a:solidFill>
                </a:rPr>
                <a:t>лежать в раскалённых могилах. Надгробие отрыто, внутри могилы горит огонь — он раскаляет до красноты стенки гробницы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6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420" y="155672"/>
            <a:ext cx="8802806" cy="193899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В 6 круг Данте поместил короля </a:t>
            </a:r>
            <a:r>
              <a:rPr lang="ru-RU" sz="2400" dirty="0">
                <a:solidFill>
                  <a:schemeClr val="bg1"/>
                </a:solidFill>
              </a:rPr>
              <a:t>Неаполя </a:t>
            </a:r>
            <a:r>
              <a:rPr lang="ru-RU" sz="2400" dirty="0" smtClean="0">
                <a:solidFill>
                  <a:schemeClr val="bg1"/>
                </a:solidFill>
              </a:rPr>
              <a:t>Фридриха</a:t>
            </a:r>
            <a:r>
              <a:rPr lang="ru-RU" sz="2400" dirty="0">
                <a:solidFill>
                  <a:schemeClr val="bg1"/>
                </a:solidFill>
              </a:rPr>
              <a:t> II </a:t>
            </a:r>
            <a:r>
              <a:rPr lang="ru-RU" sz="2400" dirty="0" err="1" smtClean="0">
                <a:solidFill>
                  <a:schemeClr val="bg1"/>
                </a:solidFill>
              </a:rPr>
              <a:t>Гогенштауфена</a:t>
            </a:r>
            <a:r>
              <a:rPr lang="ru-RU" sz="2400" dirty="0" smtClean="0">
                <a:solidFill>
                  <a:schemeClr val="bg1"/>
                </a:solidFill>
              </a:rPr>
              <a:t>, который слыл великим еретиком, кардинала </a:t>
            </a:r>
            <a:r>
              <a:rPr lang="ru-RU" sz="2400" dirty="0" err="1" smtClean="0">
                <a:solidFill>
                  <a:schemeClr val="bg1"/>
                </a:solidFill>
              </a:rPr>
              <a:t>Оттавио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дельи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Убальдини</a:t>
            </a:r>
            <a:r>
              <a:rPr lang="ru-RU" sz="2400" dirty="0" smtClean="0">
                <a:solidFill>
                  <a:schemeClr val="bg1"/>
                </a:solidFill>
              </a:rPr>
              <a:t> - приверженца флорентийских гибеллинов, своих политических противников </a:t>
            </a:r>
            <a:r>
              <a:rPr lang="ru-RU" sz="2400" dirty="0" err="1">
                <a:solidFill>
                  <a:schemeClr val="bg1"/>
                </a:solidFill>
              </a:rPr>
              <a:t>Фарината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дельи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Уберти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Кавальканте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Кавальканти</a:t>
            </a:r>
            <a:r>
              <a:rPr lang="ru-RU" sz="2400" dirty="0" smtClean="0">
                <a:solidFill>
                  <a:schemeClr val="bg1"/>
                </a:solidFill>
              </a:rPr>
              <a:t>, Папу Анастасия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II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7295" y="2174956"/>
            <a:ext cx="8602931" cy="4150457"/>
            <a:chOff x="377295" y="2304933"/>
            <a:chExt cx="8602931" cy="4150457"/>
          </a:xfrm>
        </p:grpSpPr>
        <p:pic>
          <p:nvPicPr>
            <p:cNvPr id="19458" name="Picture 2" descr="https://homepage-creator.telekom.de/-/CMTOI/cm4all/com/widgets/PhotoToi/17/76/89/71/15d8fbc3d71/scale_559_0%3Bdonotenlarge/15d8fbc3d7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95" y="2304933"/>
              <a:ext cx="5237258" cy="41504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460" name="Picture 4" descr="http://3.bp.blogspot.com/-CBPgk0Fsvz4/VoFl4YJu3gI/AAAAAAAABZo/H2GABYDvckQ/s1600/8b15f1fa5b579d63d67b1bb0127d365f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98" t="4189" r="9703" b="33961"/>
            <a:stretch/>
          </p:blipFill>
          <p:spPr bwMode="auto">
            <a:xfrm>
              <a:off x="6201467" y="2359530"/>
              <a:ext cx="2778759" cy="27056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462" name="Picture 6" descr="http://ru.artsdot.com/ADC/Art-ImgScreen-1.nsf/O/A-8XXNB4/$FILE/Andrea_del_castagno-farinata_degli_uberti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54" y="2506531"/>
              <a:ext cx="2505713" cy="38340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19464" name="Picture 8" descr="https://i.pinimg.com/originals/4d/8e/d7/4d8ed71bc81e51494312377bda33593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323" y="4380160"/>
            <a:ext cx="1855103" cy="234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http://justclickit.ru/flash/chert/chert%20(75)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986" y="272955"/>
            <a:ext cx="8690131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«Божественная комедия» создавалась </a:t>
            </a:r>
            <a:r>
              <a:rPr lang="ru-RU" sz="2400" dirty="0" smtClean="0">
                <a:solidFill>
                  <a:schemeClr val="bg1"/>
                </a:solidFill>
              </a:rPr>
              <a:t>в период изгнания поэта из Флоренции (1302 </a:t>
            </a:r>
            <a:r>
              <a:rPr lang="ru-RU" sz="2400" dirty="0">
                <a:solidFill>
                  <a:schemeClr val="bg1"/>
                </a:solidFill>
              </a:rPr>
              <a:t>— 1321). К </a:t>
            </a:r>
            <a:r>
              <a:rPr lang="ru-RU" sz="2400" dirty="0" smtClean="0">
                <a:solidFill>
                  <a:schemeClr val="bg1"/>
                </a:solidFill>
              </a:rPr>
              <a:t>началу </a:t>
            </a:r>
            <a:r>
              <a:rPr lang="ru-RU" sz="2400" dirty="0">
                <a:solidFill>
                  <a:schemeClr val="bg1"/>
                </a:solidFill>
              </a:rPr>
              <a:t>работы над «Комедией» он </a:t>
            </a:r>
            <a:r>
              <a:rPr lang="ru-RU" sz="2400" dirty="0" smtClean="0">
                <a:solidFill>
                  <a:schemeClr val="bg1"/>
                </a:solidFill>
              </a:rPr>
              <a:t>уже искал </a:t>
            </a:r>
            <a:r>
              <a:rPr lang="ru-RU" sz="2400" dirty="0">
                <a:solidFill>
                  <a:schemeClr val="bg1"/>
                </a:solidFill>
              </a:rPr>
              <a:t>пристанища для души и тела </a:t>
            </a:r>
            <a:r>
              <a:rPr lang="ru-RU" sz="2400" dirty="0" smtClean="0">
                <a:solidFill>
                  <a:schemeClr val="bg1"/>
                </a:solidFill>
              </a:rPr>
              <a:t>в городах </a:t>
            </a:r>
            <a:r>
              <a:rPr lang="ru-RU" sz="2400" dirty="0">
                <a:solidFill>
                  <a:schemeClr val="bg1"/>
                </a:solidFill>
              </a:rPr>
              <a:t>Италии, а </a:t>
            </a:r>
            <a:r>
              <a:rPr lang="ru-RU" sz="2400" dirty="0" smtClean="0">
                <a:solidFill>
                  <a:schemeClr val="bg1"/>
                </a:solidFill>
              </a:rPr>
              <a:t>любви </a:t>
            </a:r>
            <a:r>
              <a:rPr lang="ru-RU" sz="2400" dirty="0">
                <a:solidFill>
                  <a:schemeClr val="bg1"/>
                </a:solidFill>
              </a:rPr>
              <a:t>всей его жизни </a:t>
            </a:r>
            <a:r>
              <a:rPr lang="ru-RU" sz="2400" dirty="0" err="1">
                <a:solidFill>
                  <a:schemeClr val="bg1"/>
                </a:solidFill>
              </a:rPr>
              <a:t>Беатриче</a:t>
            </a:r>
            <a:r>
              <a:rPr lang="ru-RU" sz="2400" dirty="0">
                <a:solidFill>
                  <a:schemeClr val="bg1"/>
                </a:solidFill>
              </a:rPr>
              <a:t> уже несколько лет </a:t>
            </a:r>
            <a:r>
              <a:rPr lang="ru-RU" sz="2400" dirty="0" smtClean="0">
                <a:solidFill>
                  <a:schemeClr val="bg1"/>
                </a:solidFill>
              </a:rPr>
              <a:t>как не стало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7586" y="2064288"/>
            <a:ext cx="8318442" cy="4419885"/>
            <a:chOff x="347586" y="2064288"/>
            <a:chExt cx="8318442" cy="4419885"/>
          </a:xfrm>
        </p:grpSpPr>
        <p:pic>
          <p:nvPicPr>
            <p:cNvPr id="5" name="Picture 2" descr="https://i.mycdn.me/image?id=848809322848&amp;t=3&amp;plc=WEB&amp;tkn=*CnT3gRKVKdQV0tonb17xJ_z_rQ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02961">
              <a:off x="1411661" y="2089651"/>
              <a:ext cx="2779174" cy="36702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2" descr="https://ozon-st.cdn.ngenix.net/multimedia/1021939120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8" t="2853" r="1114" b="5736"/>
            <a:stretch/>
          </p:blipFill>
          <p:spPr bwMode="auto">
            <a:xfrm rot="21338207">
              <a:off x="347586" y="2813935"/>
              <a:ext cx="2770496" cy="36702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115">
              <a:off x="4081064" y="2064288"/>
              <a:ext cx="2520937" cy="39389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  <p:pic>
          <p:nvPicPr>
            <p:cNvPr id="8" name="Picture 2" descr="https://i.mycdn.me/image?id=848809803872&amp;t=3&amp;plc=WEB&amp;tkn=*aeRYiCM7aKSdcW12B3pLWD7sVI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9287">
              <a:off x="6166223" y="2752431"/>
              <a:ext cx="2499805" cy="36702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6955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947" y="182937"/>
            <a:ext cx="8675268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7 круг</a:t>
            </a:r>
            <a:r>
              <a:rPr lang="ru-RU" sz="2400" dirty="0" smtClean="0">
                <a:solidFill>
                  <a:schemeClr val="bg1"/>
                </a:solidFill>
              </a:rPr>
              <a:t> – Насильники над ближними (тираны и разбойники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Круг </a:t>
            </a:r>
            <a:r>
              <a:rPr lang="ru-RU" sz="2400" dirty="0">
                <a:solidFill>
                  <a:schemeClr val="bg1"/>
                </a:solidFill>
              </a:rPr>
              <a:t>разделён на три </a:t>
            </a:r>
            <a:r>
              <a:rPr lang="ru-RU" sz="2400" dirty="0" smtClean="0">
                <a:solidFill>
                  <a:schemeClr val="bg1"/>
                </a:solidFill>
              </a:rPr>
              <a:t>пояса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10" descr="https://im0-tub-ru.yandex.net/i?id=52afe61041440b00beced2d5ae1683c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7" y="1122946"/>
            <a:ext cx="7671876" cy="56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0016" y="1330614"/>
            <a:ext cx="2614410" cy="452431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Потом мы подошли к толпе людей, где каждый был покрыт по горло этой влагой раскаленной.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Потом я видел ниже по теченью других, являвших плечи, грудь, живот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30" y="109182"/>
            <a:ext cx="8884692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</a:rPr>
              <a:t>Река </a:t>
            </a:r>
            <a:r>
              <a:rPr lang="ru-RU" sz="2400" b="1" dirty="0" err="1" smtClean="0">
                <a:solidFill>
                  <a:schemeClr val="bg1"/>
                </a:solidFill>
              </a:rPr>
              <a:t>Флагетон</a:t>
            </a:r>
            <a:r>
              <a:rPr lang="ru-RU" sz="2400" dirty="0">
                <a:solidFill>
                  <a:schemeClr val="bg1"/>
                </a:solidFill>
              </a:rPr>
              <a:t>. В </a:t>
            </a:r>
            <a:r>
              <a:rPr lang="ru-RU" sz="2400" dirty="0" smtClean="0">
                <a:solidFill>
                  <a:schemeClr val="bg1"/>
                </a:solidFill>
              </a:rPr>
              <a:t>нее </a:t>
            </a:r>
            <a:r>
              <a:rPr lang="ru-RU" sz="2400" dirty="0">
                <a:solidFill>
                  <a:schemeClr val="bg1"/>
                </a:solidFill>
              </a:rPr>
              <a:t>попадают совершившие насилие над </a:t>
            </a:r>
            <a:r>
              <a:rPr lang="ru-RU" sz="2400" dirty="0" smtClean="0">
                <a:solidFill>
                  <a:schemeClr val="bg1"/>
                </a:solidFill>
              </a:rPr>
              <a:t>своими ближними, </a:t>
            </a:r>
            <a:r>
              <a:rPr lang="ru-RU" sz="2400" dirty="0">
                <a:solidFill>
                  <a:schemeClr val="bg1"/>
                </a:solidFill>
              </a:rPr>
              <a:t>над </a:t>
            </a:r>
            <a:r>
              <a:rPr lang="ru-RU" sz="2400" dirty="0" smtClean="0">
                <a:solidFill>
                  <a:schemeClr val="bg1"/>
                </a:solidFill>
              </a:rPr>
              <a:t>их </a:t>
            </a:r>
            <a:r>
              <a:rPr lang="ru-RU" sz="2400" dirty="0">
                <a:solidFill>
                  <a:schemeClr val="bg1"/>
                </a:solidFill>
              </a:rPr>
              <a:t>материальными </a:t>
            </a:r>
            <a:r>
              <a:rPr lang="ru-RU" sz="2400" dirty="0" smtClean="0">
                <a:solidFill>
                  <a:schemeClr val="bg1"/>
                </a:solidFill>
              </a:rPr>
              <a:t>ценностями.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Это </a:t>
            </a:r>
            <a:r>
              <a:rPr lang="ru-RU" sz="2400" dirty="0">
                <a:solidFill>
                  <a:schemeClr val="bg1"/>
                </a:solidFill>
              </a:rPr>
              <a:t>тираны, разбойники и грабители. Все они кипят </a:t>
            </a:r>
            <a:r>
              <a:rPr lang="ru-RU" sz="2400" dirty="0" smtClean="0">
                <a:solidFill>
                  <a:schemeClr val="bg1"/>
                </a:solidFill>
              </a:rPr>
              <a:t>в реке из</a:t>
            </a:r>
            <a:r>
              <a:rPr lang="ru-RU" sz="2400" dirty="0">
                <a:solidFill>
                  <a:schemeClr val="bg1"/>
                </a:solidFill>
              </a:rPr>
              <a:t> раскалённой крови, а в тех, кто выныривает, стреляют </a:t>
            </a:r>
            <a:r>
              <a:rPr lang="ru-RU" sz="2400" dirty="0" smtClean="0">
                <a:solidFill>
                  <a:schemeClr val="bg1"/>
                </a:solidFill>
              </a:rPr>
              <a:t>кентавры</a:t>
            </a:r>
            <a:endParaRPr lang="ru-RU" sz="2400" dirty="0"/>
          </a:p>
        </p:txBody>
      </p:sp>
      <p:pic>
        <p:nvPicPr>
          <p:cNvPr id="28676" name="Picture 4" descr="http://cs8.pikabu.ru/post_img/2016/04/05/10/1459874391135623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" y="1788023"/>
            <a:ext cx="7083079" cy="49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5860" y="2545390"/>
            <a:ext cx="2781662" cy="378565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Тут обитают Александр </a:t>
            </a:r>
            <a:r>
              <a:rPr lang="ru-RU" sz="2400" dirty="0">
                <a:solidFill>
                  <a:schemeClr val="bg1"/>
                </a:solidFill>
              </a:rPr>
              <a:t>Македонский, тиран Дионисий, </a:t>
            </a:r>
            <a:r>
              <a:rPr lang="ru-RU" sz="2400" dirty="0" smtClean="0">
                <a:solidFill>
                  <a:schemeClr val="bg1"/>
                </a:solidFill>
              </a:rPr>
              <a:t>Аттила</a:t>
            </a:r>
            <a:r>
              <a:rPr lang="ru-RU" sz="2400" dirty="0">
                <a:solidFill>
                  <a:schemeClr val="bg1"/>
                </a:solidFill>
              </a:rPr>
              <a:t>, Пирр, сестры Данаиды, убившие своих мужей, и Тантал, скормивший богам собственного сына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2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4884" y="545864"/>
            <a:ext cx="3528811" cy="120032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7 круг </a:t>
            </a:r>
            <a:r>
              <a:rPr lang="ru-RU" sz="2400" dirty="0" smtClean="0">
                <a:solidFill>
                  <a:schemeClr val="bg1"/>
                </a:solidFill>
              </a:rPr>
              <a:t>– Насильники над собой (самоубийцы), игроки, моты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90" y="66178"/>
            <a:ext cx="4327300" cy="674030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мне сказал мой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мудрый проводник: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«Тебе любую ветвь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сломать довольно,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Чтоб домысел твой рухнул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тот же миг».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Тогда я руку протянул невольно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 терновнику и отломил сучок.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 ствол воскликнул: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«Не ломай, мне больно!»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надломе кровью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потемнел росток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 снова крикнул: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«Прекрати мученья!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Ужели дух твой до того жесток?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были люди, а теперь растенья»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cs8.pikabu.ru/post_img/2016/04/05/10/14598744131773127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4180"/>
          <a:stretch/>
        </p:blipFill>
        <p:spPr bwMode="auto">
          <a:xfrm>
            <a:off x="4559122" y="1922724"/>
            <a:ext cx="4481848" cy="41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490" y="163773"/>
            <a:ext cx="8461611" cy="120032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2. Лес самоубийц. </a:t>
            </a:r>
            <a:r>
              <a:rPr lang="ru-RU" sz="2400" dirty="0">
                <a:solidFill>
                  <a:schemeClr val="bg1"/>
                </a:solidFill>
              </a:rPr>
              <a:t>В нём находятся самоубийцы, </a:t>
            </a:r>
            <a:r>
              <a:rPr lang="ru-RU" sz="2400" dirty="0" smtClean="0">
                <a:solidFill>
                  <a:schemeClr val="bg1"/>
                </a:solidFill>
              </a:rPr>
              <a:t>азартные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игроки и моты. </a:t>
            </a:r>
            <a:r>
              <a:rPr lang="ru-RU" sz="2400" dirty="0" smtClean="0">
                <a:solidFill>
                  <a:schemeClr val="bg1"/>
                </a:solidFill>
              </a:rPr>
              <a:t>Транжир истязают </a:t>
            </a:r>
            <a:r>
              <a:rPr lang="ru-RU" sz="2400" dirty="0">
                <a:solidFill>
                  <a:schemeClr val="bg1"/>
                </a:solidFill>
              </a:rPr>
              <a:t>гончие псы,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самоубийц рвут на клочки </a:t>
            </a:r>
            <a:r>
              <a:rPr lang="ru-RU" sz="2400" dirty="0" smtClean="0">
                <a:solidFill>
                  <a:schemeClr val="bg1"/>
                </a:solidFill>
              </a:rPr>
              <a:t>Гарпии, превращают в деревья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1.bp.blogspot.com/_1ha0s4Jb4S0/TOGoJ-PKzKI/AAAAAAAAABU/C9EqZL4cpuM/s1600/color+comps1_suicide+fores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2" t="4065" r="53073" b="4179"/>
          <a:stretch/>
        </p:blipFill>
        <p:spPr bwMode="auto">
          <a:xfrm>
            <a:off x="150126" y="1527875"/>
            <a:ext cx="3835021" cy="51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_1ha0s4Jb4S0/TOGoJ-PKzKI/AAAAAAAAABU/C9EqZL4cpuM/s1600/color+comps1_suicide+fores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50" t="4065" r="5703" b="3049"/>
          <a:stretch/>
        </p:blipFill>
        <p:spPr bwMode="auto">
          <a:xfrm>
            <a:off x="4067033" y="1527875"/>
            <a:ext cx="3650380" cy="51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10483" y="2072144"/>
            <a:ext cx="1912098" cy="378565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Здесь находятся Пьер </a:t>
            </a:r>
            <a:r>
              <a:rPr lang="ru-RU" sz="2400" dirty="0" err="1">
                <a:solidFill>
                  <a:schemeClr val="bg1"/>
                </a:solidFill>
              </a:rPr>
              <a:t>делла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Винья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сьенец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Лано</a:t>
            </a:r>
            <a:r>
              <a:rPr lang="ru-RU" sz="2400" dirty="0">
                <a:solidFill>
                  <a:schemeClr val="bg1"/>
                </a:solidFill>
              </a:rPr>
              <a:t>, богатый </a:t>
            </a:r>
            <a:r>
              <a:rPr lang="ru-RU" sz="2400" dirty="0" err="1">
                <a:solidFill>
                  <a:schemeClr val="bg1"/>
                </a:solidFill>
              </a:rPr>
              <a:t>падуанец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Джакомо</a:t>
            </a:r>
            <a:r>
              <a:rPr lang="ru-RU" sz="2400" dirty="0">
                <a:solidFill>
                  <a:schemeClr val="bg1"/>
                </a:solidFill>
              </a:rPr>
              <a:t> да </a:t>
            </a:r>
            <a:r>
              <a:rPr lang="ru-RU" sz="2400" dirty="0" err="1" smtClean="0">
                <a:solidFill>
                  <a:schemeClr val="bg1"/>
                </a:solidFill>
              </a:rPr>
              <a:t>Сант-Андреа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6936" y="243512"/>
            <a:ext cx="3723140" cy="637097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3. Горючие </a:t>
            </a:r>
            <a:r>
              <a:rPr lang="ru-RU" sz="2400" b="1" dirty="0">
                <a:solidFill>
                  <a:schemeClr val="bg1"/>
                </a:solidFill>
              </a:rPr>
              <a:t>пески. </a:t>
            </a:r>
            <a:r>
              <a:rPr lang="ru-RU" sz="2400" dirty="0">
                <a:solidFill>
                  <a:schemeClr val="bg1"/>
                </a:solidFill>
              </a:rPr>
              <a:t>Здесь пребывают богохульники, совершившие насилие над </a:t>
            </a:r>
            <a:r>
              <a:rPr lang="ru-RU" sz="2400" dirty="0" smtClean="0">
                <a:solidFill>
                  <a:schemeClr val="bg1"/>
                </a:solidFill>
              </a:rPr>
              <a:t>божествами. </a:t>
            </a:r>
            <a:r>
              <a:rPr lang="ru-RU" sz="2400" dirty="0">
                <a:solidFill>
                  <a:schemeClr val="bg1"/>
                </a:solidFill>
              </a:rPr>
              <a:t>Наказанием служит пребывание в </a:t>
            </a:r>
            <a:r>
              <a:rPr lang="ru-RU" sz="2400" dirty="0" smtClean="0">
                <a:solidFill>
                  <a:schemeClr val="bg1"/>
                </a:solidFill>
              </a:rPr>
              <a:t>бесплодной </a:t>
            </a:r>
            <a:r>
              <a:rPr lang="ru-RU" sz="2400" dirty="0">
                <a:solidFill>
                  <a:schemeClr val="bg1"/>
                </a:solidFill>
              </a:rPr>
              <a:t>пустыне, небо которой капает на головы несчастных огненным </a:t>
            </a:r>
            <a:r>
              <a:rPr lang="ru-RU" sz="2400" dirty="0" smtClean="0">
                <a:solidFill>
                  <a:schemeClr val="bg1"/>
                </a:solidFill>
              </a:rPr>
              <a:t>дождём.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Здесь </a:t>
            </a:r>
            <a:r>
              <a:rPr lang="ru-RU" sz="2400" dirty="0" smtClean="0">
                <a:solidFill>
                  <a:schemeClr val="bg1"/>
                </a:solidFill>
              </a:rPr>
              <a:t>обитает и учитель Данте </a:t>
            </a:r>
            <a:r>
              <a:rPr lang="ru-RU" sz="2400" dirty="0" err="1" smtClean="0">
                <a:solidFill>
                  <a:schemeClr val="bg1"/>
                </a:solidFill>
              </a:rPr>
              <a:t>Брунетто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Латини</a:t>
            </a:r>
            <a:r>
              <a:rPr lang="ru-RU" sz="2400" dirty="0" smtClean="0">
                <a:solidFill>
                  <a:schemeClr val="bg1"/>
                </a:solidFill>
              </a:rPr>
              <a:t>. Увидев его, Данте воскликнул: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«Горек мне сейчас ваш отчий образ, милый и сердечный, того, кто наставлял меня не раз…»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146.r.photoshare.ru/01469/00e02d020b266105c744a6c7b72822dd928d1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57" y="124871"/>
            <a:ext cx="5139756" cy="66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doope.jp/media/10q1/img097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9" y="183523"/>
            <a:ext cx="6988109" cy="64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061" y="1141040"/>
            <a:ext cx="2807595" cy="526297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Стражник в 7 круге Ада - Минотавр</a:t>
            </a:r>
            <a:r>
              <a:rPr lang="ru-RU" sz="2400" dirty="0">
                <a:solidFill>
                  <a:schemeClr val="bg1"/>
                </a:solidFill>
              </a:rPr>
              <a:t> - в древнегреческой мифологии - чудовище с туловищем человека и головой быка, порождение преступной связи жены Миноса </a:t>
            </a:r>
            <a:r>
              <a:rPr lang="ru-RU" sz="2400" dirty="0" err="1">
                <a:solidFill>
                  <a:schemeClr val="bg1"/>
                </a:solidFill>
              </a:rPr>
              <a:t>Пасифаи</a:t>
            </a:r>
            <a:r>
              <a:rPr lang="ru-RU" sz="2400" dirty="0">
                <a:solidFill>
                  <a:schemeClr val="bg1"/>
                </a:solidFill>
              </a:rPr>
              <a:t> и насланного Посейдоном морского </a:t>
            </a:r>
            <a:r>
              <a:rPr lang="ru-RU" sz="2400" dirty="0" smtClean="0">
                <a:solidFill>
                  <a:schemeClr val="bg1"/>
                </a:solidFill>
              </a:rPr>
              <a:t>быка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justclickit.ru/flash/chert/chert%20(75)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24" y="167425"/>
            <a:ext cx="8796271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8 слайд </a:t>
            </a:r>
            <a:r>
              <a:rPr lang="ru-RU" sz="2400" dirty="0" smtClean="0">
                <a:solidFill>
                  <a:schemeClr val="bg1"/>
                </a:solidFill>
              </a:rPr>
              <a:t>– пристанище </a:t>
            </a:r>
            <a:r>
              <a:rPr lang="ru-RU" sz="2400" dirty="0">
                <a:solidFill>
                  <a:schemeClr val="bg1"/>
                </a:solidFill>
              </a:rPr>
              <a:t>сводников и обольстителей, </a:t>
            </a:r>
            <a:r>
              <a:rPr lang="ru-RU" sz="2400" dirty="0" smtClean="0">
                <a:solidFill>
                  <a:schemeClr val="bg1"/>
                </a:solidFill>
              </a:rPr>
              <a:t>лицемеров и воров, состоит</a:t>
            </a:r>
            <a:r>
              <a:rPr lang="ru-RU" sz="2400" dirty="0">
                <a:solidFill>
                  <a:schemeClr val="bg1"/>
                </a:solidFill>
              </a:rPr>
              <a:t> из 10 рвов, которые еще называют </a:t>
            </a:r>
            <a:r>
              <a:rPr lang="ru-RU" sz="2400" dirty="0" smtClean="0">
                <a:solidFill>
                  <a:schemeClr val="bg1"/>
                </a:solidFill>
              </a:rPr>
              <a:t>Злые Щели</a:t>
            </a:r>
          </a:p>
        </p:txBody>
      </p:sp>
      <p:pic>
        <p:nvPicPr>
          <p:cNvPr id="3074" name="Picture 2" descr="https://pp.userapi.com/c637728/v637728231/1ffb1/PA61ENo7L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/>
          <a:stretch/>
        </p:blipFill>
        <p:spPr bwMode="auto">
          <a:xfrm>
            <a:off x="167424" y="1149748"/>
            <a:ext cx="8796271" cy="55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062.radikal.ru/1404/81/2799154d346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178384"/>
            <a:ext cx="8628844" cy="64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4884" y="509027"/>
            <a:ext cx="3606086" cy="5810346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я внутри увидел страшный ком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Змей, и так их много разных было видно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Что стынет кровь,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чуть вспомяну о нем.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Вдруг к одному, - он был нам всем виднее, - метнулся змей и впился, как копье…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Он вспыхнул,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сгорел,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и в пепел свился,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тело, рухнув,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утерял свое…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910" y="163773"/>
            <a:ext cx="8912180" cy="120032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Здесь мучаются </a:t>
            </a:r>
            <a:r>
              <a:rPr lang="ru-RU" sz="2400" dirty="0">
                <a:solidFill>
                  <a:schemeClr val="bg1"/>
                </a:solidFill>
              </a:rPr>
              <a:t>прорицатели, гадатели, колдуньи, взяточники, </a:t>
            </a:r>
            <a:r>
              <a:rPr lang="ru-RU" sz="2400" dirty="0" smtClean="0">
                <a:solidFill>
                  <a:schemeClr val="bg1"/>
                </a:solidFill>
              </a:rPr>
              <a:t>алхимики</a:t>
            </a:r>
            <a:r>
              <a:rPr lang="ru-RU" sz="2400" dirty="0">
                <a:solidFill>
                  <a:schemeClr val="bg1"/>
                </a:solidFill>
              </a:rPr>
              <a:t>, лжесвидетели и фальшивомонетчики. В этот же круг попадают священники, торговавшие церковными </a:t>
            </a:r>
            <a:r>
              <a:rPr lang="ru-RU" sz="2400" dirty="0" smtClean="0">
                <a:solidFill>
                  <a:schemeClr val="bg1"/>
                </a:solidFill>
              </a:rPr>
              <a:t>должностями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8871" y="1527875"/>
            <a:ext cx="8820317" cy="5271043"/>
            <a:chOff x="168871" y="1527875"/>
            <a:chExt cx="8820317" cy="527104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2869" y="6270751"/>
              <a:ext cx="2131224" cy="461665"/>
            </a:xfrm>
            <a:prstGeom prst="rect">
              <a:avLst/>
            </a:prstGeom>
            <a:solidFill>
              <a:srgbClr val="990000"/>
            </a:solidFill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Страж -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Герион</a:t>
              </a:r>
              <a:endParaRPr lang="ru-RU" sz="2400" dirty="0"/>
            </a:p>
          </p:txBody>
        </p:sp>
        <p:pic>
          <p:nvPicPr>
            <p:cNvPr id="2050" name="Picture 2" descr="https://www.historion.org/wp-content/uploads/2016/09/Screenshot_32-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78" r="27174"/>
            <a:stretch/>
          </p:blipFill>
          <p:spPr bwMode="auto">
            <a:xfrm>
              <a:off x="168871" y="1527875"/>
              <a:ext cx="3419800" cy="461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818933" y="1527876"/>
              <a:ext cx="5170255" cy="5271042"/>
              <a:chOff x="3818933" y="1527876"/>
              <a:chExt cx="5170255" cy="5271042"/>
            </a:xfrm>
          </p:grpSpPr>
          <p:pic>
            <p:nvPicPr>
              <p:cNvPr id="8" name="Picture 2" descr="https://3a09223b3cd53870eeaa-7f75e5eb51943043279413a54aaa858a.ssl.cf3.rackcdn.com/54f587454e80850b42216d8f2f77d2ed5467de43-1480851610-5844009a-620x348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149"/>
              <a:stretch/>
            </p:blipFill>
            <p:spPr bwMode="auto">
              <a:xfrm>
                <a:off x="3818933" y="1527876"/>
                <a:ext cx="5170255" cy="4617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908952" y="5967921"/>
                <a:ext cx="4990216" cy="830997"/>
              </a:xfrm>
              <a:prstGeom prst="rect">
                <a:avLst/>
              </a:prstGeom>
              <a:solidFill>
                <a:srgbClr val="9900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</a:rPr>
                  <a:t>Грешники </a:t>
                </a:r>
                <a:r>
                  <a:rPr lang="ru-RU" sz="2400" dirty="0">
                    <a:solidFill>
                      <a:schemeClr val="bg1"/>
                    </a:solidFill>
                  </a:rPr>
                  <a:t>идут двумя встречными потоками, бичуемые бесами</a:t>
                </a:r>
                <a:endParaRPr lang="ru-RU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6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31098" y="58846"/>
            <a:ext cx="3271811" cy="67403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Наказание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грешники </a:t>
            </a:r>
            <a:r>
              <a:rPr lang="ru-RU" sz="2400" dirty="0">
                <a:solidFill>
                  <a:schemeClr val="bg1"/>
                </a:solidFill>
              </a:rPr>
              <a:t>идут двумя встречными потоками, бичуемые </a:t>
            </a:r>
            <a:r>
              <a:rPr lang="ru-RU" sz="2400" dirty="0" smtClean="0">
                <a:solidFill>
                  <a:schemeClr val="bg1"/>
                </a:solidFill>
              </a:rPr>
              <a:t>бесами,</a:t>
            </a:r>
            <a:endParaRPr lang="ru-RU" sz="2400" dirty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влипшие </a:t>
            </a:r>
            <a:r>
              <a:rPr lang="ru-RU" sz="2400" dirty="0">
                <a:solidFill>
                  <a:schemeClr val="bg1"/>
                </a:solidFill>
              </a:rPr>
              <a:t>в кал зловонный, туловища некоторых закованы в скалы, по ступням струится огонь. Кто-то кипит в смоле, и если высунется — черти вонзают багры. Закованных в свинцовые мантии ставят на раскаленную жаровню, грешников потрошат и мучают гады, проказа и </a:t>
            </a:r>
            <a:r>
              <a:rPr lang="ru-RU" sz="2400" dirty="0" smtClean="0">
                <a:solidFill>
                  <a:schemeClr val="bg1"/>
                </a:solidFill>
              </a:rPr>
              <a:t>лишаи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hristiansentinel.com/wp-content/uploads/2018/02/purgato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96" y="116599"/>
            <a:ext cx="5486811" cy="339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http://www.thenewchurchofsatan.com/blog/wp-content/uploads/2017/03/HELL-QUESTIONS-AND-ANSWERS-BY-VERY-REV.-FRANCIS-J.-RIPLEY-Superior-of-the-Catholic-Missionary-Society-pt-1-_img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95" y="3582523"/>
            <a:ext cx="5486811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://justclickit.ru/flash/chert/chert%20(75)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5414809"/>
            <a:ext cx="904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017" y="201833"/>
            <a:ext cx="8447965" cy="108952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Данте хотел помочь людям справиться со страхом смерти.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Эта </a:t>
            </a:r>
            <a:r>
              <a:rPr lang="ru-RU" sz="2400" dirty="0">
                <a:solidFill>
                  <a:schemeClr val="bg1"/>
                </a:solidFill>
              </a:rPr>
              <a:t>задача была </a:t>
            </a:r>
            <a:r>
              <a:rPr lang="ru-RU" sz="2400" dirty="0" smtClean="0">
                <a:solidFill>
                  <a:schemeClr val="bg1"/>
                </a:solidFill>
              </a:rPr>
              <a:t>тогда важной</a:t>
            </a:r>
            <a:r>
              <a:rPr lang="ru-RU" sz="2400" dirty="0">
                <a:solidFill>
                  <a:schemeClr val="bg1"/>
                </a:solidFill>
              </a:rPr>
              <a:t>: душа средневекового </a:t>
            </a:r>
            <a:r>
              <a:rPr lang="ru-RU" sz="2400" dirty="0" smtClean="0">
                <a:solidFill>
                  <a:schemeClr val="bg1"/>
                </a:solidFill>
              </a:rPr>
              <a:t>человека, верующего, разрывалась </a:t>
            </a:r>
            <a:r>
              <a:rPr lang="ru-RU" sz="2400" dirty="0">
                <a:solidFill>
                  <a:schemeClr val="bg1"/>
                </a:solidFill>
              </a:rPr>
              <a:t>ужасом перед адскими муками</a:t>
            </a:r>
          </a:p>
        </p:txBody>
      </p:sp>
      <p:pic>
        <p:nvPicPr>
          <p:cNvPr id="4" name="Picture 4" descr="http://ru.artsdot.com/ADC/Art.nsf/O/8Y32GN/$File/Bartolomeo-Di-Fruosino-Inferno-from-the-Divine-Comedy-by-Dante-Folio-1v-2-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" t="2019" r="1847" b="3312"/>
          <a:stretch/>
        </p:blipFill>
        <p:spPr bwMode="auto">
          <a:xfrm>
            <a:off x="5138670" y="1452563"/>
            <a:ext cx="3837616" cy="52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iografiasyvidas.com/monografia/dante/fotos/dante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81" y="1452563"/>
            <a:ext cx="4947389" cy="52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110" y="218941"/>
            <a:ext cx="7997780" cy="46166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9 слайд </a:t>
            </a:r>
            <a:r>
              <a:rPr lang="ru-RU" sz="2400" dirty="0" smtClean="0">
                <a:solidFill>
                  <a:schemeClr val="bg1"/>
                </a:solidFill>
              </a:rPr>
              <a:t>– Холодное озеро Коцит. Предатели и отступники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i.pinimg.com/736x/f4/08/1d/f4081dba0cfac57fdc2ac1a219c1d345--dante-alighieri-virg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915" r="8773" b="1430"/>
          <a:stretch/>
        </p:blipFill>
        <p:spPr bwMode="auto">
          <a:xfrm>
            <a:off x="1095038" y="899547"/>
            <a:ext cx="7855779" cy="57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26" y="1580153"/>
            <a:ext cx="2865215" cy="452431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были там, - мне страшно этих строк,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Где тени в недрах ледяного слоя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Сквозят глубоко, как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в стекле сучок.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Одни лежат; другие вмерзли стоя.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Кто вверх, кто книзу головой застыв,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кто – другой,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лицо ступнями кроя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910" y="163773"/>
            <a:ext cx="8912180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глубинах адской бездны страшная обитель тишины. Там вечный мрак и неподвижность смерти. То круг изменников, предателей. Страна жгучего холода. Вечная мерзлота, где мертвым зеркалом блещет ледяное озеро </a:t>
            </a:r>
            <a:r>
              <a:rPr lang="ru-RU" sz="2400" dirty="0" smtClean="0">
                <a:solidFill>
                  <a:schemeClr val="bg1"/>
                </a:solidFill>
              </a:rPr>
              <a:t>Коцит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cp16.nevsepic.com.ua/258/25757/1448983034-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3" r="2028"/>
          <a:stretch/>
        </p:blipFill>
        <p:spPr bwMode="auto">
          <a:xfrm>
            <a:off x="206062" y="1897206"/>
            <a:ext cx="874475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349" y="228801"/>
            <a:ext cx="5396248" cy="193899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Им нет пощады, нет облегчения,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Им </a:t>
            </a:r>
            <a:r>
              <a:rPr lang="ru-RU" sz="2400" dirty="0">
                <a:solidFill>
                  <a:schemeClr val="bg1"/>
                </a:solidFill>
              </a:rPr>
              <a:t>даже не дано выплакать свою муку,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Потому </a:t>
            </a:r>
            <a:r>
              <a:rPr lang="ru-RU" sz="2400" dirty="0">
                <a:solidFill>
                  <a:schemeClr val="bg1"/>
                </a:solidFill>
              </a:rPr>
              <a:t>что их </a:t>
            </a:r>
            <a:r>
              <a:rPr lang="ru-RU" sz="2400" dirty="0" smtClean="0">
                <a:solidFill>
                  <a:schemeClr val="bg1"/>
                </a:solidFill>
              </a:rPr>
              <a:t>слезы с </a:t>
            </a:r>
            <a:r>
              <a:rPr lang="ru-RU" sz="2400" dirty="0">
                <a:solidFill>
                  <a:schemeClr val="bg1"/>
                </a:solidFill>
              </a:rPr>
              <a:t>самого начала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>
                <a:solidFill>
                  <a:schemeClr val="bg1"/>
                </a:solidFill>
              </a:rPr>
              <a:t>подбровной</a:t>
            </a:r>
            <a:r>
              <a:rPr lang="ru-RU" sz="2400" dirty="0">
                <a:solidFill>
                  <a:schemeClr val="bg1"/>
                </a:solidFill>
              </a:rPr>
              <a:t> накопляясь глубине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Твердеют</a:t>
            </a:r>
            <a:r>
              <a:rPr lang="ru-RU" sz="2400" dirty="0">
                <a:solidFill>
                  <a:schemeClr val="bg1"/>
                </a:solidFill>
              </a:rPr>
              <a:t>, как хрустальные </a:t>
            </a:r>
            <a:r>
              <a:rPr lang="ru-RU" sz="2400" dirty="0" smtClean="0">
                <a:solidFill>
                  <a:schemeClr val="bg1"/>
                </a:solidFill>
              </a:rPr>
              <a:t>забрала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ikiyours.com/Upload/Warticle/18/694/1271/O/Dante-hayat%C4%B1-ve-ilahi-komedy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8" r="4651" b="22923"/>
          <a:stretch/>
        </p:blipFill>
        <p:spPr bwMode="auto">
          <a:xfrm>
            <a:off x="167425" y="2396594"/>
            <a:ext cx="6014434" cy="34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1098" y="243512"/>
            <a:ext cx="3264795" cy="6370975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Всю </a:t>
            </a:r>
            <a:r>
              <a:rPr lang="ru-RU" sz="2400" dirty="0" smtClean="0">
                <a:solidFill>
                  <a:schemeClr val="bg1"/>
                </a:solidFill>
              </a:rPr>
              <a:t>силу своего </a:t>
            </a:r>
            <a:r>
              <a:rPr lang="ru-RU" sz="2400" dirty="0">
                <a:solidFill>
                  <a:schemeClr val="bg1"/>
                </a:solidFill>
              </a:rPr>
              <a:t>презрения к предательству, к </a:t>
            </a:r>
            <a:r>
              <a:rPr lang="ru-RU" sz="2400" dirty="0" smtClean="0">
                <a:solidFill>
                  <a:schemeClr val="bg1"/>
                </a:solidFill>
              </a:rPr>
              <a:t>измене </a:t>
            </a:r>
            <a:r>
              <a:rPr lang="ru-RU" sz="2400" dirty="0">
                <a:solidFill>
                  <a:schemeClr val="bg1"/>
                </a:solidFill>
              </a:rPr>
              <a:t>излил поэт в картине страшной казни — казни холодом, </a:t>
            </a:r>
            <a:r>
              <a:rPr lang="ru-RU" sz="2400" dirty="0" smtClean="0">
                <a:solidFill>
                  <a:schemeClr val="bg1"/>
                </a:solidFill>
              </a:rPr>
              <a:t>мраком. </a:t>
            </a:r>
            <a:r>
              <a:rPr lang="ru-RU" sz="2400" dirty="0">
                <a:solidFill>
                  <a:schemeClr val="bg1"/>
                </a:solidFill>
              </a:rPr>
              <a:t>Он собрал здесь все разновидности позорного </a:t>
            </a:r>
            <a:r>
              <a:rPr lang="ru-RU" sz="2400" dirty="0" smtClean="0">
                <a:solidFill>
                  <a:schemeClr val="bg1"/>
                </a:solidFill>
              </a:rPr>
              <a:t>порока: предатели </a:t>
            </a:r>
            <a:r>
              <a:rPr lang="ru-RU" sz="2400" dirty="0">
                <a:solidFill>
                  <a:schemeClr val="bg1"/>
                </a:solidFill>
              </a:rPr>
              <a:t>родины, предатели родных, близких, друзей, предавшие тех, кто им доверился... Холодные души, мертвые еще при </a:t>
            </a:r>
            <a:r>
              <a:rPr lang="ru-RU" sz="2400" dirty="0" smtClean="0">
                <a:solidFill>
                  <a:schemeClr val="bg1"/>
                </a:solidFill>
              </a:rPr>
              <a:t>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426" y="6006988"/>
            <a:ext cx="5066580" cy="461665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Муки </a:t>
            </a:r>
            <a:r>
              <a:rPr lang="ru-RU" sz="2400" dirty="0">
                <a:solidFill>
                  <a:schemeClr val="bg1"/>
                </a:solidFill>
              </a:rPr>
              <a:t>предателей не трогают </a:t>
            </a:r>
            <a:r>
              <a:rPr lang="ru-RU" sz="2400" dirty="0" smtClean="0">
                <a:solidFill>
                  <a:schemeClr val="bg1"/>
                </a:solidFill>
              </a:rPr>
              <a:t>поэта…</a:t>
            </a:r>
            <a:r>
              <a:rPr lang="ru-RU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38785" y="5847510"/>
            <a:ext cx="4236511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Наказание</a:t>
            </a:r>
            <a:r>
              <a:rPr lang="ru-RU" sz="2400" dirty="0">
                <a:solidFill>
                  <a:schemeClr val="bg1"/>
                </a:solidFill>
              </a:rPr>
              <a:t>: вечные </a:t>
            </a:r>
            <a:r>
              <a:rPr lang="ru-RU" sz="2400" dirty="0" smtClean="0">
                <a:solidFill>
                  <a:schemeClr val="bg1"/>
                </a:solidFill>
              </a:rPr>
              <a:t>терзания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ледяном </a:t>
            </a:r>
            <a:r>
              <a:rPr lang="ru-RU" sz="2400" dirty="0" smtClean="0">
                <a:solidFill>
                  <a:schemeClr val="bg1"/>
                </a:solidFill>
              </a:rPr>
              <a:t>озере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506" y="5850320"/>
            <a:ext cx="3669274" cy="830997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Стражи - гиганты </a:t>
            </a:r>
            <a:r>
              <a:rPr lang="ru-RU" sz="2400" dirty="0" err="1">
                <a:solidFill>
                  <a:schemeClr val="bg1"/>
                </a:solidFill>
              </a:rPr>
              <a:t>Бриарей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Эфиальт</a:t>
            </a:r>
            <a:r>
              <a:rPr lang="ru-RU" sz="2400" dirty="0">
                <a:solidFill>
                  <a:schemeClr val="bg1"/>
                </a:solidFill>
              </a:rPr>
              <a:t>, Антей</a:t>
            </a:r>
          </a:p>
        </p:txBody>
      </p:sp>
      <p:pic>
        <p:nvPicPr>
          <p:cNvPr id="15" name="Picture 2" descr="https://www.lacooltura.com/wp-content/uploads/2015/06/infpa_XXXI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7"/>
          <a:stretch/>
        </p:blipFill>
        <p:spPr bwMode="auto">
          <a:xfrm>
            <a:off x="103031" y="89044"/>
            <a:ext cx="5719186" cy="566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2" descr="http://cs8.pikabu.ru/post_img/2016/04/05/10/14598768171569521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91"/>
          <a:stretch/>
        </p:blipFill>
        <p:spPr bwMode="auto">
          <a:xfrm>
            <a:off x="5939404" y="90447"/>
            <a:ext cx="3087408" cy="566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10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8598" y="428178"/>
            <a:ext cx="3686612" cy="6001643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Здесь </a:t>
            </a:r>
            <a:r>
              <a:rPr lang="ru-RU" sz="2400" dirty="0">
                <a:solidFill>
                  <a:schemeClr val="bg1"/>
                </a:solidFill>
              </a:rPr>
              <a:t>покоятся вмороженные в лед </a:t>
            </a:r>
            <a:r>
              <a:rPr lang="ru-RU" sz="2400" dirty="0" smtClean="0">
                <a:solidFill>
                  <a:schemeClr val="bg1"/>
                </a:solidFill>
              </a:rPr>
              <a:t>отступники. Главный </a:t>
            </a:r>
            <a:r>
              <a:rPr lang="ru-RU" sz="2400" dirty="0">
                <a:solidFill>
                  <a:schemeClr val="bg1"/>
                </a:solidFill>
              </a:rPr>
              <a:t>из них — </a:t>
            </a:r>
            <a:r>
              <a:rPr lang="ru-RU" sz="2400" dirty="0" smtClean="0">
                <a:solidFill>
                  <a:schemeClr val="bg1"/>
                </a:solidFill>
              </a:rPr>
              <a:t>Люцифер (падший ангел). В его трех </a:t>
            </a:r>
            <a:r>
              <a:rPr lang="ru-RU" sz="2400" dirty="0">
                <a:solidFill>
                  <a:schemeClr val="bg1"/>
                </a:solidFill>
              </a:rPr>
              <a:t>пастях </a:t>
            </a:r>
            <a:r>
              <a:rPr lang="ru-RU" sz="2400" dirty="0" smtClean="0">
                <a:solidFill>
                  <a:schemeClr val="bg1"/>
                </a:solidFill>
              </a:rPr>
              <a:t>терзаются Иуда </a:t>
            </a:r>
            <a:r>
              <a:rPr lang="ru-RU" sz="2400" dirty="0">
                <a:solidFill>
                  <a:schemeClr val="bg1"/>
                </a:solidFill>
              </a:rPr>
              <a:t>Искариот (предавший Христа), Брут (обманувший доверие Юлия Цезаря) и Кассий </a:t>
            </a:r>
            <a:r>
              <a:rPr lang="ru-RU" sz="2400" dirty="0" smtClean="0">
                <a:solidFill>
                  <a:schemeClr val="bg1"/>
                </a:solidFill>
              </a:rPr>
              <a:t>(участник </a:t>
            </a:r>
            <a:r>
              <a:rPr lang="ru-RU" sz="2400" dirty="0">
                <a:solidFill>
                  <a:schemeClr val="bg1"/>
                </a:solidFill>
              </a:rPr>
              <a:t>заговора против Цезаря</a:t>
            </a:r>
            <a:r>
              <a:rPr lang="ru-RU" sz="2400" dirty="0" smtClean="0">
                <a:solidFill>
                  <a:schemeClr val="bg1"/>
                </a:solidFill>
              </a:rPr>
              <a:t>). </a:t>
            </a:r>
            <a:r>
              <a:rPr lang="ru-RU" sz="2400" dirty="0">
                <a:solidFill>
                  <a:schemeClr val="bg1"/>
                </a:solidFill>
              </a:rPr>
              <a:t>В «Аду» все политические и личные враги Данте. </a:t>
            </a:r>
            <a:r>
              <a:rPr lang="ru-RU" sz="2400" dirty="0" smtClean="0">
                <a:solidFill>
                  <a:schemeClr val="bg1"/>
                </a:solidFill>
              </a:rPr>
              <a:t>Там </a:t>
            </a:r>
            <a:r>
              <a:rPr lang="ru-RU" sz="2400" dirty="0">
                <a:solidFill>
                  <a:schemeClr val="bg1"/>
                </a:solidFill>
              </a:rPr>
              <a:t>он разместил всех тех, кто был другой веры, </a:t>
            </a:r>
            <a:r>
              <a:rPr lang="ru-RU" sz="2400" dirty="0" smtClean="0">
                <a:solidFill>
                  <a:schemeClr val="bg1"/>
                </a:solidFill>
              </a:rPr>
              <a:t>жил </a:t>
            </a:r>
            <a:r>
              <a:rPr lang="ru-RU" sz="2400" dirty="0">
                <a:solidFill>
                  <a:schemeClr val="bg1"/>
                </a:solidFill>
              </a:rPr>
              <a:t>не </a:t>
            </a:r>
            <a:r>
              <a:rPr lang="ru-RU" sz="2400" dirty="0" smtClean="0">
                <a:solidFill>
                  <a:schemeClr val="bg1"/>
                </a:solidFill>
              </a:rPr>
              <a:t>по-христиански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pbs.twimg.com/media/DJ6kTLjXcAAVih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0" y="188976"/>
            <a:ext cx="5146238" cy="6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6159" y="1174675"/>
            <a:ext cx="3696173" cy="489364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Данте является главным героем </a:t>
            </a:r>
            <a:r>
              <a:rPr lang="ru-RU" sz="2400" dirty="0" smtClean="0">
                <a:solidFill>
                  <a:schemeClr val="bg1"/>
                </a:solidFill>
              </a:rPr>
              <a:t>поэмы, хотя во </a:t>
            </a:r>
            <a:r>
              <a:rPr lang="ru-RU" sz="2400" dirty="0">
                <a:solidFill>
                  <a:schemeClr val="bg1"/>
                </a:solidFill>
              </a:rPr>
              <a:t>всей книге его имя не указано нигде,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кроме обложки</a:t>
            </a:r>
            <a:r>
              <a:rPr lang="ru-RU" sz="2400" dirty="0">
                <a:solidFill>
                  <a:schemeClr val="bg1"/>
                </a:solidFill>
              </a:rPr>
              <a:t>. Повествование идет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>
                <a:solidFill>
                  <a:schemeClr val="bg1"/>
                </a:solidFill>
              </a:rPr>
              <a:t>его лица, </a:t>
            </a:r>
            <a:r>
              <a:rPr lang="ru-RU" sz="2400" dirty="0" smtClean="0">
                <a:solidFill>
                  <a:schemeClr val="bg1"/>
                </a:solidFill>
              </a:rPr>
              <a:t>все </a:t>
            </a:r>
            <a:r>
              <a:rPr lang="ru-RU" sz="2400" dirty="0">
                <a:solidFill>
                  <a:schemeClr val="bg1"/>
                </a:solidFill>
              </a:rPr>
              <a:t>остальные персонажи называют его «ты». Рассказчик и автор имеют много </a:t>
            </a:r>
            <a:r>
              <a:rPr lang="ru-RU" sz="2400" dirty="0" smtClean="0">
                <a:solidFill>
                  <a:schemeClr val="bg1"/>
                </a:solidFill>
              </a:rPr>
              <a:t>общего.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Вергилий </a:t>
            </a:r>
            <a:r>
              <a:rPr lang="ru-RU" sz="2400" dirty="0">
                <a:solidFill>
                  <a:schemeClr val="bg1"/>
                </a:solidFill>
              </a:rPr>
              <a:t>является его «учителем и примером любимым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www.stihi.ru/pics/2017/07/01/21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68" y="163773"/>
            <a:ext cx="4836623" cy="65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609" y="399747"/>
            <a:ext cx="4002408" cy="6001643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Образ Данте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переднем плане, образ гордого, страстного, мятежного человека с его многообразным миром чувств: любовью, ненавистью, гневом, состраданием. Поставив себя судьей человеческих душ, он не отделяет себя от грешного </a:t>
            </a:r>
            <a:r>
              <a:rPr lang="ru-RU" sz="2400" dirty="0" smtClean="0">
                <a:solidFill>
                  <a:schemeClr val="bg1"/>
                </a:solidFill>
              </a:rPr>
              <a:t>мира.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А как беспощадно обличает он свои пороки перед </a:t>
            </a:r>
            <a:r>
              <a:rPr lang="ru-RU" sz="2400" dirty="0" err="1">
                <a:solidFill>
                  <a:schemeClr val="bg1"/>
                </a:solidFill>
              </a:rPr>
              <a:t>Беатриче</a:t>
            </a:r>
            <a:r>
              <a:rPr lang="ru-RU" sz="2400" dirty="0">
                <a:solidFill>
                  <a:schemeClr val="bg1"/>
                </a:solidFill>
              </a:rPr>
              <a:t>! Он не скрывает ни одной своей человеческой </a:t>
            </a:r>
            <a:r>
              <a:rPr lang="ru-RU" sz="2400" dirty="0" smtClean="0">
                <a:solidFill>
                  <a:schemeClr val="bg1"/>
                </a:solidFill>
              </a:rPr>
              <a:t>слабости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ÐÐ¾ÑÑÑÐµÑ ÐÐ°Ð½ÑÐµ. ÐÐ¾ÑÑÐ¸ÑÐµÐ»Ð»Ð¸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363" y="155639"/>
            <a:ext cx="4195592" cy="64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4468" y="970904"/>
            <a:ext cx="2756078" cy="526297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Недаром у входа в чистилище ангел наносит огненным мечом на его челе латинскую букву «Р» в знак того, что поэт повинен во всех смертных грехах, и эти знаки исчезают один за другим по мере того, как поэт проходит по кругам чистилища </a:t>
            </a:r>
          </a:p>
        </p:txBody>
      </p:sp>
      <p:pic>
        <p:nvPicPr>
          <p:cNvPr id="1026" name="Picture 2" descr="https://foma.ru/wp-content/uploads/2015/05/9-e1432220208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15" y="125134"/>
            <a:ext cx="5930438" cy="66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25" y="130176"/>
            <a:ext cx="880915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</a:t>
            </a:r>
            <a:r>
              <a:rPr lang="ru-RU" sz="2400" dirty="0">
                <a:solidFill>
                  <a:schemeClr val="bg1"/>
                </a:solidFill>
              </a:rPr>
              <a:t>вышли из адского мира, созданного Данте </a:t>
            </a:r>
            <a:r>
              <a:rPr lang="ru-RU" sz="2400" dirty="0" smtClean="0">
                <a:solidFill>
                  <a:schemeClr val="bg1"/>
                </a:solidFill>
              </a:rPr>
              <a:t>Алигьери в «Божественной комедии». В 1 части «Девять кругов Ада» поэт </a:t>
            </a:r>
            <a:r>
              <a:rPr lang="ru-RU" sz="2400" dirty="0">
                <a:solidFill>
                  <a:schemeClr val="bg1"/>
                </a:solidFill>
              </a:rPr>
              <a:t>выразил опыт и теории философов и </a:t>
            </a:r>
            <a:r>
              <a:rPr lang="ru-RU" sz="2400" dirty="0" smtClean="0">
                <a:solidFill>
                  <a:schemeClr val="bg1"/>
                </a:solidFill>
              </a:rPr>
              <a:t>ученых-предшественников об аде. Эти знания предостерегут нас от </a:t>
            </a:r>
            <a:r>
              <a:rPr lang="ru-RU" sz="2400" dirty="0">
                <a:solidFill>
                  <a:schemeClr val="bg1"/>
                </a:solidFill>
              </a:rPr>
              <a:t>дурных </a:t>
            </a:r>
            <a:r>
              <a:rPr lang="ru-RU" sz="2400" dirty="0" smtClean="0">
                <a:solidFill>
                  <a:schemeClr val="bg1"/>
                </a:solidFill>
              </a:rPr>
              <a:t>поступков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img.labirint.ru/images/comments_pic/1507/3_86d9b45dac1db04f514a7e4849176a00_14237571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2"/>
          <a:stretch/>
        </p:blipFill>
        <p:spPr bwMode="auto">
          <a:xfrm>
            <a:off x="824248" y="1754571"/>
            <a:ext cx="7237927" cy="494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12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" y="150125"/>
            <a:ext cx="8911988" cy="105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 слайд </a:t>
            </a:r>
            <a:r>
              <a:rPr lang="ru-RU" sz="1200" dirty="0" smtClean="0"/>
              <a:t>–-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i.ytimg.com/vi/Y_KWbwAgTgg/maxresdefault.jpg</a:t>
            </a:r>
            <a:r>
              <a:rPr lang="en-US" sz="1200" dirty="0" smtClean="0"/>
              <a:t> - </a:t>
            </a:r>
            <a:r>
              <a:rPr lang="ru-RU" sz="1200" dirty="0" smtClean="0"/>
              <a:t>фрагмент</a:t>
            </a:r>
            <a:endParaRPr lang="en-US" sz="1200" dirty="0" smtClean="0"/>
          </a:p>
          <a:p>
            <a:r>
              <a:rPr lang="ru-RU" sz="1200" b="1" dirty="0" smtClean="0"/>
              <a:t>2 </a:t>
            </a:r>
            <a:r>
              <a:rPr lang="ru-RU" sz="1200" b="1" dirty="0"/>
              <a:t>слайд </a:t>
            </a:r>
            <a:r>
              <a:rPr lang="ru-RU" sz="1200" dirty="0" smtClean="0"/>
              <a:t>–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img.over-blog-kiwi.com/600x600/1/02/98/23/20140725/ob_82ab6a_enfer-2.jpg</a:t>
            </a:r>
            <a:r>
              <a:rPr lang="en-US" sz="1200" dirty="0" smtClean="0"/>
              <a:t> -</a:t>
            </a:r>
            <a:r>
              <a:rPr lang="ru-RU" sz="1200" dirty="0" smtClean="0"/>
              <a:t> шаблон</a:t>
            </a:r>
            <a:endParaRPr lang="ru-RU" sz="1200" dirty="0"/>
          </a:p>
          <a:p>
            <a:r>
              <a:rPr lang="ru-RU" sz="1200" b="1" dirty="0"/>
              <a:t>3 слайд </a:t>
            </a:r>
            <a:r>
              <a:rPr lang="ru-RU" sz="1200" dirty="0"/>
              <a:t>- </a:t>
            </a:r>
            <a:r>
              <a:rPr lang="en-US" sz="1200" dirty="0">
                <a:hlinkClick r:id="rId5"/>
              </a:rPr>
              <a:t>https://i.mycdn.me/image?id=848809322848&amp;t=3&amp;plc=WEB&amp;tkn=*CnT3gRKVKdQV0tonb17xJ_z_rQ0</a:t>
            </a:r>
            <a:endParaRPr lang="ru-RU" sz="1200" dirty="0"/>
          </a:p>
          <a:p>
            <a:r>
              <a:rPr lang="en-US" sz="1200" dirty="0">
                <a:hlinkClick r:id="rId6"/>
              </a:rPr>
              <a:t>https://i.mycdn.me/image?id=848809803872&amp;t=3&amp;plc=WEB&amp;tkn=*aeRYiCM7aKSdcW12B3pLWD7sVIM</a:t>
            </a:r>
            <a:endParaRPr lang="ru-RU" sz="1200" dirty="0"/>
          </a:p>
          <a:p>
            <a:r>
              <a:rPr lang="en-US" sz="1200" dirty="0">
                <a:hlinkClick r:id="rId7"/>
              </a:rPr>
              <a:t>https://ozon-st.cdn.ngenix.net/multimedia/1021939120.jpg</a:t>
            </a:r>
            <a:r>
              <a:rPr lang="ru-RU" sz="1200" dirty="0"/>
              <a:t> - обложки изданий комедии Данте</a:t>
            </a:r>
          </a:p>
          <a:p>
            <a:r>
              <a:rPr lang="ru-RU" sz="1200" b="1" dirty="0"/>
              <a:t>4 слайд </a:t>
            </a:r>
            <a:r>
              <a:rPr lang="ru-RU" sz="1200" dirty="0"/>
              <a:t>- </a:t>
            </a:r>
            <a:r>
              <a:rPr lang="en-US" sz="1200" dirty="0">
                <a:hlinkClick r:id="rId8"/>
              </a:rPr>
              <a:t>https://24smi.org/public/media/2018/5/7/09.jpg</a:t>
            </a:r>
            <a:r>
              <a:rPr lang="ru-RU" sz="1200" dirty="0"/>
              <a:t> - Данте</a:t>
            </a:r>
          </a:p>
          <a:p>
            <a:r>
              <a:rPr lang="en-US" sz="1200" dirty="0">
                <a:hlinkClick r:id="rId9"/>
              </a:rPr>
              <a:t>http://ru.artsdot.com/ADC/Art.nsf/O/8Y32GN/$File/Bartolomeo-Di-Fruosino-Inferno-from-the-Divine-Comedy-by-Dante-Folio-1v-2-.JPG</a:t>
            </a:r>
            <a:r>
              <a:rPr lang="ru-RU" sz="1200" dirty="0"/>
              <a:t> - ад</a:t>
            </a:r>
          </a:p>
          <a:p>
            <a:r>
              <a:rPr lang="ru-RU" sz="1200" b="1" dirty="0"/>
              <a:t>5 слайд </a:t>
            </a:r>
            <a:r>
              <a:rPr lang="ru-RU" sz="1200" dirty="0"/>
              <a:t>- </a:t>
            </a:r>
            <a:r>
              <a:rPr lang="en-US" sz="1200" dirty="0">
                <a:hlinkClick r:id="rId10"/>
              </a:rPr>
              <a:t>https://zergeich.com/wp-content/uploads/2013/06/</a:t>
            </a:r>
            <a:r>
              <a:rPr lang="ru-RU" sz="1200" dirty="0">
                <a:hlinkClick r:id="rId10"/>
              </a:rPr>
              <a:t>инфографикапо-данте-1024</a:t>
            </a:r>
            <a:r>
              <a:rPr lang="en-US" sz="1200" dirty="0">
                <a:hlinkClick r:id="rId10"/>
              </a:rPr>
              <a:t>x990.jpg</a:t>
            </a:r>
            <a:r>
              <a:rPr lang="ru-RU" sz="1200" dirty="0">
                <a:hlinkClick r:id="rId10"/>
              </a:rPr>
              <a:t> -</a:t>
            </a:r>
            <a:r>
              <a:rPr lang="ru-RU" sz="1200" dirty="0"/>
              <a:t> ад </a:t>
            </a:r>
          </a:p>
          <a:p>
            <a:r>
              <a:rPr lang="ru-RU" sz="1200" b="1" dirty="0"/>
              <a:t>6 слайд </a:t>
            </a:r>
            <a:r>
              <a:rPr lang="ru-RU" sz="1200" dirty="0"/>
              <a:t>- </a:t>
            </a:r>
            <a:r>
              <a:rPr lang="en-US" sz="1200" dirty="0">
                <a:hlinkClick r:id="rId11"/>
              </a:rPr>
              <a:t>https://ichef.bbci.co.uk/images/ic/1200x675/p01w0ztr.jpg</a:t>
            </a:r>
            <a:r>
              <a:rPr lang="ru-RU" sz="1200" dirty="0"/>
              <a:t> - Данте: ад, чистилище, рай</a:t>
            </a:r>
          </a:p>
          <a:p>
            <a:r>
              <a:rPr lang="ru-RU" sz="1200" b="1" dirty="0"/>
              <a:t>7 слайд - </a:t>
            </a:r>
            <a:r>
              <a:rPr lang="en-US" sz="1200" dirty="0">
                <a:hlinkClick r:id="rId12"/>
              </a:rPr>
              <a:t>https://sochi.citifox.ru/wp-content/uploads/2016/11/botdante.jpg</a:t>
            </a:r>
            <a:r>
              <a:rPr lang="ru-RU" sz="1200" dirty="0"/>
              <a:t> - воронка в разрезе</a:t>
            </a:r>
          </a:p>
          <a:p>
            <a:r>
              <a:rPr lang="en-US" sz="1200" dirty="0">
                <a:hlinkClick r:id="rId13"/>
              </a:rPr>
              <a:t>https://img0.liveinternet.ru/images/attach/b/3/22/0/22000392_1207312574_dantehell.gif</a:t>
            </a:r>
            <a:r>
              <a:rPr lang="ru-RU" sz="1200" dirty="0"/>
              <a:t> - воронка</a:t>
            </a:r>
          </a:p>
          <a:p>
            <a:r>
              <a:rPr lang="ru-RU" sz="1200" b="1" dirty="0"/>
              <a:t>8 слайд </a:t>
            </a:r>
            <a:r>
              <a:rPr lang="ru-RU" sz="1200" dirty="0"/>
              <a:t>- </a:t>
            </a:r>
            <a:r>
              <a:rPr lang="en-US" sz="1200" dirty="0">
                <a:hlinkClick r:id="rId14"/>
              </a:rPr>
              <a:t>https://curatorialcollective.files.wordpress.com/2014/09/4d-amos-nattini-inferno-canto-iii-1919-1930-ed2.jpg</a:t>
            </a:r>
            <a:r>
              <a:rPr lang="ru-RU" sz="1200" dirty="0">
                <a:hlinkClick r:id="rId14"/>
              </a:rPr>
              <a:t>и </a:t>
            </a:r>
            <a:r>
              <a:rPr lang="ru-RU" sz="1200" dirty="0" smtClean="0">
                <a:hlinkClick r:id="rId14"/>
              </a:rPr>
              <a:t>- </a:t>
            </a:r>
            <a:r>
              <a:rPr lang="ru-RU" sz="1200" dirty="0" smtClean="0"/>
              <a:t> ад</a:t>
            </a:r>
            <a:endParaRPr lang="ru-RU" sz="1200" dirty="0"/>
          </a:p>
          <a:p>
            <a:r>
              <a:rPr lang="ru-RU" sz="1200" b="1" dirty="0"/>
              <a:t>9 слайд </a:t>
            </a:r>
            <a:r>
              <a:rPr lang="ru-RU" sz="1200" dirty="0" smtClean="0"/>
              <a:t>-</a:t>
            </a:r>
            <a:r>
              <a:rPr lang="en-US" sz="1200" dirty="0" smtClean="0">
                <a:hlinkClick r:id="rId15"/>
              </a:rPr>
              <a:t>https</a:t>
            </a:r>
            <a:r>
              <a:rPr lang="en-US" sz="1200" dirty="0">
                <a:hlinkClick r:id="rId15"/>
              </a:rPr>
              <a:t>://upload.wikimedia.org/wikipedia/commons/thumb/8/84/Joseph_Anton_Koch%2C_dante_nella_selva_trova_le_tre_fiere_e_virgilio%2C_1825-28%2C_03.jpg/800px-Joseph_Anton_Koch%2C_dante_nella_selva_trova_le_tre_fiere_e_virgilio%2C_1825-28%2C_03.jpg</a:t>
            </a:r>
            <a:r>
              <a:rPr lang="ru-RU" sz="1200" dirty="0"/>
              <a:t>  - Данте в лесу, встреча со зверями</a:t>
            </a:r>
          </a:p>
          <a:p>
            <a:r>
              <a:rPr lang="ru-RU" sz="1200" b="1" dirty="0"/>
              <a:t>10 слайд </a:t>
            </a:r>
            <a:r>
              <a:rPr lang="ru-RU" sz="1200" dirty="0"/>
              <a:t>- </a:t>
            </a:r>
            <a:r>
              <a:rPr lang="en-US" sz="1200" dirty="0">
                <a:hlinkClick r:id="rId16"/>
              </a:rPr>
              <a:t>https://cdn-images-1.medium.com/max/1200/0*l1t7TmgXrCm781E5.jpg</a:t>
            </a:r>
            <a:r>
              <a:rPr lang="ru-RU" sz="1200" dirty="0"/>
              <a:t> – Вергилий и Данте</a:t>
            </a:r>
          </a:p>
          <a:p>
            <a:r>
              <a:rPr lang="ru-RU" sz="1200" b="1" dirty="0"/>
              <a:t>11 слайд </a:t>
            </a:r>
            <a:r>
              <a:rPr lang="ru-RU" sz="1200" dirty="0"/>
              <a:t>- </a:t>
            </a:r>
            <a:r>
              <a:rPr lang="en-US" sz="1200" dirty="0">
                <a:hlinkClick r:id="rId17"/>
              </a:rPr>
              <a:t>http://cs8.pikabu.ru/post_img/2016/04/05/10/145987589614554437.png</a:t>
            </a:r>
            <a:r>
              <a:rPr lang="ru-RU" sz="1200" dirty="0"/>
              <a:t> - вход в ад</a:t>
            </a:r>
          </a:p>
          <a:p>
            <a:r>
              <a:rPr lang="ru-RU" sz="1200" b="1" dirty="0"/>
              <a:t>12 слайд </a:t>
            </a:r>
            <a:r>
              <a:rPr lang="ru-RU" sz="1200" dirty="0"/>
              <a:t>- </a:t>
            </a:r>
            <a:r>
              <a:rPr lang="en-US" sz="1200" dirty="0">
                <a:hlinkClick r:id="rId18"/>
              </a:rPr>
              <a:t>https://undeadauthorsociety.files.wordpress.com/2017/10/charon.png</a:t>
            </a:r>
            <a:r>
              <a:rPr lang="ru-RU" sz="1200" dirty="0"/>
              <a:t> - Харон</a:t>
            </a:r>
          </a:p>
          <a:p>
            <a:r>
              <a:rPr lang="ru-RU" sz="1200" b="1" dirty="0"/>
              <a:t>13 слайд </a:t>
            </a:r>
            <a:r>
              <a:rPr lang="ru-RU" sz="1200" dirty="0"/>
              <a:t>- </a:t>
            </a:r>
            <a:r>
              <a:rPr lang="en-US" sz="1200" dirty="0">
                <a:hlinkClick r:id="rId19"/>
              </a:rPr>
              <a:t>http://thejameybear.com/wp-content/uploads/2017/12/infpa_XXIV.jpg</a:t>
            </a:r>
            <a:r>
              <a:rPr lang="ru-RU" sz="1200" dirty="0"/>
              <a:t> - ад 1</a:t>
            </a:r>
          </a:p>
          <a:p>
            <a:r>
              <a:rPr lang="en-US" sz="1200" dirty="0">
                <a:hlinkClick r:id="rId20"/>
              </a:rPr>
              <a:t>https://people.creighton.edu/~ees33175/Aesthetics_course_website/Aesth_outlines/Expressionism_Romantic-movement_images_pt-1_spring2007_files/slide0005_image005.jpg</a:t>
            </a:r>
            <a:r>
              <a:rPr lang="ru-RU" sz="1200" dirty="0"/>
              <a:t> - ад 2</a:t>
            </a:r>
          </a:p>
          <a:p>
            <a:r>
              <a:rPr lang="en-US" sz="1200" dirty="0">
                <a:hlinkClick r:id="rId21"/>
              </a:rPr>
              <a:t>https://im0-tub-ru.yandex.net/i?id=2b334b99ae7891e1e0afb5f452f3e7bc-l&amp;n=13</a:t>
            </a:r>
            <a:r>
              <a:rPr lang="ru-RU" sz="1200" dirty="0"/>
              <a:t> – ад 3</a:t>
            </a:r>
          </a:p>
          <a:p>
            <a:r>
              <a:rPr lang="en-US" sz="1200" dirty="0">
                <a:hlinkClick r:id="rId22"/>
              </a:rPr>
              <a:t>https://artrue.ru/wp-content/uploads/2016/10/Stradanus-Dante-795x1024.jpeg</a:t>
            </a:r>
            <a:r>
              <a:rPr lang="ru-RU" sz="1200" dirty="0"/>
              <a:t> - ад 4</a:t>
            </a:r>
          </a:p>
          <a:p>
            <a:r>
              <a:rPr lang="en-US" sz="1200" dirty="0">
                <a:hlinkClick r:id="rId23"/>
              </a:rPr>
              <a:t>https://lh6.googleusercontent.com/-pQhwC0kOZY8/UyRhJ1H7iFI/AAAAAAAAT5g/AM-XVCGYzt4/w650-h425-no/4218355-R3L8T8D-650-8-8.jpg</a:t>
            </a:r>
            <a:r>
              <a:rPr lang="ru-RU" sz="1200" dirty="0"/>
              <a:t> - ад </a:t>
            </a:r>
            <a:r>
              <a:rPr lang="ru-RU" sz="1200" dirty="0" smtClean="0"/>
              <a:t>5</a:t>
            </a:r>
          </a:p>
          <a:p>
            <a:r>
              <a:rPr lang="ru-RU" sz="1200" b="1" dirty="0" smtClean="0"/>
              <a:t>14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24"/>
              </a:rPr>
              <a:t>https://</a:t>
            </a:r>
            <a:r>
              <a:rPr lang="en-US" sz="1200" dirty="0" smtClean="0">
                <a:hlinkClick r:id="rId24"/>
              </a:rPr>
              <a:t>pp.userapi.com/c845523/v845523954/4229b/4gArQ6YHyg4.jpg</a:t>
            </a:r>
            <a:r>
              <a:rPr lang="ru-RU" sz="1200" dirty="0" smtClean="0"/>
              <a:t> - ад</a:t>
            </a:r>
          </a:p>
          <a:p>
            <a:r>
              <a:rPr lang="ru-RU" sz="1200" b="1" dirty="0" smtClean="0"/>
              <a:t>15 </a:t>
            </a:r>
            <a:r>
              <a:rPr lang="ru-RU" sz="1200" b="1" dirty="0"/>
              <a:t>слайд </a:t>
            </a:r>
            <a:r>
              <a:rPr lang="ru-RU" sz="1200" dirty="0"/>
              <a:t>- </a:t>
            </a:r>
            <a:r>
              <a:rPr lang="en-US" sz="1200" dirty="0">
                <a:hlinkClick r:id="rId25"/>
              </a:rPr>
              <a:t>https://kruto.online/wp-content/uploads/2017/08/Reinkarnatsiya_790x593.jpg</a:t>
            </a:r>
            <a:r>
              <a:rPr lang="ru-RU" sz="1200" dirty="0"/>
              <a:t> - 1 круг </a:t>
            </a:r>
            <a:r>
              <a:rPr lang="ru-RU" sz="1200" dirty="0" smtClean="0"/>
              <a:t>ада</a:t>
            </a:r>
          </a:p>
          <a:p>
            <a:r>
              <a:rPr lang="ru-RU" sz="1200" dirty="0" smtClean="0"/>
              <a:t>16 слайд - </a:t>
            </a:r>
            <a:r>
              <a:rPr lang="en-US" sz="1200" dirty="0">
                <a:hlinkClick r:id="rId26"/>
              </a:rPr>
              <a:t>http://3.bp.blogspot.com/-</a:t>
            </a:r>
            <a:r>
              <a:rPr lang="en-US" sz="1200" dirty="0" smtClean="0">
                <a:hlinkClick r:id="rId26"/>
              </a:rPr>
              <a:t>hgzP_tRdRgU/WQMdRN6JKsI/AAAAAAAAEg0/kDW2tRPKgPwwPxP4MAALTnhX6-j6E1AJgCK4B/s1600/limbo.jpg</a:t>
            </a:r>
            <a:r>
              <a:rPr lang="ru-RU" sz="1200" dirty="0" smtClean="0"/>
              <a:t> - грешники 1 круга</a:t>
            </a:r>
          </a:p>
          <a:p>
            <a:r>
              <a:rPr lang="en-US" sz="1200" dirty="0">
                <a:hlinkClick r:id="rId27"/>
              </a:rPr>
              <a:t>http://</a:t>
            </a:r>
            <a:r>
              <a:rPr lang="en-US" sz="1200" dirty="0" smtClean="0">
                <a:hlinkClick r:id="rId27"/>
              </a:rPr>
              <a:t>www.stihi.ru/pics/2017/01/21/11309.jpg</a:t>
            </a:r>
            <a:r>
              <a:rPr lang="ru-RU" sz="1200" dirty="0" smtClean="0"/>
              <a:t> - Харон</a:t>
            </a:r>
          </a:p>
          <a:p>
            <a:r>
              <a:rPr lang="ru-RU" sz="1200" b="1" dirty="0" smtClean="0"/>
              <a:t>17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28"/>
              </a:rPr>
              <a:t>http://</a:t>
            </a:r>
            <a:r>
              <a:rPr lang="en-US" sz="1200" dirty="0" smtClean="0">
                <a:hlinkClick r:id="rId28"/>
              </a:rPr>
              <a:t>www.greekland.ru/sites/default/files/field/image/iliada.jpg</a:t>
            </a:r>
            <a:r>
              <a:rPr lang="ru-RU" sz="1200" dirty="0" smtClean="0"/>
              <a:t> - герои Древней Греции и Рима</a:t>
            </a:r>
            <a:endParaRPr lang="ru-RU" sz="1200" dirty="0"/>
          </a:p>
          <a:p>
            <a:r>
              <a:rPr lang="en-US" sz="1200" dirty="0">
                <a:hlinkClick r:id="rId29"/>
              </a:rPr>
              <a:t>http://</a:t>
            </a:r>
            <a:r>
              <a:rPr lang="en-US" sz="1200" dirty="0" smtClean="0">
                <a:hlinkClick r:id="rId29"/>
              </a:rPr>
              <a:t>slovomaga.ru/wp-content/uploads/2017/05/7058244-3x2-940x627.jpg</a:t>
            </a:r>
            <a:r>
              <a:rPr lang="ru-RU" sz="1200" dirty="0" smtClean="0"/>
              <a:t> - Цезарь</a:t>
            </a:r>
            <a:endParaRPr lang="ru-RU" sz="1200" dirty="0"/>
          </a:p>
          <a:p>
            <a:r>
              <a:rPr lang="en-US" sz="1200" dirty="0">
                <a:hlinkClick r:id="rId30"/>
              </a:rPr>
              <a:t>http://katana-club.ru/wp-content/uploads/2017/08/sokrat-preduprezhdaet-urok-zdorovya-.</a:t>
            </a:r>
            <a:r>
              <a:rPr lang="en-US" sz="1200" dirty="0" smtClean="0">
                <a:hlinkClick r:id="rId30"/>
              </a:rPr>
              <a:t>jpg</a:t>
            </a:r>
            <a:r>
              <a:rPr lang="ru-RU" sz="1200" dirty="0" smtClean="0"/>
              <a:t> - философы</a:t>
            </a:r>
            <a:endParaRPr lang="ru-RU" sz="1200" dirty="0"/>
          </a:p>
          <a:p>
            <a:r>
              <a:rPr lang="en-US" sz="1200" dirty="0">
                <a:hlinkClick r:id="rId31"/>
              </a:rPr>
              <a:t>http://</a:t>
            </a:r>
            <a:r>
              <a:rPr lang="en-US" sz="1200" dirty="0" smtClean="0">
                <a:hlinkClick r:id="rId31"/>
              </a:rPr>
              <a:t>stories-of-success.ru/files/goracij-5.jpg</a:t>
            </a:r>
            <a:r>
              <a:rPr lang="ru-RU" sz="1200" dirty="0" smtClean="0"/>
              <a:t> - ученые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890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986" y="151498"/>
            <a:ext cx="8822028" cy="156966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/>
                </a:solidFill>
              </a:rPr>
              <a:t>В своем произведении Данте изобразил тернистый путь скитания человечества ради покаяния и искупления </a:t>
            </a:r>
            <a:r>
              <a:rPr lang="ru-RU" sz="2400" dirty="0" smtClean="0">
                <a:solidFill>
                  <a:schemeClr val="bg1"/>
                </a:solidFill>
              </a:rPr>
              <a:t>грехов.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Ад», «Чистилище» и «Рай» – красноречивые названия частей, из которых складывается «Божественная </a:t>
            </a:r>
            <a:r>
              <a:rPr lang="ru-RU" sz="2400" dirty="0" smtClean="0">
                <a:solidFill>
                  <a:schemeClr val="bg1"/>
                </a:solidFill>
              </a:rPr>
              <a:t>комедия»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36728" y="1872655"/>
            <a:ext cx="2975212" cy="4620543"/>
            <a:chOff x="436728" y="1872655"/>
            <a:chExt cx="2975212" cy="4620543"/>
          </a:xfrm>
        </p:grpSpPr>
        <p:sp>
          <p:nvSpPr>
            <p:cNvPr id="5" name="Содержимое 1"/>
            <p:cNvSpPr txBox="1">
              <a:spLocks/>
            </p:cNvSpPr>
            <p:nvPr/>
          </p:nvSpPr>
          <p:spPr bwMode="auto">
            <a:xfrm>
              <a:off x="547524" y="5476844"/>
              <a:ext cx="2748911" cy="1016354"/>
            </a:xfrm>
            <a:prstGeom prst="rect">
              <a:avLst/>
            </a:prstGeom>
            <a:solidFill>
              <a:srgbClr val="D6C1B8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«Ад» </a:t>
              </a:r>
            </a:p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мир осуждения</a:t>
              </a:r>
            </a:p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6" name="Picture 4" descr="https://bookmix.ru/notes/img/notes_146898845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4" t="3099" r="2605" b="7668"/>
            <a:stretch/>
          </p:blipFill>
          <p:spPr bwMode="auto">
            <a:xfrm>
              <a:off x="436728" y="1872655"/>
              <a:ext cx="2975212" cy="35152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7" name="Группа 6"/>
          <p:cNvGrpSpPr/>
          <p:nvPr/>
        </p:nvGrpSpPr>
        <p:grpSpPr>
          <a:xfrm>
            <a:off x="3566866" y="1872655"/>
            <a:ext cx="2438149" cy="4620544"/>
            <a:chOff x="3224620" y="1240970"/>
            <a:chExt cx="2784295" cy="5164860"/>
          </a:xfrm>
        </p:grpSpPr>
        <p:sp>
          <p:nvSpPr>
            <p:cNvPr id="8" name="Содержимое 1"/>
            <p:cNvSpPr txBox="1">
              <a:spLocks/>
            </p:cNvSpPr>
            <p:nvPr/>
          </p:nvSpPr>
          <p:spPr bwMode="auto">
            <a:xfrm>
              <a:off x="3224621" y="5262830"/>
              <a:ext cx="2784294" cy="1143000"/>
            </a:xfrm>
            <a:prstGeom prst="rect">
              <a:avLst/>
            </a:prstGeom>
            <a:solidFill>
              <a:srgbClr val="D6C1B8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«Чистилище»</a:t>
              </a:r>
            </a:p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м</a:t>
              </a:r>
              <a:r>
                <a:rPr lang="ru-RU" sz="2400" b="1" dirty="0" err="1">
                  <a:solidFill>
                    <a:schemeClr val="accent2">
                      <a:lumMod val="50000"/>
                    </a:schemeClr>
                  </a:solidFill>
                </a:rPr>
                <a:t>ир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 очищения</a:t>
              </a:r>
            </a:p>
          </p:txBody>
        </p:sp>
        <p:pic>
          <p:nvPicPr>
            <p:cNvPr id="9" name="Picture 6" descr="http://www.socialnews.it/wp-content/uploads/2013/Purgatorio-invenzione-cattolica-romana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602" t="4213" r="20405" b="3586"/>
            <a:stretch/>
          </p:blipFill>
          <p:spPr bwMode="auto">
            <a:xfrm>
              <a:off x="3224620" y="1240970"/>
              <a:ext cx="2784294" cy="39368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6159940" y="1857391"/>
            <a:ext cx="2533356" cy="4615034"/>
            <a:chOff x="6146778" y="1240971"/>
            <a:chExt cx="2798194" cy="5159963"/>
          </a:xfrm>
          <a:solidFill>
            <a:srgbClr val="D6C1B8"/>
          </a:solidFill>
        </p:grpSpPr>
        <p:sp>
          <p:nvSpPr>
            <p:cNvPr id="11" name="Содержимое 1"/>
            <p:cNvSpPr txBox="1">
              <a:spLocks/>
            </p:cNvSpPr>
            <p:nvPr/>
          </p:nvSpPr>
          <p:spPr bwMode="auto">
            <a:xfrm>
              <a:off x="6207612" y="5257934"/>
              <a:ext cx="2676525" cy="11430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«Рай»</a:t>
              </a:r>
            </a:p>
            <a:p>
              <a:pPr marL="204788" indent="-204788" algn="ctr" eaLnBrk="0" hangingPunct="0">
                <a:spcBef>
                  <a:spcPts val="45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мир блаженства</a:t>
              </a:r>
            </a:p>
          </p:txBody>
        </p:sp>
        <p:pic>
          <p:nvPicPr>
            <p:cNvPr id="12" name="Picture 8" descr="https://images.fineartamerica.com/images/artworkimages/mediumlarge/1/dantes-paradise-angels-granger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09" r="6031" b="9206"/>
            <a:stretch/>
          </p:blipFill>
          <p:spPr bwMode="auto">
            <a:xfrm>
              <a:off x="6146778" y="1240971"/>
              <a:ext cx="2798194" cy="39368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9586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11" y="202987"/>
            <a:ext cx="8667482" cy="110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18 слайд </a:t>
            </a:r>
            <a:r>
              <a:rPr lang="ru-RU" sz="1200" dirty="0"/>
              <a:t>- </a:t>
            </a:r>
            <a:r>
              <a:rPr lang="en-US" sz="1200" dirty="0">
                <a:hlinkClick r:id="rId3"/>
              </a:rPr>
              <a:t>https://upload.wikimedia.org/wikipedia/commons/5/5a/Stradano_Inferno_Canto_05.jpg</a:t>
            </a:r>
            <a:r>
              <a:rPr lang="ru-RU" sz="1200" dirty="0"/>
              <a:t> - 2 круг ада</a:t>
            </a:r>
          </a:p>
          <a:p>
            <a:r>
              <a:rPr lang="ru-RU" sz="1200" b="1" dirty="0"/>
              <a:t>19 слайд </a:t>
            </a:r>
            <a:r>
              <a:rPr lang="ru-RU" sz="1200" dirty="0"/>
              <a:t>- </a:t>
            </a:r>
            <a:r>
              <a:rPr lang="en-US" sz="1200" dirty="0">
                <a:hlinkClick r:id="rId4"/>
              </a:rPr>
              <a:t>http://img-fotki.yandex.ru/get/6411/19411616.2b1/0_bed8c_57b68466_orig.jpg</a:t>
            </a:r>
            <a:r>
              <a:rPr lang="ru-RU" sz="1200" dirty="0"/>
              <a:t> - сладострастники</a:t>
            </a:r>
          </a:p>
          <a:p>
            <a:r>
              <a:rPr lang="en-US" sz="1200" dirty="0">
                <a:hlinkClick r:id="rId5"/>
              </a:rPr>
              <a:t>https://www.litres.ru/static/bookimages/28/21/52/28215273.bin.dir/h/i_038.jpg</a:t>
            </a:r>
            <a:r>
              <a:rPr lang="ru-RU" sz="1200" dirty="0"/>
              <a:t> - </a:t>
            </a:r>
            <a:r>
              <a:rPr lang="ru-RU" sz="1200" dirty="0" smtClean="0"/>
              <a:t>Минос</a:t>
            </a:r>
          </a:p>
          <a:p>
            <a:r>
              <a:rPr lang="ru-RU" sz="1200" b="1" dirty="0" smtClean="0"/>
              <a:t>20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6"/>
              </a:rPr>
              <a:t>https://cdn.fishki.net/upload/post/2018/02/03/2502055/965bd3a76445b9ccaeca7ff08876e8ea.jpg</a:t>
            </a:r>
            <a:r>
              <a:rPr lang="ru-RU" sz="1200" dirty="0"/>
              <a:t> - Семирамида</a:t>
            </a:r>
          </a:p>
          <a:p>
            <a:r>
              <a:rPr lang="en-US" sz="1200" dirty="0">
                <a:hlinkClick r:id="rId7"/>
              </a:rPr>
              <a:t>http://s3.listicle.co/production/list/storage/list/cover/display/1684100_1439297313.jpg</a:t>
            </a:r>
            <a:r>
              <a:rPr lang="ru-RU" sz="1200" dirty="0"/>
              <a:t> - Клеопатра</a:t>
            </a:r>
          </a:p>
          <a:p>
            <a:r>
              <a:rPr lang="en-US" sz="1200" dirty="0">
                <a:hlinkClick r:id="rId8"/>
              </a:rPr>
              <a:t>https://img-fotki.yandex.ru/get/15592/27701632.61/0_92474_e50574e1_orig.jpg</a:t>
            </a:r>
            <a:r>
              <a:rPr lang="ru-RU" sz="1200" dirty="0"/>
              <a:t> - Ахилл</a:t>
            </a:r>
          </a:p>
          <a:p>
            <a:r>
              <a:rPr lang="en-US" sz="1200" dirty="0">
                <a:hlinkClick r:id="rId9"/>
              </a:rPr>
              <a:t>http://apps.sumerianalien.com/Gallery/upload/s/u/sumerianalien.com/22383/original/01e488cc18816c775a88b9d37cc1f89a.jpg</a:t>
            </a:r>
            <a:r>
              <a:rPr lang="ru-RU" sz="1200" dirty="0"/>
              <a:t> - Елена и Парис</a:t>
            </a:r>
          </a:p>
          <a:p>
            <a:r>
              <a:rPr lang="en-US" sz="1200" dirty="0">
                <a:hlinkClick r:id="rId10"/>
              </a:rPr>
              <a:t>http://www.playcast.ru/uploads/2009/10/02/1239014.jpg</a:t>
            </a:r>
            <a:r>
              <a:rPr lang="ru-RU" sz="1200" dirty="0"/>
              <a:t> - Тристан</a:t>
            </a:r>
          </a:p>
          <a:p>
            <a:r>
              <a:rPr lang="ru-RU" sz="1200" b="1" dirty="0"/>
              <a:t>21 слайд  - </a:t>
            </a:r>
            <a:r>
              <a:rPr lang="en-US" sz="1200" dirty="0">
                <a:hlinkClick r:id="rId11"/>
              </a:rPr>
              <a:t>https://im0-tub-ru.yandex.net/i?id=2b334b99ae7891e1e0afb5f452f3e7bc-l&amp;n=13</a:t>
            </a:r>
            <a:r>
              <a:rPr lang="ru-RU" sz="1200" b="1" dirty="0">
                <a:hlinkClick r:id="rId11"/>
              </a:rPr>
              <a:t>-</a:t>
            </a:r>
            <a:r>
              <a:rPr lang="ru-RU" sz="1200" dirty="0">
                <a:hlinkClick r:id="rId11"/>
              </a:rPr>
              <a:t>чревоугодники</a:t>
            </a:r>
            <a:endParaRPr lang="ru-RU" sz="1200" dirty="0"/>
          </a:p>
          <a:p>
            <a:r>
              <a:rPr lang="ru-RU" sz="1200" b="1" dirty="0"/>
              <a:t>22 слайд - </a:t>
            </a:r>
            <a:r>
              <a:rPr lang="en-US" sz="1200" dirty="0">
                <a:hlinkClick r:id="rId12"/>
              </a:rPr>
              <a:t>https://artchive.ru/res/media/img/oy800/work/051/470880.jpg</a:t>
            </a:r>
            <a:r>
              <a:rPr lang="ru-RU" sz="1200" dirty="0"/>
              <a:t> - Цербер</a:t>
            </a:r>
          </a:p>
          <a:p>
            <a:r>
              <a:rPr lang="ru-RU" sz="1200" b="1" dirty="0"/>
              <a:t>23 слайд </a:t>
            </a:r>
            <a:r>
              <a:rPr lang="ru-RU" sz="1200" dirty="0"/>
              <a:t>- </a:t>
            </a:r>
            <a:r>
              <a:rPr lang="en-US" sz="1200" dirty="0">
                <a:hlinkClick r:id="rId13"/>
              </a:rPr>
              <a:t>http://146.r.photoshare.ru/01469/00e02d03b24ebcf312fff21ec0b40e8d903d0eb8.jpg</a:t>
            </a:r>
            <a:r>
              <a:rPr lang="ru-RU" sz="1200" dirty="0"/>
              <a:t>- скупцы и </a:t>
            </a:r>
            <a:r>
              <a:rPr lang="ru-RU" sz="1200" dirty="0" smtClean="0"/>
              <a:t>расточители</a:t>
            </a:r>
          </a:p>
          <a:p>
            <a:r>
              <a:rPr lang="ru-RU" sz="1200" b="1" dirty="0" smtClean="0"/>
              <a:t>24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4"/>
              </a:rPr>
              <a:t>https://</a:t>
            </a:r>
            <a:r>
              <a:rPr lang="en-US" sz="1200" dirty="0" smtClean="0">
                <a:hlinkClick r:id="rId14"/>
              </a:rPr>
              <a:t>i.ytimg.com/vi/Tciymx5f_2k/maxresdefault.jpg</a:t>
            </a:r>
            <a:r>
              <a:rPr lang="ru-RU" sz="1200" dirty="0" smtClean="0"/>
              <a:t> - вечный спор</a:t>
            </a:r>
            <a:endParaRPr lang="ru-RU" sz="1200" dirty="0"/>
          </a:p>
          <a:p>
            <a:r>
              <a:rPr lang="ru-RU" sz="1200" b="1" dirty="0" smtClean="0"/>
              <a:t>25 </a:t>
            </a:r>
            <a:r>
              <a:rPr lang="ru-RU" sz="1200" b="1" dirty="0"/>
              <a:t>слайд </a:t>
            </a:r>
            <a:r>
              <a:rPr lang="ru-RU" sz="1200" dirty="0"/>
              <a:t>- </a:t>
            </a:r>
            <a:r>
              <a:rPr lang="en-US" sz="1200" dirty="0">
                <a:hlinkClick r:id="rId15"/>
              </a:rPr>
              <a:t>http://eaculture.ru/wp-content/uploads/2014/08/del002.jpg</a:t>
            </a:r>
            <a:r>
              <a:rPr lang="ru-RU" sz="1200" dirty="0"/>
              <a:t> - </a:t>
            </a:r>
            <a:r>
              <a:rPr lang="ru-RU" sz="1200" dirty="0" err="1"/>
              <a:t>Стигнийское</a:t>
            </a:r>
            <a:r>
              <a:rPr lang="ru-RU" sz="1200" dirty="0"/>
              <a:t> </a:t>
            </a:r>
            <a:r>
              <a:rPr lang="ru-RU" sz="1200" dirty="0" smtClean="0"/>
              <a:t>болото</a:t>
            </a:r>
          </a:p>
          <a:p>
            <a:r>
              <a:rPr lang="ru-RU" sz="1200" b="1" dirty="0" smtClean="0"/>
              <a:t>26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6"/>
              </a:rPr>
              <a:t>https://cs6.pikabu.ru/post_img/big/2014/05/04/0/1399150380_340208731.jpg</a:t>
            </a:r>
            <a:r>
              <a:rPr lang="ru-RU" sz="1200" dirty="0"/>
              <a:t> - Стигийское болото</a:t>
            </a:r>
          </a:p>
          <a:p>
            <a:r>
              <a:rPr lang="en-US" sz="1200" dirty="0">
                <a:hlinkClick r:id="rId17"/>
              </a:rPr>
              <a:t>http://www.animacity.ru/sites/default/files/imagecache/am-big/persona/4341/20140327rt7VVhSnT7BJrVOa_Rp7vJ_large1.jpg</a:t>
            </a:r>
            <a:r>
              <a:rPr lang="ru-RU" sz="1200" dirty="0"/>
              <a:t> - </a:t>
            </a:r>
            <a:r>
              <a:rPr lang="ru-RU" sz="1200" dirty="0" err="1"/>
              <a:t>Флегий</a:t>
            </a:r>
            <a:endParaRPr lang="ru-RU" sz="1200" dirty="0"/>
          </a:p>
          <a:p>
            <a:r>
              <a:rPr lang="ru-RU" sz="1200" b="1" dirty="0" smtClean="0"/>
              <a:t>27 слайд - </a:t>
            </a:r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cs8.pikabu.ru/post_img/2016/04/05/10/1459874028147935671.png</a:t>
            </a:r>
            <a:r>
              <a:rPr lang="ru-RU" sz="1200" dirty="0" smtClean="0"/>
              <a:t> - еретики и </a:t>
            </a:r>
            <a:r>
              <a:rPr lang="ru-RU" sz="1200" dirty="0"/>
              <a:t>лжеучителя</a:t>
            </a:r>
            <a:endParaRPr lang="ru-RU" sz="1200" dirty="0" smtClean="0"/>
          </a:p>
          <a:p>
            <a:r>
              <a:rPr lang="ru-RU" sz="1200" b="1" dirty="0" smtClean="0"/>
              <a:t>28 </a:t>
            </a:r>
            <a:r>
              <a:rPr lang="ru-RU" sz="1200" b="1" dirty="0"/>
              <a:t>слайд </a:t>
            </a:r>
            <a:r>
              <a:rPr lang="ru-RU" sz="1200" dirty="0"/>
              <a:t>- </a:t>
            </a:r>
            <a:r>
              <a:rPr lang="en-US" sz="1200" dirty="0" smtClean="0">
                <a:hlinkClick r:id="rId19"/>
              </a:rPr>
              <a:t>https</a:t>
            </a:r>
            <a:r>
              <a:rPr lang="en-US" sz="1200" dirty="0">
                <a:hlinkClick r:id="rId19"/>
              </a:rPr>
              <a:t>://cdn.fishki.net/upload/post/2017/02/07/2212699/3d48ef9bccd4eebf0dbcc46d3c28e355.jpg</a:t>
            </a:r>
            <a:r>
              <a:rPr lang="ru-RU" sz="1200" dirty="0"/>
              <a:t> - сестры </a:t>
            </a:r>
            <a:r>
              <a:rPr lang="ru-RU" sz="1200" dirty="0" smtClean="0"/>
              <a:t>фурии</a:t>
            </a:r>
          </a:p>
          <a:p>
            <a:r>
              <a:rPr lang="en-US" sz="1200" dirty="0" smtClean="0">
                <a:hlinkClick r:id="rId20"/>
              </a:rPr>
              <a:t>https</a:t>
            </a:r>
            <a:r>
              <a:rPr lang="en-US" sz="1200" dirty="0">
                <a:hlinkClick r:id="rId20"/>
              </a:rPr>
              <a:t>://</a:t>
            </a:r>
            <a:r>
              <a:rPr lang="en-US" sz="1200" dirty="0" smtClean="0">
                <a:hlinkClick r:id="rId20"/>
              </a:rPr>
              <a:t>images.helionews.ru/1356998760000/1364045649000/amerikanskie-detskie-mediki-podderzhivaut-odnopolye-braki-xitc.jpg</a:t>
            </a:r>
            <a:r>
              <a:rPr lang="ru-RU" sz="1200" dirty="0" smtClean="0"/>
              <a:t> - огненная могила</a:t>
            </a:r>
          </a:p>
          <a:p>
            <a:r>
              <a:rPr lang="ru-RU" sz="1200" b="1" dirty="0" smtClean="0"/>
              <a:t>29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21"/>
              </a:rPr>
              <a:t>https://a.d-cd.net/9c84d6s-960.jpg</a:t>
            </a:r>
            <a:r>
              <a:rPr lang="ru-RU" sz="1200" dirty="0"/>
              <a:t> - Фридрих </a:t>
            </a:r>
            <a:r>
              <a:rPr lang="en-US" sz="1200" dirty="0" smtClean="0"/>
              <a:t>II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22"/>
              </a:rPr>
              <a:t>http</a:t>
            </a:r>
            <a:r>
              <a:rPr lang="en-US" sz="1200" dirty="0">
                <a:hlinkClick r:id="rId22"/>
              </a:rPr>
              <a:t>://ru.artsdot.com/ADC/Art-ImgScreen-1.nsf/O/A-8XXNB4/$FILE/Andrea_del_castagno-farinata_degli_uberti.Jpg</a:t>
            </a:r>
            <a:r>
              <a:rPr lang="ru-RU" sz="1200" dirty="0"/>
              <a:t> - </a:t>
            </a:r>
            <a:r>
              <a:rPr lang="ru-RU" sz="1200" dirty="0" err="1"/>
              <a:t>Фаринат</a:t>
            </a:r>
            <a:r>
              <a:rPr lang="ru-RU" sz="1200" dirty="0"/>
              <a:t> </a:t>
            </a:r>
            <a:r>
              <a:rPr lang="ru-RU" sz="1200" dirty="0" err="1"/>
              <a:t>Ульберти</a:t>
            </a:r>
            <a:endParaRPr lang="ru-RU" sz="1200" dirty="0"/>
          </a:p>
          <a:p>
            <a:r>
              <a:rPr lang="en-US" sz="1200" dirty="0">
                <a:hlinkClick r:id="rId23"/>
              </a:rPr>
              <a:t>https://i.pinimg.com/originals/4d/8e/d7/4d8ed71bc81e51494312377bda33593e.jpg</a:t>
            </a:r>
            <a:r>
              <a:rPr lang="ru-RU" sz="1200" dirty="0"/>
              <a:t> - </a:t>
            </a:r>
            <a:r>
              <a:rPr lang="ru-RU" sz="1200" dirty="0" err="1"/>
              <a:t>Кавальканти</a:t>
            </a:r>
            <a:endParaRPr lang="ru-RU" sz="1200" dirty="0"/>
          </a:p>
          <a:p>
            <a:r>
              <a:rPr lang="ru-RU" sz="1200" b="1" dirty="0"/>
              <a:t>30 слайд - </a:t>
            </a:r>
            <a:r>
              <a:rPr lang="en-US" sz="1200" dirty="0">
                <a:hlinkClick r:id="rId24"/>
              </a:rPr>
              <a:t>https://</a:t>
            </a:r>
            <a:r>
              <a:rPr lang="en-US" sz="1200" dirty="0" smtClean="0">
                <a:hlinkClick r:id="rId24"/>
              </a:rPr>
              <a:t>im0-tub-ru.yandex.net/i?id=52afe61041440b00beced2d5ae1683c7-l&amp;n=13</a:t>
            </a:r>
            <a:r>
              <a:rPr lang="ru-RU" sz="1200" dirty="0" smtClean="0"/>
              <a:t> – насильники</a:t>
            </a:r>
          </a:p>
          <a:p>
            <a:r>
              <a:rPr lang="ru-RU" sz="1200" b="1" dirty="0" smtClean="0"/>
              <a:t>31 слайд </a:t>
            </a:r>
            <a:r>
              <a:rPr lang="ru-RU" sz="1200" dirty="0" smtClean="0"/>
              <a:t>-  </a:t>
            </a:r>
            <a:r>
              <a:rPr lang="en-US" sz="1200" dirty="0">
                <a:hlinkClick r:id="rId25"/>
              </a:rPr>
              <a:t>http://</a:t>
            </a:r>
            <a:r>
              <a:rPr lang="en-US" sz="1200" dirty="0" smtClean="0">
                <a:hlinkClick r:id="rId25"/>
              </a:rPr>
              <a:t>cs8.pikabu.ru/post_img/2016/04/05/10/145987439113562326.png</a:t>
            </a:r>
            <a:r>
              <a:rPr lang="ru-RU" sz="1200" dirty="0" smtClean="0"/>
              <a:t> - кентавры</a:t>
            </a:r>
          </a:p>
          <a:p>
            <a:r>
              <a:rPr lang="ru-RU" sz="1200" b="1" dirty="0" smtClean="0"/>
              <a:t>32 </a:t>
            </a:r>
            <a:r>
              <a:rPr lang="ru-RU" sz="1200" b="1" dirty="0"/>
              <a:t>слайд </a:t>
            </a:r>
            <a:r>
              <a:rPr lang="ru-RU" sz="1200" dirty="0" smtClean="0"/>
              <a:t>– </a:t>
            </a:r>
            <a:r>
              <a:rPr lang="en-US" sz="1200" dirty="0">
                <a:hlinkClick r:id="rId26"/>
              </a:rPr>
              <a:t>https://cdn.fishki.net/upload/post/2017/12/04/2448734/c73d76471d2b97bb1dcb47d10a722387.jpg</a:t>
            </a:r>
            <a:r>
              <a:rPr lang="ru-RU" sz="1200" dirty="0"/>
              <a:t> - </a:t>
            </a:r>
            <a:r>
              <a:rPr lang="ru-RU" sz="1200" dirty="0" smtClean="0"/>
              <a:t>самоубийцы</a:t>
            </a:r>
          </a:p>
          <a:p>
            <a:r>
              <a:rPr lang="ru-RU" sz="1200" b="1" dirty="0" smtClean="0"/>
              <a:t>33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27"/>
              </a:rPr>
              <a:t>http://1.bp.blogspot.com/_</a:t>
            </a:r>
            <a:r>
              <a:rPr lang="en-US" sz="1200" dirty="0" smtClean="0">
                <a:hlinkClick r:id="rId27"/>
              </a:rPr>
              <a:t>1ha0s4Jb4S0/TOGoJ-</a:t>
            </a:r>
            <a:r>
              <a:rPr lang="ru-RU" sz="1200" dirty="0" smtClean="0">
                <a:hlinkClick r:id="rId27"/>
              </a:rPr>
              <a:t> </a:t>
            </a:r>
            <a:r>
              <a:rPr lang="en-US" sz="1200" dirty="0" err="1" smtClean="0">
                <a:hlinkClick r:id="rId27"/>
              </a:rPr>
              <a:t>PKzKI</a:t>
            </a:r>
            <a:r>
              <a:rPr lang="en-US" sz="1200" dirty="0" smtClean="0">
                <a:hlinkClick r:id="rId27"/>
              </a:rPr>
              <a:t>/AAAAAAAAABU/C9EqZL4cpuM/s1600/color+comps1_suicide+forest.jpg</a:t>
            </a:r>
            <a:r>
              <a:rPr lang="ru-RU" sz="1200" dirty="0" smtClean="0"/>
              <a:t> – лес самоубийц</a:t>
            </a:r>
          </a:p>
          <a:p>
            <a:r>
              <a:rPr lang="ru-RU" sz="1200" b="1" dirty="0" smtClean="0"/>
              <a:t>34 слайд </a:t>
            </a:r>
            <a:r>
              <a:rPr lang="ru-RU" sz="1200" dirty="0" smtClean="0"/>
              <a:t>- </a:t>
            </a:r>
            <a:r>
              <a:rPr lang="en-US" sz="1200" dirty="0" smtClean="0">
                <a:hlinkClick r:id="rId28"/>
              </a:rPr>
              <a:t>http</a:t>
            </a:r>
            <a:r>
              <a:rPr lang="en-US" sz="1200" dirty="0">
                <a:hlinkClick r:id="rId28"/>
              </a:rPr>
              <a:t>://</a:t>
            </a:r>
            <a:r>
              <a:rPr lang="en-US" sz="1200" dirty="0" smtClean="0">
                <a:hlinkClick r:id="rId28"/>
              </a:rPr>
              <a:t>146.r.photoshare.ru/01469/00e02d020b266105c744a6c7b72822dd928d1107.jpg</a:t>
            </a:r>
            <a:r>
              <a:rPr lang="ru-RU" sz="1200" dirty="0" smtClean="0"/>
              <a:t> – </a:t>
            </a:r>
            <a:r>
              <a:rPr lang="ru-RU" sz="1200" dirty="0"/>
              <a:t>горючие </a:t>
            </a:r>
            <a:r>
              <a:rPr lang="ru-RU" sz="1200" dirty="0" smtClean="0"/>
              <a:t>пески</a:t>
            </a:r>
          </a:p>
          <a:p>
            <a:r>
              <a:rPr lang="ru-RU" sz="1200" b="1" dirty="0" smtClean="0"/>
              <a:t>35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29"/>
              </a:rPr>
              <a:t>https://</a:t>
            </a:r>
            <a:r>
              <a:rPr lang="en-US" sz="1200" dirty="0" smtClean="0">
                <a:hlinkClick r:id="rId29"/>
              </a:rPr>
              <a:t>doope.jp/media/10q1/img0976_01.jpg</a:t>
            </a:r>
            <a:r>
              <a:rPr lang="ru-RU" sz="1200" dirty="0" smtClean="0"/>
              <a:t> - минотавр</a:t>
            </a:r>
          </a:p>
          <a:p>
            <a:r>
              <a:rPr lang="ru-RU" sz="1200" b="1" dirty="0"/>
              <a:t>36 слайд – </a:t>
            </a:r>
            <a:r>
              <a:rPr lang="en-US" sz="1200" dirty="0">
                <a:hlinkClick r:id="rId30"/>
              </a:rPr>
              <a:t>https://pp.userapi.com/c637728/v637728231/1ffb1/PA61ENo7Lew.jpg</a:t>
            </a:r>
            <a:r>
              <a:rPr lang="ru-RU" sz="1200" dirty="0"/>
              <a:t> - Злые Щели</a:t>
            </a:r>
          </a:p>
          <a:p>
            <a:r>
              <a:rPr lang="ru-RU" sz="1200" b="1" dirty="0" smtClean="0"/>
              <a:t>37 </a:t>
            </a:r>
            <a:r>
              <a:rPr lang="ru-RU" sz="1200" b="1" dirty="0"/>
              <a:t>слайд </a:t>
            </a:r>
            <a:r>
              <a:rPr lang="ru-RU" sz="1200" dirty="0"/>
              <a:t>– </a:t>
            </a:r>
            <a:r>
              <a:rPr lang="en-US" sz="1200" dirty="0">
                <a:hlinkClick r:id="rId31"/>
              </a:rPr>
              <a:t>http://thejameybear.com/wp-content/uploads/2017/12/infpa_XXIV.jpg</a:t>
            </a:r>
            <a:r>
              <a:rPr lang="ru-RU" sz="1200" dirty="0"/>
              <a:t> - предатели, воры</a:t>
            </a:r>
          </a:p>
          <a:p>
            <a:r>
              <a:rPr lang="en-US" sz="1200" dirty="0">
                <a:hlinkClick r:id="rId32"/>
              </a:rPr>
              <a:t>https://i.pinimg.com/736x/f4/08/1d/f4081dba0cfac57fdc2ac1a219c1d345--dante-alighieri-virgil.jpg</a:t>
            </a:r>
            <a:r>
              <a:rPr lang="ru-RU" sz="1200" dirty="0"/>
              <a:t> - озеро Коцит</a:t>
            </a:r>
          </a:p>
          <a:p>
            <a:endParaRPr lang="ru-RU" sz="1200" dirty="0" smtClean="0"/>
          </a:p>
          <a:p>
            <a:r>
              <a:rPr lang="ru-RU" sz="1200" dirty="0" smtClean="0"/>
              <a:t>  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sz="1400" b="1" dirty="0" smtClean="0"/>
              <a:t>Ё	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23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11" y="202987"/>
            <a:ext cx="8667482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en-US" sz="1200" b="1" dirty="0" smtClean="0"/>
              <a:t>38 </a:t>
            </a:r>
            <a:r>
              <a:rPr lang="ru-RU" sz="1200" b="1" dirty="0" smtClean="0"/>
              <a:t>слайд –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www.historion.org/wp-content/uploads/2016/09/Screenshot_32-2.jpg</a:t>
            </a:r>
            <a:r>
              <a:rPr lang="ru-RU" sz="1200" dirty="0" smtClean="0"/>
              <a:t> - </a:t>
            </a:r>
            <a:r>
              <a:rPr lang="ru-RU" sz="1200" dirty="0" err="1" smtClean="0"/>
              <a:t>Герион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3a09223b3cd53870eeaa-7f75e5eb51943043279413a54aaa858a.ssl.cf3.rackcdn.com/54f587454e80850b42216d8f2f77d2ed5467de43-1480851610-5844009a-620x348.jpg</a:t>
            </a:r>
            <a:r>
              <a:rPr lang="ru-RU" sz="1200" dirty="0" smtClean="0"/>
              <a:t> - фрагмент иллюстрации. Бесы погоняют грешников</a:t>
            </a:r>
          </a:p>
          <a:p>
            <a:r>
              <a:rPr lang="ru-RU" sz="1200" b="1" dirty="0" smtClean="0"/>
              <a:t>39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5"/>
              </a:rPr>
              <a:t>http://www.thenewchurchofsatan.com/blog/wp-content/uploads/2017/03/HELL-QUESTIONS-AND-ANSWERS-BY-VERY-REV.-FRANCIS-J.-RIPLEY-Superior-of-the-Catholic-Missionary-Society-pt-1-_</a:t>
            </a:r>
            <a:r>
              <a:rPr lang="en-US" sz="1200" dirty="0" smtClean="0">
                <a:hlinkClick r:id="rId5"/>
              </a:rPr>
              <a:t>img_1.jpg</a:t>
            </a:r>
            <a:r>
              <a:rPr lang="ru-RU" sz="1200" dirty="0" smtClean="0"/>
              <a:t> - наказание грешников</a:t>
            </a:r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christiansentinel.com/wp-content/uploads/2018/02/purgatory.jpg</a:t>
            </a:r>
            <a:r>
              <a:rPr lang="ru-RU" sz="1200" dirty="0" smtClean="0">
                <a:hlinkClick r:id="rId6"/>
              </a:rPr>
              <a:t> - наказание грешников-2</a:t>
            </a:r>
            <a:endParaRPr lang="ru-RU" sz="1200" dirty="0" smtClean="0"/>
          </a:p>
          <a:p>
            <a:r>
              <a:rPr lang="ru-RU" sz="1200" b="1" dirty="0" smtClean="0"/>
              <a:t>40 слайд </a:t>
            </a:r>
            <a:r>
              <a:rPr lang="ru-RU" sz="1200" dirty="0" smtClean="0"/>
              <a:t>- </a:t>
            </a:r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www.web.mail.varvar.ru/arhiv/gallery/romantism/dore/images/dore-dante-kocit.jpg</a:t>
            </a:r>
            <a:r>
              <a:rPr lang="ru-RU" sz="1200" dirty="0" smtClean="0"/>
              <a:t> - Данте на озере Коцит </a:t>
            </a:r>
            <a:endParaRPr lang="ru-RU" sz="1200" dirty="0"/>
          </a:p>
          <a:p>
            <a:r>
              <a:rPr lang="ru-RU" sz="1200" b="1" dirty="0" smtClean="0"/>
              <a:t>41 </a:t>
            </a:r>
            <a:r>
              <a:rPr lang="ru-RU" sz="1200" b="1" dirty="0"/>
              <a:t>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cp16.nevsepic.com.ua/258/25757/1448983034-26.png</a:t>
            </a:r>
            <a:r>
              <a:rPr lang="ru-RU" sz="1200" dirty="0" smtClean="0"/>
              <a:t> - озеро Коцит</a:t>
            </a:r>
          </a:p>
          <a:p>
            <a:r>
              <a:rPr lang="ru-RU" sz="1200" b="1" dirty="0" smtClean="0"/>
              <a:t>42 слайд </a:t>
            </a:r>
            <a:r>
              <a:rPr lang="ru-RU" sz="1200" dirty="0" smtClean="0"/>
              <a:t>–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wikiyours.com/Upload/Warticle/18/694/1271/O/Dante-hayatı-ve-ilahi-komedya.JPG</a:t>
            </a:r>
            <a:r>
              <a:rPr lang="ru-RU" sz="1200" dirty="0" smtClean="0"/>
              <a:t> - грешники 9 круга</a:t>
            </a:r>
          </a:p>
          <a:p>
            <a:r>
              <a:rPr lang="ru-RU" sz="1200" b="1" dirty="0" smtClean="0"/>
              <a:t>43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www.lacooltura.com/wp-content/uploads/2015/06/infpa_XXXIV.jpg</a:t>
            </a:r>
            <a:r>
              <a:rPr lang="ru-RU" sz="1200" dirty="0" smtClean="0"/>
              <a:t> - стражи в 9 круге</a:t>
            </a:r>
          </a:p>
          <a:p>
            <a:r>
              <a:rPr lang="ru-RU" sz="1200" b="1" dirty="0" smtClean="0"/>
              <a:t>44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cameralabs.org/media/lab17/10/08/Sandro_Bottichelli_Bozhestvennaya_komediya_40.jpg</a:t>
            </a:r>
            <a:r>
              <a:rPr lang="ru-RU" sz="1200" dirty="0" smtClean="0"/>
              <a:t> - Люцифер</a:t>
            </a:r>
          </a:p>
          <a:p>
            <a:r>
              <a:rPr lang="ru-RU" sz="1200" b="1" dirty="0" smtClean="0"/>
              <a:t>45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www.stihi.ru/pics/2017/07/01/2114.jpg</a:t>
            </a:r>
            <a:r>
              <a:rPr lang="ru-RU" sz="1200" dirty="0" smtClean="0"/>
              <a:t> - Данте и Вергилий</a:t>
            </a:r>
          </a:p>
          <a:p>
            <a:r>
              <a:rPr lang="ru-RU" sz="1200" b="1" dirty="0" smtClean="0"/>
              <a:t>46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3"/>
              </a:rPr>
              <a:t>https://</a:t>
            </a:r>
            <a:r>
              <a:rPr lang="en-US" sz="1200" dirty="0" smtClean="0">
                <a:hlinkClick r:id="rId13"/>
              </a:rPr>
              <a:t>artrue.ru/wp-content/uploads/2016/10/portret_Dante_Bottichelli-662x1024.jpeg</a:t>
            </a:r>
            <a:r>
              <a:rPr lang="ru-RU" sz="1200" dirty="0" smtClean="0"/>
              <a:t> - Данте</a:t>
            </a:r>
          </a:p>
          <a:p>
            <a:r>
              <a:rPr lang="ru-RU" sz="1200" b="1" dirty="0" smtClean="0"/>
              <a:t>47 слайд </a:t>
            </a:r>
            <a:r>
              <a:rPr lang="ru-RU" sz="1200" dirty="0" smtClean="0"/>
              <a:t>- </a:t>
            </a:r>
            <a:r>
              <a:rPr lang="en-US" sz="1200" dirty="0">
                <a:hlinkClick r:id="rId14"/>
              </a:rPr>
              <a:t>https://</a:t>
            </a:r>
            <a:r>
              <a:rPr lang="en-US" sz="1200" dirty="0" smtClean="0">
                <a:hlinkClick r:id="rId14"/>
              </a:rPr>
              <a:t>foma.ru/wp-content/uploads/2015/05/9-e1432220208105.jpg</a:t>
            </a:r>
            <a:r>
              <a:rPr lang="ru-RU" sz="1200" dirty="0" smtClean="0"/>
              <a:t> - Данте у входа в чистилище</a:t>
            </a:r>
            <a:endParaRPr lang="ru-RU" sz="1200" dirty="0"/>
          </a:p>
          <a:p>
            <a:r>
              <a:rPr lang="ru-RU" sz="1200" b="1" dirty="0"/>
              <a:t>48 слайд </a:t>
            </a:r>
            <a:r>
              <a:rPr lang="ru-RU" sz="1200" dirty="0"/>
              <a:t>– </a:t>
            </a:r>
            <a:r>
              <a:rPr lang="en-US" sz="1200" dirty="0">
                <a:hlinkClick r:id="rId15"/>
              </a:rPr>
              <a:t>https://k46.kn3.net/D4D0EDC60.jpg</a:t>
            </a:r>
            <a:r>
              <a:rPr lang="ru-RU" sz="1200" dirty="0"/>
              <a:t> - библия об аде</a:t>
            </a:r>
          </a:p>
          <a:p>
            <a:r>
              <a:rPr lang="en-US" sz="1200" dirty="0">
                <a:hlinkClick r:id="rId16"/>
              </a:rPr>
              <a:t>https://www.sestra-m.ru/_service/288501/display/img_version/5685316/img_name/40321_288501_fe5ef04a0d.jpg</a:t>
            </a:r>
            <a:r>
              <a:rPr lang="ru-RU" sz="1200" dirty="0"/>
              <a:t> - библия о смысле жизни  </a:t>
            </a:r>
            <a:r>
              <a:rPr lang="en-US" sz="1200" dirty="0">
                <a:hlinkClick r:id="rId17"/>
              </a:rPr>
              <a:t>https://img.labirint.ru/images/comments_pic/1507/3_86d9b45dac1db04f514a7e4849176a00_1423757169.jp</a:t>
            </a:r>
            <a:r>
              <a:rPr lang="ru-RU" sz="1200" dirty="0"/>
              <a:t> - Данте об </a:t>
            </a:r>
            <a:r>
              <a:rPr lang="ru-RU" sz="1200" dirty="0" smtClean="0"/>
              <a:t>аде</a:t>
            </a:r>
            <a:endParaRPr lang="en-US" sz="1200" dirty="0" smtClean="0"/>
          </a:p>
          <a:p>
            <a:r>
              <a:rPr lang="en-US" sz="1200" b="1" dirty="0" smtClean="0"/>
              <a:t>49 – 51 </a:t>
            </a:r>
            <a:r>
              <a:rPr lang="ru-RU" sz="1200" b="1" dirty="0" smtClean="0"/>
              <a:t>слайды </a:t>
            </a:r>
            <a:r>
              <a:rPr lang="ru-RU" sz="1200" dirty="0" smtClean="0"/>
              <a:t>– интернет - ссылки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>
                <a:hlinkClick r:id="rId18"/>
              </a:rPr>
              <a:t>http://justclickit.ru/flash/chert/chert%20(75).</a:t>
            </a:r>
            <a:r>
              <a:rPr lang="en-US" sz="1200" dirty="0" smtClean="0">
                <a:hlinkClick r:id="rId18"/>
              </a:rPr>
              <a:t>gif</a:t>
            </a:r>
            <a:r>
              <a:rPr lang="ru-RU" sz="1200" dirty="0" smtClean="0"/>
              <a:t> – кнопка возврата (черт)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sz="1400" b="1" dirty="0" smtClean="0"/>
              <a:t>	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934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335" y="218941"/>
            <a:ext cx="8587823" cy="1421928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В основе поэмы Данте лежит признание человечеством своих грехов и восхождение к духовной жизни и к Богу. По мнению поэта, для обретения душевного покоя нужно пройти все круги ада и отказаться от благ, а согрешения искупить страданиями </a:t>
            </a:r>
          </a:p>
        </p:txBody>
      </p:sp>
      <p:pic>
        <p:nvPicPr>
          <p:cNvPr id="4" name="Picture 2" descr="https://ichef.bbci.co.uk/images/ic/1200x675/p01w0z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51" y="1838867"/>
            <a:ext cx="8570907" cy="48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09" y="431722"/>
            <a:ext cx="4014310" cy="6247864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 круг – </a:t>
            </a:r>
            <a:r>
              <a:rPr lang="ru-RU" sz="2000" dirty="0" smtClean="0">
                <a:solidFill>
                  <a:schemeClr val="bg1"/>
                </a:solidFill>
              </a:rPr>
              <a:t>(Лимб) некрещенные младенцы и нехристиане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 круг -  </a:t>
            </a:r>
            <a:r>
              <a:rPr lang="ru-RU" sz="2000" dirty="0" smtClean="0">
                <a:solidFill>
                  <a:schemeClr val="bg1"/>
                </a:solidFill>
              </a:rPr>
              <a:t>Сладострастники (блудники и прелюбодеи)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 круг -  </a:t>
            </a:r>
            <a:r>
              <a:rPr lang="ru-RU" sz="2000" dirty="0" smtClean="0">
                <a:solidFill>
                  <a:schemeClr val="bg1"/>
                </a:solidFill>
              </a:rPr>
              <a:t>Чревоугодники, обжоры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 круг – </a:t>
            </a:r>
            <a:r>
              <a:rPr lang="ru-RU" sz="2000" dirty="0" smtClean="0">
                <a:solidFill>
                  <a:schemeClr val="bg1"/>
                </a:solidFill>
              </a:rPr>
              <a:t>Скупцы и расточители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 круг – </a:t>
            </a:r>
            <a:r>
              <a:rPr lang="ru-RU" sz="2000" dirty="0" smtClean="0">
                <a:solidFill>
                  <a:schemeClr val="bg1"/>
                </a:solidFill>
              </a:rPr>
              <a:t>(Стигийское болото) Гневные и ленивые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6 круг – </a:t>
            </a:r>
            <a:r>
              <a:rPr lang="ru-RU" sz="2000" dirty="0" smtClean="0">
                <a:solidFill>
                  <a:schemeClr val="bg1"/>
                </a:solidFill>
              </a:rPr>
              <a:t>(Город </a:t>
            </a:r>
            <a:r>
              <a:rPr lang="ru-RU" sz="2000" dirty="0" err="1" smtClean="0">
                <a:solidFill>
                  <a:schemeClr val="bg1"/>
                </a:solidFill>
              </a:rPr>
              <a:t>Дит</a:t>
            </a:r>
            <a:r>
              <a:rPr lang="ru-RU" sz="2000" dirty="0" smtClean="0">
                <a:solidFill>
                  <a:schemeClr val="bg1"/>
                </a:solidFill>
              </a:rPr>
              <a:t>) Еретики и лжеучителя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7 круг – </a:t>
            </a:r>
            <a:r>
              <a:rPr lang="ru-RU" sz="2000" dirty="0" smtClean="0">
                <a:solidFill>
                  <a:schemeClr val="bg1"/>
                </a:solidFill>
              </a:rPr>
              <a:t>Насильники над ближними (тираны и разбойники), над собой (</a:t>
            </a:r>
            <a:r>
              <a:rPr lang="ru-RU" sz="2000" dirty="0" err="1" smtClean="0">
                <a:solidFill>
                  <a:schemeClr val="bg1"/>
                </a:solidFill>
              </a:rPr>
              <a:t>самойбийцы</a:t>
            </a:r>
            <a:r>
              <a:rPr lang="ru-RU" sz="2000" dirty="0" smtClean="0">
                <a:solidFill>
                  <a:schemeClr val="bg1"/>
                </a:solidFill>
              </a:rPr>
              <a:t>) и над своим достоянием (игроки), насильники над божеством (богохульники)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8 круг – </a:t>
            </a:r>
            <a:r>
              <a:rPr lang="ru-RU" sz="2000" dirty="0" smtClean="0">
                <a:solidFill>
                  <a:schemeClr val="bg1"/>
                </a:solidFill>
              </a:rPr>
              <a:t>сводники, обольстители, лицемеры, воры, льстецы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9 круг – </a:t>
            </a:r>
            <a:r>
              <a:rPr lang="ru-RU" sz="2000" dirty="0" smtClean="0">
                <a:solidFill>
                  <a:schemeClr val="bg1"/>
                </a:solidFill>
              </a:rPr>
              <a:t>(Холодное озеро Коцит) предатели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5523" y="224748"/>
            <a:ext cx="4391206" cy="1421928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Данте изображает </a:t>
            </a:r>
            <a:r>
              <a:rPr lang="ru-RU" sz="2400" dirty="0" smtClean="0">
                <a:solidFill>
                  <a:schemeClr val="bg1"/>
                </a:solidFill>
              </a:rPr>
              <a:t>ад </a:t>
            </a:r>
            <a:r>
              <a:rPr lang="ru-RU" sz="2400" dirty="0">
                <a:solidFill>
                  <a:schemeClr val="bg1"/>
                </a:solidFill>
              </a:rPr>
              <a:t>как огромную воронку, уходящую к центру земли. Ад разделен на девять концентрических </a:t>
            </a:r>
            <a:r>
              <a:rPr lang="ru-RU" sz="2400" dirty="0" smtClean="0">
                <a:solidFill>
                  <a:schemeClr val="bg1"/>
                </a:solidFill>
              </a:rPr>
              <a:t>кругов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968" y="6259995"/>
            <a:ext cx="2468951" cy="46920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Адова воронка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mg0.liveinternet.ru/images/attach/b/3/22/0/22000392_1207312574_dantehel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408" y="1607699"/>
            <a:ext cx="5478594" cy="47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3745" y="1840628"/>
            <a:ext cx="86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Земля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68235" y="2233141"/>
            <a:ext cx="1216418" cy="3910178"/>
            <a:chOff x="6168235" y="2233141"/>
            <a:chExt cx="1216418" cy="3910178"/>
          </a:xfrm>
        </p:grpSpPr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6168235" y="2233141"/>
              <a:ext cx="121641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  <a:hlinkClick r:id="rId4" action="ppaction://hlinksldjump"/>
                </a:rPr>
                <a:t>Вход в ад 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1" name="TextBox 10">
              <a:hlinkClick r:id="rId5" action="ppaction://hlinksldjump"/>
            </p:cNvPr>
            <p:cNvSpPr txBox="1"/>
            <p:nvPr/>
          </p:nvSpPr>
          <p:spPr>
            <a:xfrm>
              <a:off x="6303745" y="2702119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5" action="ppaction://hlinksldjump"/>
                </a:rPr>
                <a:t>Круг 1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16725" y="3894113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6" action="ppaction://hlinksldjump"/>
                </a:rPr>
                <a:t>Круг 4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3746" y="4267195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7" action="ppaction://hlinksldjump"/>
                </a:rPr>
                <a:t>Круг 5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3748" y="4636269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8" action="ppaction://hlinksldjump"/>
                </a:rPr>
                <a:t>Круг 6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3748" y="5009708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9" action="ppaction://hlinksldjump"/>
                </a:rPr>
                <a:t>Круг 7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3748" y="5389637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10" action="ppaction://hlinksldjump"/>
                </a:rPr>
                <a:t>Круг 8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3748" y="5773987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11" action="ppaction://hlinksldjump"/>
                </a:rPr>
                <a:t>Круг 9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16724" y="3111612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12" action="ppaction://hlinksldjump"/>
                </a:rPr>
                <a:t>Круг 2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9" name="TextBox 18">
              <a:hlinkClick r:id="rId13" action="ppaction://hlinksldjump"/>
            </p:cNvPr>
            <p:cNvSpPr txBox="1"/>
            <p:nvPr/>
          </p:nvSpPr>
          <p:spPr>
            <a:xfrm>
              <a:off x="6303746" y="3519299"/>
              <a:ext cx="91944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800000"/>
                  </a:solidFill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hlinkClick r:id="rId13" action="ppaction://hlinksldjump"/>
                </a:rPr>
                <a:t>Круг 3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1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131" y="220473"/>
            <a:ext cx="8611737" cy="1421928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Сюжет поэмы - «хождение по мукам</a:t>
            </a:r>
            <a:r>
              <a:rPr lang="ru-RU" sz="2400" dirty="0" smtClean="0">
                <a:solidFill>
                  <a:schemeClr val="bg1"/>
                </a:solidFill>
              </a:rPr>
              <a:t>» - путь </a:t>
            </a:r>
            <a:r>
              <a:rPr lang="ru-RU" sz="2400" dirty="0">
                <a:solidFill>
                  <a:schemeClr val="bg1"/>
                </a:solidFill>
              </a:rPr>
              <a:t>человеческой души от греха к праведности, от заблуждений земной жизни к истине. </a:t>
            </a:r>
            <a:r>
              <a:rPr lang="ru-RU" sz="2400" dirty="0" smtClean="0">
                <a:solidFill>
                  <a:schemeClr val="bg1"/>
                </a:solidFill>
              </a:rPr>
              <a:t>Данте верил в реальное существование ада и в то, что честь, любовь, смелость помогут человеку выйти из него невредимым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curatorialcollective.files.wordpress.com/2014/09/4d-amos-nattini-inferno-canto-iii-1919-1930-e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36" r="4600"/>
          <a:stretch/>
        </p:blipFill>
        <p:spPr bwMode="auto">
          <a:xfrm>
            <a:off x="637503" y="1853608"/>
            <a:ext cx="7868991" cy="47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over-blog-kiwi.com/600x600/1/02/98/23/20140725/ob_82ab6a_enfer-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684" y="156119"/>
            <a:ext cx="8332631" cy="1200329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 «Комедия</a:t>
            </a:r>
            <a:r>
              <a:rPr lang="ru-RU" sz="2400" dirty="0" smtClean="0">
                <a:solidFill>
                  <a:schemeClr val="bg1"/>
                </a:solidFill>
              </a:rPr>
              <a:t>» </a:t>
            </a:r>
            <a:r>
              <a:rPr lang="ru-RU" sz="2400" dirty="0">
                <a:solidFill>
                  <a:schemeClr val="bg1"/>
                </a:solidFill>
              </a:rPr>
              <a:t>начинается </a:t>
            </a:r>
            <a:r>
              <a:rPr lang="ru-RU" sz="2400" dirty="0" smtClean="0">
                <a:solidFill>
                  <a:schemeClr val="bg1"/>
                </a:solidFill>
              </a:rPr>
              <a:t>с аллегорического рассказа: картина </a:t>
            </a:r>
            <a:r>
              <a:rPr lang="ru-RU" sz="2400" dirty="0">
                <a:solidFill>
                  <a:schemeClr val="bg1"/>
                </a:solidFill>
              </a:rPr>
              <a:t>дремучего леса, в котором заблудился поэт. Его  обступили хищные звери — лев, пантера, волчица. Поэту грозит </a:t>
            </a:r>
            <a:r>
              <a:rPr lang="ru-RU" sz="2400" dirty="0" smtClean="0">
                <a:solidFill>
                  <a:schemeClr val="bg1"/>
                </a:solidFill>
              </a:rPr>
              <a:t>гибель...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upload.wikimedia.org/wikipedia/commons/thumb/8/84/Joseph_Anton_Koch%2C_dante_nella_selva_trova_le_tre_fiere_e_virgilio%2C_1825-28%2C_03.jpg/800px-Joseph_Anton_Koch%2C_dante_nella_selva_trova_le_tre_fiere_e_virgilio%2C_1825-28%2C_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2271"/>
          <a:stretch/>
        </p:blipFill>
        <p:spPr bwMode="auto">
          <a:xfrm>
            <a:off x="115909" y="1512567"/>
            <a:ext cx="7348761" cy="51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01521" y="1675992"/>
            <a:ext cx="3126298" cy="4862463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Дремучий лес </a:t>
            </a:r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это аллегория жизненных катастроф и нравственных падений человека.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Хищные </a:t>
            </a:r>
            <a:r>
              <a:rPr lang="ru-RU" sz="2400" b="1" dirty="0">
                <a:solidFill>
                  <a:schemeClr val="bg1"/>
                </a:solidFill>
              </a:rPr>
              <a:t>звери </a:t>
            </a:r>
            <a:r>
              <a:rPr lang="ru-RU" sz="2400" dirty="0">
                <a:solidFill>
                  <a:schemeClr val="bg1"/>
                </a:solidFill>
              </a:rPr>
              <a:t>— гибельные человеческие </a:t>
            </a:r>
            <a:r>
              <a:rPr lang="ru-RU" sz="2400" dirty="0" smtClean="0">
                <a:solidFill>
                  <a:schemeClr val="bg1"/>
                </a:solidFill>
              </a:rPr>
              <a:t>страсти: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лев</a:t>
            </a:r>
            <a:r>
              <a:rPr lang="ru-RU" sz="2400" dirty="0" smtClean="0">
                <a:solidFill>
                  <a:schemeClr val="bg1"/>
                </a:solidFill>
              </a:rPr>
              <a:t> – властолюбие, </a:t>
            </a:r>
            <a:r>
              <a:rPr lang="ru-RU" sz="2800" b="1" dirty="0" smtClean="0">
                <a:solidFill>
                  <a:schemeClr val="bg1"/>
                </a:solidFill>
              </a:rPr>
              <a:t>волчица</a:t>
            </a:r>
            <a:r>
              <a:rPr lang="ru-RU" sz="2400" dirty="0" smtClean="0">
                <a:solidFill>
                  <a:schemeClr val="bg1"/>
                </a:solidFill>
              </a:rPr>
              <a:t> – корысть, </a:t>
            </a:r>
            <a:r>
              <a:rPr lang="ru-RU" sz="2800" b="1" dirty="0" smtClean="0">
                <a:solidFill>
                  <a:schemeClr val="bg1"/>
                </a:solidFill>
              </a:rPr>
              <a:t>пантера</a:t>
            </a:r>
            <a:r>
              <a:rPr lang="ru-RU" sz="2400" dirty="0" smtClean="0">
                <a:solidFill>
                  <a:schemeClr val="bg1"/>
                </a:solidFill>
              </a:rPr>
              <a:t> – греховная страсть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H5VRHAXFEW3S-747-741</_dlc_DocId>
    <_dlc_DocIdUrl xmlns="b582dbf1-bcaa-4613-9a4c-8b7010640233">
      <Url>http://www.eduportal44.ru/Krasnoe/SopSchool/_layouts/15/DocIdRedir.aspx?ID=H5VRHAXFEW3S-747-741</Url>
      <Description>H5VRHAXFEW3S-747-741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2A6F87182A794C804FFC3C12487649" ma:contentTypeVersion="0" ma:contentTypeDescription="Создание документа." ma:contentTypeScope="" ma:versionID="78252cdb682f4912317fb63dadcd00d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C0389-5E5A-4B4D-8C6B-992B9DDAB3C7}"/>
</file>

<file path=customXml/itemProps2.xml><?xml version="1.0" encoding="utf-8"?>
<ds:datastoreItem xmlns:ds="http://schemas.openxmlformats.org/officeDocument/2006/customXml" ds:itemID="{06EBF5DC-3961-4B2F-8687-DA1DAC13C6C3}"/>
</file>

<file path=customXml/itemProps3.xml><?xml version="1.0" encoding="utf-8"?>
<ds:datastoreItem xmlns:ds="http://schemas.openxmlformats.org/officeDocument/2006/customXml" ds:itemID="{B50DFDE8-76A8-42E8-919A-8AA344D896A2}"/>
</file>

<file path=customXml/itemProps4.xml><?xml version="1.0" encoding="utf-8"?>
<ds:datastoreItem xmlns:ds="http://schemas.openxmlformats.org/officeDocument/2006/customXml" ds:itemID="{8D822D6B-9160-4949-8C8C-BB19F9798E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2445</TotalTime>
  <Words>2800</Words>
  <Application>Microsoft Office PowerPoint</Application>
  <PresentationFormat>Экран (4:3)</PresentationFormat>
  <Paragraphs>337</Paragraphs>
  <Slides>51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215</cp:revision>
  <dcterms:created xsi:type="dcterms:W3CDTF">2018-08-10T09:44:37Z</dcterms:created>
  <dcterms:modified xsi:type="dcterms:W3CDTF">2018-08-13T07:32:37Z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0x010100022A6F87182A794C804FFC3C12487649</vt:lpwstr>
  </property>
  <property fmtid="{D5CDD505-2E9C-101B-9397-08002B2CF9AE}" pid="3" name="_dlc_DocIdItemGuid">
    <vt:lpwstr>7aad2bb1-087f-45d9-99cb-2e229e772fa5</vt:lpwstr>
  </property>
</Properties>
</file>