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58" r:id="rId8"/>
    <p:sldId id="259" r:id="rId9"/>
    <p:sldId id="279" r:id="rId10"/>
    <p:sldId id="280" r:id="rId11"/>
    <p:sldId id="281" r:id="rId12"/>
    <p:sldId id="260" r:id="rId13"/>
    <p:sldId id="261" r:id="rId14"/>
    <p:sldId id="282" r:id="rId15"/>
    <p:sldId id="283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FFEBCCF-A96B-4F7B-A9E0-CD4D089D0C02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4412BB-1E14-4BE6-B385-96C2F27BA9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latinLnBrk="1"/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ПРОГРАММА ВОСПИТАНИЯ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786190"/>
            <a:ext cx="8072494" cy="235666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)</a:t>
            </a:r>
            <a:r>
              <a:rPr lang="ru-RU" b="1" dirty="0" smtClean="0"/>
              <a:t> </a:t>
            </a:r>
            <a:r>
              <a:rPr lang="ru-RU" sz="2800" b="1" dirty="0" smtClean="0"/>
              <a:t>Особенности разработки </a:t>
            </a:r>
          </a:p>
          <a:p>
            <a:pPr algn="ctr"/>
            <a:r>
              <a:rPr lang="ru-RU" sz="2800" b="1" dirty="0" smtClean="0"/>
              <a:t>Программы воспитания: </a:t>
            </a:r>
          </a:p>
          <a:p>
            <a:pPr algn="ctr"/>
            <a:r>
              <a:rPr lang="ru-RU" sz="2800" b="1" dirty="0" smtClean="0"/>
              <a:t>возможные и необходимые шаги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ОРГАНИЗУЕМОГО В ШКОЛЕ ВОСПИТАТЕЛЬНОГО ПРОЦЕССА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Особенности воспитания в общеобразовательной организации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/>
              <a:t>. Методологической основой организации и осуществления воспитательной деятельности в школе являются: </a:t>
            </a:r>
            <a:r>
              <a:rPr lang="ru-RU" dirty="0" err="1" smtClean="0"/>
              <a:t>системно-деятельностный</a:t>
            </a:r>
            <a:r>
              <a:rPr lang="ru-RU" dirty="0" smtClean="0"/>
              <a:t>, личностно-ориентированный подходы.</a:t>
            </a:r>
          </a:p>
          <a:p>
            <a:pPr>
              <a:buNone/>
            </a:pPr>
            <a:r>
              <a:rPr lang="ru-RU" dirty="0" smtClean="0"/>
              <a:t>2. Педагогические теории, ведущие идеи, на которых построена система воспитания в школе (с указанием авторов идей и теорий):</a:t>
            </a:r>
          </a:p>
          <a:p>
            <a:pPr>
              <a:buNone/>
            </a:pPr>
            <a:r>
              <a:rPr lang="ru-RU" dirty="0" smtClean="0"/>
              <a:t>3. Процесс воспитания в (наименование организации) основывается на следующих принципах взаимодействия педагогов и обучающихся:</a:t>
            </a:r>
          </a:p>
          <a:p>
            <a:pPr>
              <a:buNone/>
            </a:pPr>
            <a:r>
              <a:rPr lang="ru-RU" dirty="0" smtClean="0"/>
              <a:t>4. Основными традициями воспитания в (наименование организации) являются следующие:</a:t>
            </a:r>
          </a:p>
          <a:p>
            <a:pPr>
              <a:buNone/>
            </a:pPr>
            <a:r>
              <a:rPr lang="ru-RU" dirty="0" smtClean="0"/>
              <a:t>5</a:t>
            </a:r>
            <a:r>
              <a:rPr lang="ru-RU" dirty="0" smtClean="0"/>
              <a:t>. Уклад школьной жизни (способ организации жизнедеятельности участников образовательного процесса):</a:t>
            </a:r>
          </a:p>
          <a:p>
            <a:pPr>
              <a:buNone/>
            </a:pPr>
            <a:r>
              <a:rPr lang="ru-RU" dirty="0" smtClean="0"/>
              <a:t>6. Оригинальные воспитательные находки </a:t>
            </a:r>
            <a:r>
              <a:rPr lang="ru-RU" dirty="0" smtClean="0"/>
              <a:t>школы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И ЗАДАЧИ ВОСПИТАНИЯ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Одна страна – одна цель воспитания в школах страны</a:t>
            </a:r>
            <a:r>
              <a:rPr lang="ru-RU" b="1" dirty="0" smtClean="0"/>
              <a:t>!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Цель</a:t>
            </a:r>
            <a:r>
              <a:rPr lang="ru-RU" b="1" dirty="0" smtClean="0"/>
              <a:t> </a:t>
            </a:r>
            <a:r>
              <a:rPr lang="ru-RU" dirty="0" smtClean="0"/>
              <a:t>формулируется на основе </a:t>
            </a:r>
            <a:r>
              <a:rPr lang="ru-RU" b="1" dirty="0" smtClean="0"/>
              <a:t>базовых общественных ценностей </a:t>
            </a:r>
            <a:r>
              <a:rPr lang="ru-RU" dirty="0" smtClean="0"/>
              <a:t>–</a:t>
            </a:r>
            <a:br>
              <a:rPr lang="ru-RU" dirty="0" smtClean="0"/>
            </a:br>
            <a:r>
              <a:rPr lang="ru-RU" dirty="0" smtClean="0"/>
              <a:t>семья, труд, Отечество, природа, мир, знания, культура, здоровье, человек</a:t>
            </a:r>
            <a:br>
              <a:rPr lang="ru-RU" dirty="0" smtClean="0"/>
            </a:br>
            <a:r>
              <a:rPr lang="ru-RU" b="1" dirty="0" smtClean="0"/>
              <a:t>Цель конкретизируется в соответствии с возрастными особенностями школьников: </a:t>
            </a:r>
            <a:r>
              <a:rPr lang="ru-RU" dirty="0" smtClean="0"/>
              <a:t>в ней выделяются целевые приоритеты,</a:t>
            </a:r>
            <a:br>
              <a:rPr lang="ru-RU" dirty="0" smtClean="0"/>
            </a:br>
            <a:r>
              <a:rPr lang="ru-RU" dirty="0" smtClean="0"/>
              <a:t>соответствующие 3-м уровням общего образования.</a:t>
            </a:r>
            <a:br>
              <a:rPr lang="ru-RU" dirty="0" smtClean="0"/>
            </a:br>
            <a:r>
              <a:rPr lang="ru-RU" dirty="0" smtClean="0"/>
              <a:t>На основе цели формулируются </a:t>
            </a:r>
            <a:r>
              <a:rPr lang="ru-RU" b="1" dirty="0" smtClean="0"/>
              <a:t>примерные задачи воспитания, способствующие ее достижению.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5780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И ЗАДАЧИ ВОСПИТАНИЯ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i="1" dirty="0" smtClean="0"/>
              <a:t>Цель</a:t>
            </a:r>
            <a:r>
              <a:rPr lang="ru-RU" sz="1800" dirty="0" smtClean="0"/>
              <a:t> </a:t>
            </a:r>
            <a:r>
              <a:rPr lang="ru-RU" sz="1800" b="1" i="1" dirty="0" smtClean="0"/>
              <a:t>воспитания</a:t>
            </a:r>
            <a:r>
              <a:rPr lang="ru-RU" sz="1800" dirty="0" smtClean="0"/>
              <a:t> – личностное развитие обучающихся (позитивной динамики развития) </a:t>
            </a:r>
          </a:p>
          <a:p>
            <a:pPr algn="just"/>
            <a:r>
              <a:rPr lang="ru-RU" sz="1800" dirty="0" smtClean="0"/>
              <a:t>усвоение знаний основных норм, которые общество выработало </a:t>
            </a:r>
            <a:br>
              <a:rPr lang="ru-RU" sz="1800" dirty="0" smtClean="0"/>
            </a:br>
            <a:r>
              <a:rPr lang="ru-RU" sz="1800" dirty="0" smtClean="0"/>
              <a:t>на основе этих ценностей (то есть, в усвоении социально значимых знаний); </a:t>
            </a:r>
          </a:p>
          <a:p>
            <a:pPr algn="just"/>
            <a:r>
              <a:rPr lang="ru-RU" sz="1800" dirty="0" smtClean="0"/>
              <a:t>развитие их позитивных отношений к общественным ценностям (то есть в развитии их социально значимых отношений);</a:t>
            </a:r>
          </a:p>
          <a:p>
            <a:pPr algn="just"/>
            <a:r>
              <a:rPr lang="ru-RU" sz="1800" dirty="0" smtClean="0"/>
              <a:t>приобретение ими соответствующего этим ценностям опыта поведения, опыта применения сформированных знаний и отношений на практике </a:t>
            </a:r>
          </a:p>
          <a:p>
            <a:pPr algn="just"/>
            <a:endParaRPr lang="ru-RU" sz="1800" dirty="0" smtClean="0"/>
          </a:p>
          <a:p>
            <a:pPr algn="just"/>
            <a:r>
              <a:rPr lang="ru-RU" sz="1800" dirty="0" smtClean="0"/>
              <a:t>Конкретизация общей цели воспитания применительно к возрастным особенностям обучающихся позволяет выделить в ней следующие целевые </a:t>
            </a:r>
            <a:r>
              <a:rPr lang="ru-RU" sz="1800" b="1" i="1" dirty="0" smtClean="0"/>
              <a:t>приоритеты</a:t>
            </a:r>
            <a:endParaRPr lang="ru-RU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5780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Целевые приоритеты воспитания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marL="452628" indent="-342900" algn="just">
              <a:buAutoNum type="arabicPeriod"/>
            </a:pPr>
            <a:r>
              <a:rPr lang="ru-RU" sz="1800" dirty="0" smtClean="0"/>
              <a:t>В воспитании обучающихся младшего школьного возраста (</a:t>
            </a:r>
            <a:r>
              <a:rPr lang="ru-RU" sz="1800" b="1" i="1" dirty="0" smtClean="0"/>
              <a:t>уровень начального общего образования</a:t>
            </a:r>
            <a:r>
              <a:rPr lang="ru-RU" sz="1800" dirty="0" smtClean="0"/>
              <a:t>) таким целевым приоритетом является создание благоприятных условий для усвоения обучающимися социально значимых знаний – </a:t>
            </a:r>
            <a:r>
              <a:rPr lang="ru-RU" sz="1800" dirty="0" err="1" smtClean="0"/>
              <a:t>знаний</a:t>
            </a:r>
            <a:r>
              <a:rPr lang="ru-RU" sz="1800" dirty="0" smtClean="0"/>
              <a:t> основных норм и традиций того общества, в котором они живут. </a:t>
            </a:r>
          </a:p>
          <a:p>
            <a:pPr marL="452628" indent="-342900" algn="just">
              <a:buAutoNum type="arabicPeriod"/>
            </a:pPr>
            <a:endParaRPr lang="ru-RU" sz="1800" dirty="0" smtClean="0"/>
          </a:p>
          <a:p>
            <a:pPr algn="just">
              <a:buNone/>
            </a:pPr>
            <a:r>
              <a:rPr lang="en-US" sz="1800" b="1" dirty="0" smtClean="0"/>
              <a:t>2.</a:t>
            </a:r>
            <a:r>
              <a:rPr lang="en-US" sz="1800" dirty="0" smtClean="0"/>
              <a:t> В </a:t>
            </a:r>
            <a:r>
              <a:rPr lang="en-US" sz="1800" dirty="0" err="1" smtClean="0"/>
              <a:t>воспитании</a:t>
            </a:r>
            <a:r>
              <a:rPr lang="en-US" sz="1800" dirty="0" smtClean="0"/>
              <a:t> </a:t>
            </a:r>
            <a:r>
              <a:rPr lang="en-US" sz="1800" dirty="0" err="1" smtClean="0"/>
              <a:t>обучающихся</a:t>
            </a:r>
            <a:r>
              <a:rPr lang="en-US" sz="1800" dirty="0" smtClean="0"/>
              <a:t> </a:t>
            </a:r>
            <a:r>
              <a:rPr lang="en-US" sz="1800" dirty="0" err="1" smtClean="0"/>
              <a:t>подросткового</a:t>
            </a:r>
            <a:r>
              <a:rPr lang="en-US" sz="1800" dirty="0" smtClean="0"/>
              <a:t> </a:t>
            </a:r>
            <a:r>
              <a:rPr lang="en-US" sz="1800" dirty="0" err="1" smtClean="0"/>
              <a:t>возраста</a:t>
            </a:r>
            <a:r>
              <a:rPr lang="en-US" sz="1800" dirty="0" smtClean="0"/>
              <a:t> (</a:t>
            </a:r>
            <a:r>
              <a:rPr lang="en-US" sz="1800" b="1" i="1" dirty="0" err="1" smtClean="0"/>
              <a:t>уровень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основного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общего</a:t>
            </a:r>
            <a:r>
              <a:rPr lang="en-US" sz="1800" b="1" i="1" dirty="0" smtClean="0"/>
              <a:t> </a:t>
            </a:r>
            <a:r>
              <a:rPr lang="en-US" sz="1800" b="1" i="1" dirty="0" err="1" smtClean="0"/>
              <a:t>образования</a:t>
            </a:r>
            <a:r>
              <a:rPr lang="en-US" sz="1800" dirty="0" smtClean="0"/>
              <a:t>) </a:t>
            </a:r>
            <a:r>
              <a:rPr lang="en-US" sz="1800" dirty="0" err="1" smtClean="0"/>
              <a:t>таким</a:t>
            </a:r>
            <a:r>
              <a:rPr lang="en-US" sz="1800" dirty="0" smtClean="0"/>
              <a:t> </a:t>
            </a:r>
            <a:r>
              <a:rPr lang="en-US" sz="1800" dirty="0" err="1" smtClean="0"/>
              <a:t>приоритетом</a:t>
            </a:r>
            <a:r>
              <a:rPr lang="en-US" sz="1800" dirty="0" smtClean="0"/>
              <a:t> </a:t>
            </a:r>
            <a:r>
              <a:rPr lang="en-US" sz="1800" dirty="0" err="1" smtClean="0"/>
              <a:t>является</a:t>
            </a:r>
            <a:r>
              <a:rPr lang="en-US" sz="1800" dirty="0" smtClean="0"/>
              <a:t> </a:t>
            </a:r>
            <a:r>
              <a:rPr lang="en-US" sz="1800" dirty="0" err="1" smtClean="0"/>
              <a:t>создание</a:t>
            </a:r>
            <a:r>
              <a:rPr lang="en-US" sz="1800" dirty="0" smtClean="0"/>
              <a:t> </a:t>
            </a:r>
            <a:r>
              <a:rPr lang="en-US" sz="1800" dirty="0" err="1" smtClean="0"/>
              <a:t>благоприятных</a:t>
            </a:r>
            <a:r>
              <a:rPr lang="en-US" sz="1800" dirty="0" smtClean="0"/>
              <a:t> </a:t>
            </a:r>
            <a:r>
              <a:rPr lang="en-US" sz="1800" dirty="0" err="1" smtClean="0"/>
              <a:t>условий</a:t>
            </a:r>
            <a:r>
              <a:rPr lang="en-US" sz="1800" dirty="0" smtClean="0"/>
              <a:t> </a:t>
            </a:r>
            <a:r>
              <a:rPr lang="en-US" sz="1800" dirty="0" err="1" smtClean="0"/>
              <a:t>для</a:t>
            </a:r>
            <a:r>
              <a:rPr lang="en-US" sz="1800" dirty="0" smtClean="0"/>
              <a:t> </a:t>
            </a:r>
            <a:r>
              <a:rPr lang="en-US" sz="1800" dirty="0" err="1" smtClean="0"/>
              <a:t>развития</a:t>
            </a:r>
            <a:r>
              <a:rPr lang="en-US" sz="1800" dirty="0" smtClean="0"/>
              <a:t> </a:t>
            </a:r>
            <a:r>
              <a:rPr lang="en-US" sz="1800" dirty="0" err="1" smtClean="0"/>
              <a:t>социально</a:t>
            </a:r>
            <a:r>
              <a:rPr lang="en-US" sz="1800" dirty="0" smtClean="0"/>
              <a:t> </a:t>
            </a:r>
            <a:r>
              <a:rPr lang="en-US" sz="1800" dirty="0" err="1" smtClean="0"/>
              <a:t>значимых</a:t>
            </a:r>
            <a:r>
              <a:rPr lang="en-US" sz="1800" dirty="0" smtClean="0"/>
              <a:t> </a:t>
            </a:r>
            <a:r>
              <a:rPr lang="en-US" sz="1800" dirty="0" err="1" smtClean="0"/>
              <a:t>отношений</a:t>
            </a:r>
            <a:r>
              <a:rPr lang="en-US" sz="1800" dirty="0" smtClean="0"/>
              <a:t> </a:t>
            </a:r>
            <a:r>
              <a:rPr lang="en-US" sz="1800" dirty="0" err="1" smtClean="0"/>
              <a:t>обучающихся</a:t>
            </a:r>
            <a:r>
              <a:rPr lang="en-US" sz="1800" dirty="0" smtClean="0"/>
              <a:t>, и, </a:t>
            </a:r>
            <a:r>
              <a:rPr lang="en-US" sz="1800" dirty="0" err="1" smtClean="0"/>
              <a:t>прежде</a:t>
            </a:r>
            <a:r>
              <a:rPr lang="en-US" sz="1800" dirty="0" smtClean="0"/>
              <a:t> </a:t>
            </a:r>
            <a:r>
              <a:rPr lang="en-US" sz="1800" dirty="0" err="1" smtClean="0"/>
              <a:t>всего</a:t>
            </a:r>
            <a:r>
              <a:rPr lang="en-US" sz="1800" dirty="0" smtClean="0"/>
              <a:t>, </a:t>
            </a:r>
            <a:r>
              <a:rPr lang="en-US" sz="1800" dirty="0" err="1" smtClean="0"/>
              <a:t>ценностных</a:t>
            </a:r>
            <a:r>
              <a:rPr lang="en-US" sz="1800" dirty="0" smtClean="0"/>
              <a:t> </a:t>
            </a:r>
            <a:r>
              <a:rPr lang="en-US" sz="1800" dirty="0" err="1" smtClean="0"/>
              <a:t>отношений</a:t>
            </a:r>
            <a:r>
              <a:rPr lang="ru-RU" sz="1800" dirty="0" smtClean="0"/>
              <a:t>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b="1" dirty="0" smtClean="0"/>
              <a:t>3</a:t>
            </a:r>
            <a:r>
              <a:rPr lang="ru-RU" sz="1800" dirty="0" smtClean="0"/>
              <a:t>. В воспитании обучающихся юношеского возраста (</a:t>
            </a:r>
            <a:r>
              <a:rPr lang="ru-RU" sz="1800" b="1" i="1" dirty="0" smtClean="0"/>
              <a:t>уровень среднего общего образования</a:t>
            </a:r>
            <a:r>
              <a:rPr lang="ru-RU" sz="1800" dirty="0" smtClean="0"/>
              <a:t>) таким приоритетом является создание благоприятных условий для приобретения обучающимися опыта осуществления социально значимых дел.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ВИДЫ, ФОРМЫ И СОДЕРЖАНИЕ ДЕЯТЕЛЬНОСТИ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Инвариантные модули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Классное руководство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Школьный урок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Внеурочная деятельность и дополнительное образование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с родителями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Самоуправление*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Профориентация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ВИДЫ, ФОРМЫ И СОДЕРЖАНИЕ ДЕЯТЕЛЬНОСТИ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Вариантные модули</a:t>
            </a:r>
            <a:endParaRPr lang="ru-RU" b="1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Ключевые дела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Экскурсии, походы 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Волонтерство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Детские общественные объединения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ВИДЫ, ФОРМЫ И СОДЕРЖАНИЕ ДЕЯТЕЛЬНОСТИ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100811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Модуль «Ключевые общешкольные дела»</a:t>
            </a:r>
          </a:p>
          <a:p>
            <a:pPr algn="ctr">
              <a:buNone/>
            </a:pPr>
            <a:endParaRPr lang="ru-RU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636912"/>
            <a:ext cx="244827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 smtClean="0"/>
          </a:p>
          <a:p>
            <a:pPr algn="ctr"/>
            <a:r>
              <a:rPr lang="ru-RU" b="1" i="1" dirty="0" smtClean="0"/>
              <a:t>Вне образовательной организации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2636912"/>
            <a:ext cx="244827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На уровне образовательной организации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4077072"/>
            <a:ext cx="244827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На уровне классов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76056" y="4077072"/>
            <a:ext cx="244827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На уровне </a:t>
            </a:r>
            <a:r>
              <a:rPr lang="ru-RU" b="1" i="1" dirty="0" err="1" smtClean="0"/>
              <a:t>обучающихсяа</a:t>
            </a:r>
            <a:endParaRPr lang="ru-RU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Осуществляя работу с классом, педагогический работник (классный руководитель, воспитатель, куратор, наставник, </a:t>
            </a:r>
            <a:r>
              <a:rPr lang="ru-RU" sz="2000" dirty="0" err="1" smtClean="0"/>
              <a:t>тьютор</a:t>
            </a:r>
            <a:r>
              <a:rPr lang="ru-RU" sz="2000" dirty="0" smtClean="0"/>
              <a:t> и т.п.) организует 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92696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Модуль «Классное руководство»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2708920"/>
            <a:ext cx="27363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работу </a:t>
            </a:r>
            <a:br>
              <a:rPr lang="ru-RU" dirty="0" smtClean="0"/>
            </a:br>
            <a:r>
              <a:rPr lang="ru-RU" dirty="0" smtClean="0"/>
              <a:t>с коллективом класса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14876" y="2643182"/>
            <a:ext cx="360040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индивидуальную работу с обучающимися вверенного </a:t>
            </a:r>
            <a:r>
              <a:rPr lang="ru-RU" dirty="0" smtClean="0"/>
              <a:t>ему </a:t>
            </a:r>
            <a:r>
              <a:rPr lang="ru-RU" dirty="0" smtClean="0"/>
              <a:t>класса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4048" y="4077072"/>
            <a:ext cx="288032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работу с учителями-предметниками в данном классе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03648" y="4005064"/>
            <a:ext cx="273630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работу с родителями обучающихся или их законными представителями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 smtClean="0"/>
              <a:t>вовлечение обучающихся в интересную и полезную для них деятельность, которая предоставит им возможность </a:t>
            </a:r>
            <a:r>
              <a:rPr lang="ru-RU" sz="2600" dirty="0" err="1" smtClean="0"/>
              <a:t>самореализоваться</a:t>
            </a:r>
            <a:r>
              <a:rPr lang="ru-RU" sz="2600" dirty="0" smtClean="0"/>
              <a:t> в ней, приобрести социально значимые знания, развить в себе важные для своего личностного развития социально значимые отношения, получить опыт участия в социально значимых делах;</a:t>
            </a:r>
          </a:p>
          <a:p>
            <a:r>
              <a:rPr lang="ru-RU" sz="2600" dirty="0" smtClean="0"/>
              <a:t>формирование в кружках, секциях, клубах, студиях и т.п. детско-взрослых общностей,</a:t>
            </a:r>
            <a:r>
              <a:rPr lang="ru-RU" sz="2600" i="1" dirty="0" smtClean="0"/>
              <a:t> </a:t>
            </a:r>
            <a:r>
              <a:rPr lang="ru-RU" sz="2600" dirty="0" smtClean="0"/>
              <a:t>которые могли бы объединять обучающихся и педагогических работников общими позитивными эмоциями и доверительными отношениями друг </a:t>
            </a:r>
            <a:br>
              <a:rPr lang="ru-RU" sz="2600" dirty="0" smtClean="0"/>
            </a:br>
            <a:r>
              <a:rPr lang="ru-RU" sz="2600" dirty="0" smtClean="0"/>
              <a:t>к другу;</a:t>
            </a:r>
          </a:p>
          <a:p>
            <a:r>
              <a:rPr lang="ru-RU" sz="2600" dirty="0" smtClean="0"/>
              <a:t>создание в детских объединениях традиций, задающих их членам определенные социально значимые формы поведения;</a:t>
            </a:r>
          </a:p>
          <a:p>
            <a:r>
              <a:rPr lang="ru-RU" sz="2600" dirty="0" smtClean="0"/>
              <a:t>поддержку в детских объединениях обучающихся с ярко выраженной лидерской позицией и установкой на сохранение и поддержание накопленных социально значимых традиций; </a:t>
            </a:r>
          </a:p>
          <a:p>
            <a:r>
              <a:rPr lang="ru-RU" sz="2600" dirty="0" smtClean="0"/>
              <a:t>поощрение педагогическими работниками детских инициатив и детского самоуправления. </a:t>
            </a:r>
          </a:p>
          <a:p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692696"/>
            <a:ext cx="8229600" cy="1008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ru-RU" sz="2800" b="1" dirty="0" smtClean="0"/>
              <a:t>Модуль «Курсы внеурочной деятельности»</a:t>
            </a:r>
            <a:endParaRPr lang="ru-RU" sz="2800" dirty="0" smtClean="0"/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616624"/>
          </a:xfrm>
        </p:spPr>
        <p:txBody>
          <a:bodyPr>
            <a:noAutofit/>
          </a:bodyPr>
          <a:lstStyle/>
          <a:p>
            <a:r>
              <a:rPr lang="ru-RU" sz="1200" dirty="0" smtClean="0"/>
              <a:t>установление доверительных отношений между педагогическим работником </a:t>
            </a:r>
            <a:br>
              <a:rPr lang="ru-RU" sz="1200" dirty="0" smtClean="0"/>
            </a:br>
            <a:r>
              <a:rPr lang="ru-RU" sz="1200" dirty="0" smtClean="0"/>
              <a:t>и его обучающимися, способствующих позитивному восприятию обучающимися требований и просьб педагогического работника, привлечению их внимания </a:t>
            </a:r>
            <a:br>
              <a:rPr lang="ru-RU" sz="1200" dirty="0" smtClean="0"/>
            </a:br>
            <a:r>
              <a:rPr lang="ru-RU" sz="1200" dirty="0" smtClean="0"/>
              <a:t>к обсуждаемой на уроке информации, активизации их познавательной деятельности;</a:t>
            </a:r>
          </a:p>
          <a:p>
            <a:r>
              <a:rPr lang="ru-RU" sz="1200" dirty="0" smtClean="0"/>
              <a:t>побуждение обучающихся соблюдать на уроке общепринятые нормы поведения, правила общения со старшими (педагогическими работниками) и сверстниками (обучающимися), принципы учебной дисциплины и самоорганизации; </a:t>
            </a:r>
          </a:p>
          <a:p>
            <a:r>
              <a:rPr lang="ru-RU" sz="1200" dirty="0" smtClean="0"/>
              <a:t>привлечение внимания обучающихся к ценностному аспекту изучаемых </a:t>
            </a:r>
            <a:br>
              <a:rPr lang="ru-RU" sz="1200" dirty="0" smtClean="0"/>
            </a:br>
            <a:r>
              <a:rPr lang="ru-RU" sz="1200" dirty="0" smtClean="0"/>
              <a:t>на уроках явлений, организация их работы с получаемой на уроке социально значимой информацией – инициирование ее обсуждения, высказывания обучающимися своего мнения по ее поводу, выработки своего к ней отношения; </a:t>
            </a:r>
          </a:p>
          <a:p>
            <a:r>
              <a:rPr lang="ru-RU" sz="1200" dirty="0" smtClean="0"/>
              <a:t>использование воспитательных возможностей содержания учебного предмета через демонстрацию обучающимся примеров ответственного, гражданского поведения, проявления человеколюбия и добросердечности, через подбор соответствующих текстов для чтения, задач для решения, проблемных ситуаций для обсуждения в классе;</a:t>
            </a:r>
          </a:p>
          <a:p>
            <a:r>
              <a:rPr lang="ru-RU" sz="1200" dirty="0" smtClean="0"/>
              <a:t>применение на уроке интерактивных форм работы с обучающимися;  </a:t>
            </a:r>
          </a:p>
          <a:p>
            <a:r>
              <a:rPr lang="ru-RU" sz="1200" dirty="0" smtClean="0"/>
              <a:t>включение в урок игровых процедур, которые помогают поддержать мотивацию обучающихся к получению знаний, налаживанию позитивных межличностных отношений в классе, помогают установлению доброжелательной атмосферы во время урока; </a:t>
            </a:r>
          </a:p>
          <a:p>
            <a:r>
              <a:rPr lang="ru-RU" sz="1200" dirty="0" smtClean="0"/>
              <a:t>организация шефства мотивированных и эрудированных обучающихся </a:t>
            </a:r>
            <a:br>
              <a:rPr lang="ru-RU" sz="1200" dirty="0" smtClean="0"/>
            </a:br>
            <a:r>
              <a:rPr lang="ru-RU" sz="1200" dirty="0" smtClean="0"/>
              <a:t>над их неуспевающими одноклассниками, дающего обучающимся социально значимый опыт сотрудничества и взаимной помощи;</a:t>
            </a:r>
          </a:p>
          <a:p>
            <a:r>
              <a:rPr lang="ru-RU" sz="1200" dirty="0" smtClean="0"/>
              <a:t>инициирование и поддержка исследовательской деятельности обучающихся </a:t>
            </a:r>
            <a:br>
              <a:rPr lang="ru-RU" sz="1200" dirty="0" smtClean="0"/>
            </a:br>
            <a:r>
              <a:rPr lang="ru-RU" sz="1200" dirty="0" smtClean="0"/>
              <a:t>в рамках реализации ими индивидуальных и групповых исследовательских проектов, что даст обучающимся возможность приобрести навык самостоятельного решения теоретической проблемы, навык генерирования и оформления собственных идей, навык уважительного отношения к чужим идеям, оформленным в работах других исследователей, навык публичного выступления перед аудиторией, аргументирования и отстаивания своей точки зрения.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229600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ru-RU" sz="2800" b="1" dirty="0" smtClean="0"/>
              <a:t>Модуль «Школьный урок»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КЛЮЧЕВЫЕ ПРОБЛЕМЫ ВОСПИТАНИЯ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СОВРЕМЕННОЙ ШКОЛЕ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• Отсутствие системного подхода в воспитании.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• Использование без учета произошедших в нашем обществе и в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воспитанниках изменений старых форм и содержания воспитания;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• Недостаточное взаимодействие, координация между участниками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воспитания.</a:t>
            </a:r>
          </a:p>
          <a:p>
            <a:r>
              <a:rPr lang="ru-RU" sz="4400" dirty="0" smtClean="0"/>
              <a:t>Доминирование количественных оценок результатов воспитания.</a:t>
            </a:r>
            <a:br>
              <a:rPr lang="ru-RU" sz="4400" dirty="0" smtClean="0"/>
            </a:br>
            <a:r>
              <a:rPr lang="ru-RU" sz="4400" dirty="0" smtClean="0"/>
              <a:t>• Недостаточная </a:t>
            </a:r>
            <a:r>
              <a:rPr lang="ru-RU" sz="4400" dirty="0" err="1" smtClean="0"/>
              <a:t>представленность</a:t>
            </a:r>
            <a:r>
              <a:rPr lang="ru-RU" sz="4400" dirty="0" smtClean="0"/>
              <a:t> в системе повышения</a:t>
            </a:r>
            <a:br>
              <a:rPr lang="ru-RU" sz="4400" dirty="0" smtClean="0"/>
            </a:br>
            <a:r>
              <a:rPr lang="ru-RU" sz="4400" dirty="0" smtClean="0"/>
              <a:t>квалификации проблематики воспитания, а имеющиеся курсы</a:t>
            </a:r>
            <a:br>
              <a:rPr lang="ru-RU" sz="4400" dirty="0" smtClean="0"/>
            </a:br>
            <a:r>
              <a:rPr lang="ru-RU" sz="4400" dirty="0" smtClean="0"/>
              <a:t>часто сосредоточены на формальной, «</a:t>
            </a:r>
            <a:r>
              <a:rPr lang="ru-RU" sz="4400" dirty="0" err="1" smtClean="0"/>
              <a:t>мероприятийной</a:t>
            </a:r>
            <a:r>
              <a:rPr lang="ru-RU" sz="4400" dirty="0" smtClean="0"/>
              <a:t>» стороне воспитания.</a:t>
            </a:r>
            <a:br>
              <a:rPr lang="ru-RU" sz="4400" dirty="0" smtClean="0"/>
            </a:br>
            <a:r>
              <a:rPr lang="ru-RU" sz="4400" dirty="0" smtClean="0"/>
              <a:t>• Слабая подготовка будущих педагогов к воспитательной работе в школе.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348880"/>
            <a:ext cx="3024336" cy="1944216"/>
          </a:xfrm>
        </p:spPr>
        <p:txBody>
          <a:bodyPr>
            <a:noAutofit/>
          </a:bodyPr>
          <a:lstStyle/>
          <a:p>
            <a:pPr algn="just"/>
            <a:r>
              <a:rPr lang="ru-RU" sz="1100" dirty="0" smtClean="0"/>
              <a:t>через деятельность выборного Совета обучающихся</a:t>
            </a:r>
          </a:p>
          <a:p>
            <a:pPr algn="just"/>
            <a:r>
              <a:rPr lang="ru-RU" sz="1100" dirty="0" smtClean="0"/>
              <a:t>через деятельность Совета старост</a:t>
            </a:r>
          </a:p>
          <a:p>
            <a:pPr algn="just"/>
            <a:r>
              <a:rPr lang="ru-RU" sz="1100" dirty="0" smtClean="0"/>
              <a:t>через работу постоянно действующего школьного актива, инициирующего и организующего проведение личностно значимых для обучающихся событий (соревнований, конкурсов, фестивалей, капустников, </a:t>
            </a:r>
            <a:r>
              <a:rPr lang="ru-RU" sz="1100" dirty="0" err="1" smtClean="0"/>
              <a:t>флешмобов</a:t>
            </a:r>
            <a:r>
              <a:rPr lang="ru-RU" sz="1100" dirty="0" smtClean="0"/>
              <a:t> и т.п.);</a:t>
            </a:r>
          </a:p>
          <a:p>
            <a:pPr algn="just"/>
            <a:r>
              <a:rPr lang="ru-RU" sz="1100" dirty="0" smtClean="0"/>
              <a:t>через деятельность творческих советов дела, отвечающих за проведение тех или иных конкретных мероприятий, праздников, вечеров, акций и т.п.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229600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algn="ctr"/>
            <a:r>
              <a:rPr lang="ru-RU" sz="2800" b="1" dirty="0" smtClean="0"/>
              <a:t>Модуль «Самоуправление»</a:t>
            </a:r>
            <a:endParaRPr lang="ru-RU" sz="2800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2" y="1268760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На уровне школы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44208" y="1268760"/>
            <a:ext cx="230425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altLang="ko-KR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На уровне классов</a:t>
            </a:r>
            <a:endParaRPr lang="ru-RU" altLang="ko-K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228184" y="2276872"/>
            <a:ext cx="2735288" cy="246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через деятельность выборных по инициативе и предложениям обучающихся класса лидеров ;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через деятельность выборных органов самоуправления, отвечающих </a:t>
            </a:r>
            <a:b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за различные направления работы класса (например: штаб спортивных дел, штаб творческих дел, штаб работы с обучающимися младших классов);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539750" algn="l"/>
              </a:tabLst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через </a:t>
            </a: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организацию на принципах самоуправления жизни детских групп, отправляющихся в походы, экспедиции, на экскурсии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47864" y="2492896"/>
            <a:ext cx="2664296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через вовлечение обучающихся в планирование, организацию,</a:t>
            </a:r>
            <a:r>
              <a:rPr kumimoji="0" lang="ru-RU" altLang="ko-KR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проведение и анализ общешкольных и </a:t>
            </a:r>
            <a:r>
              <a:rPr kumimoji="0" lang="ru-RU" altLang="ko-K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внутриклассных</a:t>
            </a: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дел;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через реализацию обучающимися, взявшими на себя соответствующую роль, функций по контролю за порядком и чистотой в классе, уходом за классной комнатой, комнатными растениями и т.п.</a:t>
            </a:r>
            <a:endParaRPr kumimoji="0" lang="ru-RU" altLang="ko-K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9872" y="1268760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altLang="ko-KR" b="1" i="1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На индивидуальном уровне</a:t>
            </a:r>
            <a:endParaRPr lang="ru-RU" altLang="ko-K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1600" b="1" dirty="0" smtClean="0"/>
              <a:t>Д</a:t>
            </a:r>
            <a:r>
              <a:rPr lang="en-US" sz="1600" b="1" dirty="0" err="1" smtClean="0"/>
              <a:t>етское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общественное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объединение</a:t>
            </a:r>
            <a:r>
              <a:rPr lang="en-US" sz="1600" b="1" dirty="0" smtClean="0"/>
              <a:t> </a:t>
            </a:r>
            <a:r>
              <a:rPr lang="en-US" sz="1600" dirty="0" smtClean="0"/>
              <a:t>– </a:t>
            </a:r>
            <a:r>
              <a:rPr lang="en-US" sz="1600" dirty="0" err="1" smtClean="0"/>
              <a:t>это</a:t>
            </a:r>
            <a:r>
              <a:rPr lang="en-US" sz="1600" dirty="0" smtClean="0"/>
              <a:t> </a:t>
            </a:r>
            <a:r>
              <a:rPr lang="en-US" sz="1600" dirty="0" err="1" smtClean="0"/>
              <a:t>добровольное</a:t>
            </a:r>
            <a:r>
              <a:rPr lang="en-US" sz="1600" dirty="0" smtClean="0"/>
              <a:t>, </a:t>
            </a:r>
            <a:r>
              <a:rPr lang="en-US" sz="1600" dirty="0" err="1" smtClean="0"/>
              <a:t>самоуправляемое</a:t>
            </a:r>
            <a:r>
              <a:rPr lang="en-US" sz="1600" dirty="0" smtClean="0"/>
              <a:t>, </a:t>
            </a:r>
            <a:r>
              <a:rPr lang="en-US" sz="1600" dirty="0" err="1" smtClean="0"/>
              <a:t>некоммерческое</a:t>
            </a:r>
            <a:r>
              <a:rPr lang="en-US" sz="1600" dirty="0" smtClean="0"/>
              <a:t> </a:t>
            </a:r>
            <a:r>
              <a:rPr lang="en-US" sz="1600" dirty="0" err="1" smtClean="0"/>
              <a:t>формирование</a:t>
            </a:r>
            <a:r>
              <a:rPr lang="en-US" sz="1600" dirty="0" smtClean="0"/>
              <a:t>, </a:t>
            </a:r>
            <a:r>
              <a:rPr lang="en-US" sz="1600" dirty="0" err="1" smtClean="0"/>
              <a:t>созданное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r>
              <a:rPr lang="en-US" sz="1600" dirty="0" err="1" smtClean="0"/>
              <a:t>по</a:t>
            </a:r>
            <a:r>
              <a:rPr lang="en-US" sz="1600" dirty="0" smtClean="0"/>
              <a:t> </a:t>
            </a:r>
            <a:r>
              <a:rPr lang="en-US" sz="1600" dirty="0" err="1" smtClean="0"/>
              <a:t>инициативе</a:t>
            </a:r>
            <a:r>
              <a:rPr lang="en-US" sz="1600" dirty="0" smtClean="0"/>
              <a:t> </a:t>
            </a:r>
            <a:r>
              <a:rPr lang="en-US" sz="1600" dirty="0" err="1" smtClean="0"/>
              <a:t>обучающихся</a:t>
            </a:r>
            <a:r>
              <a:rPr lang="en-US" sz="1600" dirty="0" smtClean="0"/>
              <a:t> и </a:t>
            </a:r>
            <a:r>
              <a:rPr lang="en-US" sz="1600" dirty="0" err="1" smtClean="0"/>
              <a:t>взрослых</a:t>
            </a:r>
            <a:r>
              <a:rPr lang="en-US" sz="1600" dirty="0" smtClean="0"/>
              <a:t>, </a:t>
            </a:r>
            <a:r>
              <a:rPr lang="en-US" sz="1600" dirty="0" err="1" smtClean="0"/>
              <a:t>объединившихся</a:t>
            </a:r>
            <a:r>
              <a:rPr lang="en-US" sz="1600" dirty="0" smtClean="0"/>
              <a:t> </a:t>
            </a:r>
            <a:r>
              <a:rPr lang="en-US" sz="1600" dirty="0" err="1" smtClean="0"/>
              <a:t>на</a:t>
            </a:r>
            <a:r>
              <a:rPr lang="en-US" sz="1600" dirty="0" smtClean="0"/>
              <a:t> </a:t>
            </a:r>
            <a:r>
              <a:rPr lang="en-US" sz="1600" dirty="0" err="1" smtClean="0"/>
              <a:t>основе</a:t>
            </a:r>
            <a:r>
              <a:rPr lang="en-US" sz="1600" dirty="0" smtClean="0"/>
              <a:t> </a:t>
            </a:r>
            <a:r>
              <a:rPr lang="en-US" sz="1600" dirty="0" err="1" smtClean="0"/>
              <a:t>общности</a:t>
            </a:r>
            <a:r>
              <a:rPr lang="en-US" sz="1600" dirty="0" smtClean="0"/>
              <a:t> </a:t>
            </a:r>
            <a:r>
              <a:rPr lang="en-US" sz="1600" dirty="0" err="1" smtClean="0"/>
              <a:t>интересов</a:t>
            </a:r>
            <a:r>
              <a:rPr lang="en-US" sz="1600" dirty="0" smtClean="0"/>
              <a:t> </a:t>
            </a:r>
            <a:r>
              <a:rPr lang="en-US" sz="1600" dirty="0" err="1" smtClean="0"/>
              <a:t>для</a:t>
            </a:r>
            <a:r>
              <a:rPr lang="en-US" sz="1600" dirty="0" smtClean="0"/>
              <a:t> </a:t>
            </a:r>
            <a:r>
              <a:rPr lang="en-US" sz="1600" dirty="0" err="1" smtClean="0"/>
              <a:t>реализации</a:t>
            </a:r>
            <a:r>
              <a:rPr lang="en-US" sz="1600" dirty="0" smtClean="0"/>
              <a:t> </a:t>
            </a:r>
            <a:r>
              <a:rPr lang="en-US" sz="1600" dirty="0" err="1" smtClean="0"/>
              <a:t>общих</a:t>
            </a:r>
            <a:r>
              <a:rPr lang="en-US" sz="1600" dirty="0" smtClean="0"/>
              <a:t> </a:t>
            </a:r>
            <a:r>
              <a:rPr lang="en-US" sz="1600" dirty="0" err="1" smtClean="0"/>
              <a:t>целей</a:t>
            </a:r>
            <a:r>
              <a:rPr lang="en-US" sz="1600" dirty="0" smtClean="0"/>
              <a:t>, </a:t>
            </a:r>
            <a:r>
              <a:rPr lang="en-US" sz="1600" dirty="0" err="1" smtClean="0"/>
              <a:t>указанных</a:t>
            </a:r>
            <a:r>
              <a:rPr lang="en-US" sz="1600" dirty="0" smtClean="0"/>
              <a:t> в </a:t>
            </a:r>
            <a:r>
              <a:rPr lang="en-US" sz="1600" dirty="0" err="1" smtClean="0"/>
              <a:t>уставе</a:t>
            </a:r>
            <a:r>
              <a:rPr lang="en-US" sz="1600" dirty="0" smtClean="0"/>
              <a:t> </a:t>
            </a:r>
            <a:r>
              <a:rPr lang="en-US" sz="1600" dirty="0" err="1" smtClean="0"/>
              <a:t>общественного</a:t>
            </a:r>
            <a:r>
              <a:rPr lang="en-US" sz="1600" dirty="0" smtClean="0"/>
              <a:t> </a:t>
            </a:r>
            <a:r>
              <a:rPr lang="en-US" sz="1600" dirty="0" err="1" smtClean="0"/>
              <a:t>объединения</a:t>
            </a:r>
            <a:r>
              <a:rPr lang="en-US" sz="1600" dirty="0" smtClean="0"/>
              <a:t>. </a:t>
            </a:r>
            <a:endParaRPr lang="ru-RU" sz="1600" dirty="0" smtClean="0"/>
          </a:p>
          <a:p>
            <a:pPr algn="just">
              <a:buNone/>
            </a:pPr>
            <a:endParaRPr lang="en-US" sz="1600" dirty="0" smtClean="0"/>
          </a:p>
          <a:p>
            <a:pPr algn="just">
              <a:buNone/>
            </a:pPr>
            <a:r>
              <a:rPr lang="en-US" sz="1600" b="1" dirty="0" err="1" smtClean="0"/>
              <a:t>Воспитание</a:t>
            </a:r>
            <a:r>
              <a:rPr lang="en-US" sz="1600" b="1" dirty="0" smtClean="0"/>
              <a:t> в </a:t>
            </a:r>
            <a:r>
              <a:rPr lang="en-US" sz="1600" b="1" dirty="0" err="1" smtClean="0"/>
              <a:t>детском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общественном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объединении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осуществляется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через</a:t>
            </a:r>
            <a:r>
              <a:rPr lang="en-US" sz="1600" b="1" dirty="0" smtClean="0"/>
              <a:t> </a:t>
            </a:r>
            <a:r>
              <a:rPr lang="ru-RU" sz="1600" b="1" dirty="0" smtClean="0"/>
              <a:t>:</a:t>
            </a:r>
            <a:endParaRPr lang="en-US" sz="1600" b="1" dirty="0" smtClean="0"/>
          </a:p>
          <a:p>
            <a:pPr algn="just"/>
            <a:r>
              <a:rPr lang="ru-RU" sz="1600" dirty="0" smtClean="0"/>
              <a:t>утверждение и последовательную реализацию в детском общественном объединении демократических процедур, дающих обучающемуся возможность получить социально значимый опыт гражданского поведения;</a:t>
            </a:r>
          </a:p>
          <a:p>
            <a:pPr algn="just"/>
            <a:r>
              <a:rPr lang="ru-RU" sz="1600" dirty="0" smtClean="0"/>
              <a:t>организацию общественно полезных дел;</a:t>
            </a:r>
          </a:p>
          <a:p>
            <a:pPr algn="just"/>
            <a:r>
              <a:rPr lang="ru-RU" sz="1600" dirty="0" smtClean="0"/>
              <a:t>клубные встречи – формальные и неформальные встречи членов детского общественного объединения для обсуждения вопросов управления объединением, планирования дел в школе и микрорайоне, совместного пения, празднования знаменательных для членов объединения событий;</a:t>
            </a:r>
          </a:p>
          <a:p>
            <a:pPr algn="just"/>
            <a:r>
              <a:rPr lang="ru-RU" sz="1600" dirty="0" smtClean="0"/>
              <a:t>лагерные сборы детского объединения, проводимые в каникулярное время </a:t>
            </a:r>
            <a:br>
              <a:rPr lang="ru-RU" sz="1600" dirty="0" smtClean="0"/>
            </a:br>
            <a:r>
              <a:rPr lang="ru-RU" sz="1600" dirty="0" smtClean="0"/>
              <a:t>на базе загородного лагеря;</a:t>
            </a:r>
          </a:p>
          <a:p>
            <a:pPr algn="just"/>
            <a:r>
              <a:rPr lang="ru-RU" sz="1600" dirty="0" err="1" smtClean="0"/>
              <a:t>рекрутинговые</a:t>
            </a:r>
            <a:r>
              <a:rPr lang="ru-RU" sz="1600" dirty="0" smtClean="0"/>
              <a:t> мероприятия в начальной школе, реализующие идею популяризации деятельности детского общественного объединения, привлечения </a:t>
            </a:r>
            <a:br>
              <a:rPr lang="ru-RU" sz="1600" dirty="0" smtClean="0"/>
            </a:br>
            <a:r>
              <a:rPr lang="ru-RU" sz="1600" dirty="0" smtClean="0"/>
              <a:t>в него новых участников (проводятся в форме игр, </a:t>
            </a:r>
            <a:r>
              <a:rPr lang="ru-RU" sz="1600" dirty="0" err="1" smtClean="0"/>
              <a:t>квестов</a:t>
            </a:r>
            <a:r>
              <a:rPr lang="ru-RU" sz="1600" dirty="0" smtClean="0"/>
              <a:t>, театрализаций и т.п.);</a:t>
            </a:r>
          </a:p>
          <a:p>
            <a:pPr algn="just"/>
            <a:r>
              <a:rPr lang="ru-RU" sz="1600" dirty="0" smtClean="0"/>
              <a:t>поддержку и развитие в детском объединении его традиций и ритуалов, формирующих у обучающегося чувство общности с другими его членами, чувство причастности к тому, что происходит в объединении;</a:t>
            </a:r>
          </a:p>
          <a:p>
            <a:pPr algn="just"/>
            <a:r>
              <a:rPr lang="ru-RU" sz="1600" dirty="0" smtClean="0"/>
              <a:t>участие членов детского общественного объединения в волонтерских акциях, деятельности на благо конкретных людей и социального окружения в целом.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229600" cy="79208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algn="ctr"/>
            <a:r>
              <a:rPr lang="ru-RU" sz="2800" b="1" dirty="0" smtClean="0"/>
              <a:t>Модуль </a:t>
            </a:r>
          </a:p>
          <a:p>
            <a:pPr algn="ctr"/>
            <a:r>
              <a:rPr lang="ru-RU" sz="2800" b="1" dirty="0" smtClean="0"/>
              <a:t>«Детские общественные объединения»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368152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На экскурсиях, в экспедициях, в походах создаются благоприятные условия для воспитания у обучающихся самостоятельности и ответственности, формирования у них навыков </a:t>
            </a:r>
            <a:r>
              <a:rPr lang="ru-RU" sz="1600" dirty="0" err="1" smtClean="0"/>
              <a:t>самообслуживающего</a:t>
            </a:r>
            <a:r>
              <a:rPr lang="ru-RU" sz="1600" dirty="0" smtClean="0"/>
              <a:t> труда, преодоления </a:t>
            </a:r>
            <a:br>
              <a:rPr lang="ru-RU" sz="1600" dirty="0" smtClean="0"/>
            </a:br>
            <a:r>
              <a:rPr lang="ru-RU" sz="1600" dirty="0" smtClean="0"/>
              <a:t>их инфантильных и эгоистических наклонностей, обучения рациональному использованию своего времени, сил, имущества.</a:t>
            </a:r>
            <a:endParaRPr lang="ru-RU" sz="16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548680"/>
            <a:ext cx="8229600" cy="79208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algn="ctr"/>
            <a:r>
              <a:rPr lang="ru-RU" sz="2800" b="1" dirty="0" smtClean="0"/>
              <a:t>Модуль </a:t>
            </a:r>
          </a:p>
          <a:p>
            <a:pPr algn="ctr"/>
            <a:r>
              <a:rPr lang="ru-RU" sz="2800" b="1" dirty="0" smtClean="0"/>
              <a:t>«Экскурсии, экспедиции, походы»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924944"/>
            <a:ext cx="52277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dirty="0" smtClean="0"/>
              <a:t>Модуль «Профориентация»</a:t>
            </a:r>
            <a:endParaRPr lang="ru-RU" sz="2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3933056"/>
            <a:ext cx="230425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Профессиональное просвещение обучающихся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3861048"/>
            <a:ext cx="259228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Диагностика и консультирование по проблемам профориентации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3861048"/>
            <a:ext cx="23042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 профессиональных проб обучающихся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312379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5600" dirty="0" smtClean="0"/>
              <a:t>циклы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часов общения, направленных на подготовку обучающегося к осознанному планированию и реализации своего профессионального будущего;</a:t>
            </a:r>
          </a:p>
          <a:p>
            <a:pPr algn="just"/>
            <a:r>
              <a:rPr lang="ru-RU" sz="5600" dirty="0" err="1" smtClean="0"/>
              <a:t>профориентационные</a:t>
            </a:r>
            <a:r>
              <a:rPr lang="ru-RU" sz="5600" dirty="0" smtClean="0"/>
              <a:t> игры: симуляции, деловые игры, </a:t>
            </a:r>
            <a:r>
              <a:rPr lang="ru-RU" sz="5600" dirty="0" err="1" smtClean="0"/>
              <a:t>квесты</a:t>
            </a:r>
            <a:r>
              <a:rPr lang="ru-RU" sz="5600" dirty="0" smtClean="0"/>
              <a:t>, решение кейсов (ситуаций, в которых необходимо принять решение, занять определенную позицию;</a:t>
            </a:r>
          </a:p>
          <a:p>
            <a:pPr algn="just"/>
            <a:r>
              <a:rPr lang="ru-RU" sz="5600" dirty="0" smtClean="0"/>
              <a:t>экскурсии на предприятия города, дающие обучающимся начальные представления о существующих профессиях и условиях работы людей, представляющих эти профессии;</a:t>
            </a:r>
          </a:p>
          <a:p>
            <a:pPr algn="just"/>
            <a:r>
              <a:rPr lang="ru-RU" sz="5600" dirty="0" smtClean="0"/>
              <a:t>посещение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выставок, ярмарок профессий, тематических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парков,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лагерей, дней открытых дверей в профессиональные образовательные организации и организации высшего образования;</a:t>
            </a:r>
          </a:p>
          <a:p>
            <a:pPr algn="just"/>
            <a:r>
              <a:rPr lang="ru-RU" sz="5600" dirty="0" smtClean="0"/>
              <a:t>организация на базе пришкольного детского лагеря отдыха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смен; </a:t>
            </a:r>
          </a:p>
          <a:p>
            <a:pPr algn="just"/>
            <a:r>
              <a:rPr lang="ru-RU" sz="5600" dirty="0" smtClean="0"/>
              <a:t>совместное с педагогическими работниками изучение интернет ресурсов, посвященных выбору профессий, прохождение </a:t>
            </a:r>
            <a:r>
              <a:rPr lang="ru-RU" sz="5600" dirty="0" err="1" smtClean="0"/>
              <a:t>профориентационного</a:t>
            </a:r>
            <a:r>
              <a:rPr lang="ru-RU" sz="5600" dirty="0" smtClean="0"/>
              <a:t> </a:t>
            </a:r>
            <a:r>
              <a:rPr lang="ru-RU" sz="5600" dirty="0" err="1" smtClean="0"/>
              <a:t>онлайн-тестирования</a:t>
            </a:r>
            <a:r>
              <a:rPr lang="ru-RU" sz="5600" dirty="0" smtClean="0"/>
              <a:t>, </a:t>
            </a:r>
            <a:r>
              <a:rPr lang="ru-RU" sz="5600" dirty="0" err="1" smtClean="0"/>
              <a:t>прохождение</a:t>
            </a:r>
            <a:r>
              <a:rPr lang="ru-RU" sz="5600" dirty="0" smtClean="0"/>
              <a:t> </a:t>
            </a:r>
            <a:r>
              <a:rPr lang="ru-RU" sz="5600" dirty="0" err="1" smtClean="0"/>
              <a:t>онлайн</a:t>
            </a:r>
            <a:r>
              <a:rPr lang="ru-RU" sz="5600" dirty="0" smtClean="0"/>
              <a:t> курсов по интересующим профессиям и направлениям образования;</a:t>
            </a:r>
          </a:p>
          <a:p>
            <a:pPr algn="just"/>
            <a:r>
              <a:rPr lang="ru-RU" sz="5600" dirty="0" smtClean="0"/>
              <a:t>участие в работе всероссийских </a:t>
            </a:r>
            <a:r>
              <a:rPr lang="ru-RU" sz="5600" dirty="0" err="1" smtClean="0"/>
              <a:t>профориентационных</a:t>
            </a:r>
            <a:r>
              <a:rPr lang="ru-RU" sz="5600" dirty="0" smtClean="0"/>
              <a:t> проектов, созданных в сети интернет: просмотр лекций, решение учебно-тренировочных задач, участие в мастер-классах, посещение открытых уроков;</a:t>
            </a:r>
          </a:p>
          <a:p>
            <a:pPr algn="just"/>
            <a:r>
              <a:rPr lang="ru-RU" sz="5600" dirty="0" smtClean="0"/>
              <a:t>индивидуальные консультации психолога для обучающихся и их родителей (законных представителей) по вопросам склонностей, способностей, дарований и иных индивидуальных особенностей обучающихся, которые могут иметь значение в процессе выбора ими профессии;</a:t>
            </a:r>
          </a:p>
          <a:p>
            <a:pPr algn="just"/>
            <a:r>
              <a:rPr lang="ru-RU" sz="5600" dirty="0" smtClean="0"/>
              <a:t>освоение обучающимися основ профессии в рамках различных курсов по выбору, включенных в основную образовательную программу школы, или в рамках курсов дополнительного образования. 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692696"/>
            <a:ext cx="6559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Модуль «Профориентация» осуществляется через: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разновозрастный редакционный совет обучающихся, обучающихся старших классов и консультирующих их педагогических работников, целью которого является освещение (через школьную газету, школьное радио или телевидение) наиболее интересных моментов жизни школы, популяризация общешкольных ключевых дел, кружков, секций, деятельности органов ученического самоуправления; </a:t>
            </a:r>
          </a:p>
          <a:p>
            <a:r>
              <a:rPr lang="ru-RU" dirty="0" smtClean="0"/>
              <a:t>школьная газета для обучающихся старших классов, на страницах которой ими размещаются материалы о профессиональных организациях, об организациях высшего образования и востребованных рабочих вакансиях, которые могут быть интересны обучающимся; организуются конкурсы рассказов, поэтических произведений, сказок, репортажей и научно-популярных статей; проводятся круглые столы с обсуждением значимых учебных, социальных, нравственных проблем;</a:t>
            </a:r>
          </a:p>
          <a:p>
            <a:r>
              <a:rPr lang="ru-RU" dirty="0" smtClean="0"/>
              <a:t>школьный </a:t>
            </a:r>
            <a:r>
              <a:rPr lang="ru-RU" dirty="0" err="1" smtClean="0"/>
              <a:t>медиацентр</a:t>
            </a:r>
            <a:r>
              <a:rPr lang="ru-RU" dirty="0" smtClean="0"/>
              <a:t> – созданная из заинтересованных добровольцев группа информационно-технической поддержки школьных мероприятий, осуществляющая видеосъемку и </a:t>
            </a:r>
            <a:r>
              <a:rPr lang="ru-RU" dirty="0" err="1" smtClean="0"/>
              <a:t>мультимедийное</a:t>
            </a:r>
            <a:r>
              <a:rPr lang="ru-RU" dirty="0" smtClean="0"/>
              <a:t> сопровождение школьных праздников, фестивалей, конкурсов, спектаклей, капустников, вечеров, дискотек;</a:t>
            </a:r>
          </a:p>
          <a:p>
            <a:r>
              <a:rPr lang="ru-RU" dirty="0" smtClean="0"/>
              <a:t>школьная интернет-группа – разновозрастное сообщество обучающихся </a:t>
            </a:r>
            <a:br>
              <a:rPr lang="ru-RU" dirty="0" smtClean="0"/>
            </a:br>
            <a:r>
              <a:rPr lang="ru-RU" dirty="0" smtClean="0"/>
              <a:t>и педагогических работников, поддерживающее интернет-сайт школы </a:t>
            </a:r>
            <a:br>
              <a:rPr lang="ru-RU" dirty="0" smtClean="0"/>
            </a:br>
            <a:r>
              <a:rPr lang="ru-RU" dirty="0" smtClean="0"/>
              <a:t>и соответствующую группу в социальных сетях с целью освещения деятельности образовательной организации в информационном пространстве, привлечения внимания общественности к школе, информационного продвижения ценностей школы и организации виртуальной диалоговой площадки, на которой обучающимися, педагогическими работниками и родителями могли бы открыто обсуждаться значимые для школы вопросы; </a:t>
            </a:r>
          </a:p>
          <a:p>
            <a:r>
              <a:rPr lang="ru-RU" dirty="0" smtClean="0"/>
              <a:t>школьная киностудия, в рамках которой создаются ролики, клипы, осуществляется монтаж познавательных, документальных, анимационных, художественных фильмов, с акцентом на этическое, эстетическое, патриотическое просвещение аудитории;</a:t>
            </a:r>
          </a:p>
          <a:p>
            <a:r>
              <a:rPr lang="ru-RU" dirty="0" smtClean="0"/>
              <a:t>участие обучающихся в региональных или всероссийских конкурсах школьных </a:t>
            </a:r>
            <a:r>
              <a:rPr lang="ru-RU" dirty="0" err="1" smtClean="0"/>
              <a:t>медиа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692696"/>
            <a:ext cx="55066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b="1" dirty="0" smtClean="0"/>
              <a:t>Модуль </a:t>
            </a:r>
            <a:r>
              <a:rPr lang="ru-RU" sz="2800" b="1" dirty="0" smtClean="0"/>
              <a:t>«Школьные </a:t>
            </a:r>
            <a:r>
              <a:rPr lang="ru-RU" sz="2800" b="1" dirty="0" err="1" smtClean="0"/>
              <a:t>медиа</a:t>
            </a:r>
            <a:r>
              <a:rPr lang="ru-RU" sz="2800" b="1" dirty="0" smtClean="0"/>
              <a:t>»</a:t>
            </a:r>
            <a:endParaRPr lang="ru-RU" sz="2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36504"/>
          </a:xfrm>
        </p:spPr>
        <p:txBody>
          <a:bodyPr>
            <a:normAutofit/>
          </a:bodyPr>
          <a:lstStyle/>
          <a:p>
            <a:pPr algn="just"/>
            <a:r>
              <a:rPr lang="en-US" sz="1400" dirty="0" err="1" smtClean="0"/>
              <a:t>Окружающая</a:t>
            </a:r>
            <a:r>
              <a:rPr lang="en-US" sz="1400" dirty="0" smtClean="0"/>
              <a:t> </a:t>
            </a:r>
            <a:r>
              <a:rPr lang="en-US" sz="1400" dirty="0" err="1" smtClean="0"/>
              <a:t>обучающегося</a:t>
            </a:r>
            <a:r>
              <a:rPr lang="en-US" sz="1400" dirty="0" smtClean="0"/>
              <a:t> </a:t>
            </a:r>
            <a:r>
              <a:rPr lang="en-US" sz="1400" dirty="0" err="1" smtClean="0"/>
              <a:t>предметно-эстетическая</a:t>
            </a:r>
            <a:r>
              <a:rPr lang="en-US" sz="1400" dirty="0" smtClean="0"/>
              <a:t> </a:t>
            </a:r>
            <a:r>
              <a:rPr lang="en-US" sz="1400" dirty="0" err="1" smtClean="0"/>
              <a:t>среда</a:t>
            </a:r>
            <a:r>
              <a:rPr lang="en-US" sz="1400" dirty="0" smtClean="0"/>
              <a:t> </a:t>
            </a:r>
            <a:r>
              <a:rPr lang="en-US" sz="1400" dirty="0" err="1" smtClean="0"/>
              <a:t>школы</a:t>
            </a:r>
            <a:r>
              <a:rPr lang="en-US" sz="1400" dirty="0" smtClean="0"/>
              <a:t>, </a:t>
            </a:r>
            <a:br>
              <a:rPr lang="en-US" sz="1400" dirty="0" smtClean="0"/>
            </a:br>
            <a:r>
              <a:rPr lang="en-US" sz="1400" dirty="0" err="1" smtClean="0"/>
              <a:t>при</a:t>
            </a:r>
            <a:r>
              <a:rPr lang="en-US" sz="1400" dirty="0" smtClean="0"/>
              <a:t> </a:t>
            </a:r>
            <a:r>
              <a:rPr lang="en-US" sz="1400" dirty="0" err="1" smtClean="0"/>
              <a:t>условии</a:t>
            </a:r>
            <a:r>
              <a:rPr lang="en-US" sz="1400" dirty="0" smtClean="0"/>
              <a:t> </a:t>
            </a:r>
            <a:r>
              <a:rPr lang="en-US" sz="1400" dirty="0" err="1" smtClean="0"/>
              <a:t>ее</a:t>
            </a:r>
            <a:r>
              <a:rPr lang="en-US" sz="1400" dirty="0" smtClean="0"/>
              <a:t> </a:t>
            </a:r>
            <a:r>
              <a:rPr lang="en-US" sz="1400" dirty="0" err="1" smtClean="0"/>
              <a:t>грамотной</a:t>
            </a:r>
            <a:r>
              <a:rPr lang="en-US" sz="1400" dirty="0" smtClean="0"/>
              <a:t> </a:t>
            </a:r>
            <a:r>
              <a:rPr lang="en-US" sz="1400" dirty="0" err="1" smtClean="0"/>
              <a:t>организации</a:t>
            </a:r>
            <a:r>
              <a:rPr lang="en-US" sz="1400" dirty="0" smtClean="0"/>
              <a:t>, </a:t>
            </a:r>
            <a:r>
              <a:rPr lang="en-US" sz="1400" dirty="0" err="1" smtClean="0"/>
              <a:t>обогащает</a:t>
            </a:r>
            <a:r>
              <a:rPr lang="en-US" sz="1400" dirty="0" smtClean="0"/>
              <a:t> </a:t>
            </a:r>
            <a:r>
              <a:rPr lang="en-US" sz="1400" dirty="0" err="1" smtClean="0"/>
              <a:t>внутренний</a:t>
            </a:r>
            <a:r>
              <a:rPr lang="en-US" sz="1400" dirty="0" smtClean="0"/>
              <a:t> </a:t>
            </a:r>
            <a:r>
              <a:rPr lang="en-US" sz="1400" dirty="0" err="1" smtClean="0"/>
              <a:t>мир</a:t>
            </a:r>
            <a:r>
              <a:rPr lang="en-US" sz="1400" dirty="0" smtClean="0"/>
              <a:t> </a:t>
            </a:r>
            <a:r>
              <a:rPr lang="en-US" sz="1400" dirty="0" err="1" smtClean="0"/>
              <a:t>обучающегося</a:t>
            </a:r>
            <a:r>
              <a:rPr lang="en-US" sz="1400" dirty="0" smtClean="0"/>
              <a:t>, </a:t>
            </a:r>
            <a:r>
              <a:rPr lang="en-US" sz="1400" dirty="0" err="1" smtClean="0"/>
              <a:t>способствует</a:t>
            </a:r>
            <a:r>
              <a:rPr lang="en-US" sz="1400" dirty="0" smtClean="0"/>
              <a:t> </a:t>
            </a:r>
            <a:r>
              <a:rPr lang="en-US" sz="1400" dirty="0" err="1" smtClean="0"/>
              <a:t>формированию</a:t>
            </a:r>
            <a:r>
              <a:rPr lang="en-US" sz="1400" dirty="0" smtClean="0"/>
              <a:t> у </a:t>
            </a:r>
            <a:r>
              <a:rPr lang="en-US" sz="1400" dirty="0" err="1" smtClean="0"/>
              <a:t>него</a:t>
            </a:r>
            <a:r>
              <a:rPr lang="en-US" sz="1400" dirty="0" smtClean="0"/>
              <a:t> </a:t>
            </a:r>
            <a:r>
              <a:rPr lang="en-US" sz="1400" dirty="0" err="1" smtClean="0"/>
              <a:t>чувства</a:t>
            </a:r>
            <a:r>
              <a:rPr lang="en-US" sz="1400" dirty="0" smtClean="0"/>
              <a:t> </a:t>
            </a:r>
            <a:r>
              <a:rPr lang="en-US" sz="1400" dirty="0" err="1" smtClean="0"/>
              <a:t>вкуса</a:t>
            </a:r>
            <a:r>
              <a:rPr lang="en-US" sz="1400" dirty="0" smtClean="0"/>
              <a:t> и </a:t>
            </a:r>
            <a:r>
              <a:rPr lang="en-US" sz="1400" dirty="0" err="1" smtClean="0"/>
              <a:t>стиля</a:t>
            </a:r>
            <a:r>
              <a:rPr lang="en-US" sz="1400" dirty="0" smtClean="0"/>
              <a:t>, </a:t>
            </a:r>
            <a:r>
              <a:rPr lang="en-US" sz="1400" dirty="0" err="1" smtClean="0"/>
              <a:t>создает</a:t>
            </a:r>
            <a:r>
              <a:rPr lang="en-US" sz="1400" dirty="0" smtClean="0"/>
              <a:t> </a:t>
            </a:r>
            <a:r>
              <a:rPr lang="en-US" sz="1400" dirty="0" err="1" smtClean="0"/>
              <a:t>атмосферу</a:t>
            </a:r>
            <a:r>
              <a:rPr lang="en-US" sz="1400" dirty="0" smtClean="0"/>
              <a:t> </a:t>
            </a:r>
            <a:r>
              <a:rPr lang="en-US" sz="1400" dirty="0" err="1" smtClean="0"/>
              <a:t>психологического</a:t>
            </a:r>
            <a:r>
              <a:rPr lang="en-US" sz="1400" dirty="0" smtClean="0"/>
              <a:t> </a:t>
            </a:r>
            <a:r>
              <a:rPr lang="en-US" sz="1400" dirty="0" err="1" smtClean="0"/>
              <a:t>комфорта</a:t>
            </a:r>
            <a:r>
              <a:rPr lang="en-US" sz="1400" dirty="0" smtClean="0"/>
              <a:t>, </a:t>
            </a:r>
            <a:r>
              <a:rPr lang="en-US" sz="1400" dirty="0" err="1" smtClean="0"/>
              <a:t>поднимает</a:t>
            </a:r>
            <a:r>
              <a:rPr lang="en-US" sz="1400" dirty="0" smtClean="0"/>
              <a:t> </a:t>
            </a:r>
            <a:r>
              <a:rPr lang="en-US" sz="1400" dirty="0" err="1" smtClean="0"/>
              <a:t>настроение</a:t>
            </a:r>
            <a:r>
              <a:rPr lang="en-US" sz="1400" dirty="0" smtClean="0"/>
              <a:t>, </a:t>
            </a:r>
            <a:r>
              <a:rPr lang="en-US" sz="1400" dirty="0" err="1" smtClean="0"/>
              <a:t>предупреждает</a:t>
            </a:r>
            <a:r>
              <a:rPr lang="en-US" sz="1400" dirty="0" smtClean="0"/>
              <a:t> </a:t>
            </a:r>
            <a:r>
              <a:rPr lang="en-US" sz="1400" dirty="0" err="1" smtClean="0"/>
              <a:t>стрессовые</a:t>
            </a:r>
            <a:r>
              <a:rPr lang="en-US" sz="1400" dirty="0" smtClean="0"/>
              <a:t> </a:t>
            </a:r>
            <a:r>
              <a:rPr lang="en-US" sz="1400" dirty="0" err="1" smtClean="0"/>
              <a:t>ситуации</a:t>
            </a:r>
            <a:r>
              <a:rPr lang="en-US" sz="1400" dirty="0" smtClean="0"/>
              <a:t>, </a:t>
            </a:r>
            <a:r>
              <a:rPr lang="en-US" sz="1400" dirty="0" err="1" smtClean="0"/>
              <a:t>способствует</a:t>
            </a:r>
            <a:r>
              <a:rPr lang="en-US" sz="1400" dirty="0" smtClean="0"/>
              <a:t> </a:t>
            </a:r>
            <a:r>
              <a:rPr lang="en-US" sz="1400" dirty="0" err="1" smtClean="0"/>
              <a:t>позитивному</a:t>
            </a:r>
            <a:r>
              <a:rPr lang="en-US" sz="1400" dirty="0" smtClean="0"/>
              <a:t> </a:t>
            </a:r>
            <a:r>
              <a:rPr lang="en-US" sz="1400" dirty="0" err="1" smtClean="0"/>
              <a:t>восприятию</a:t>
            </a:r>
            <a:r>
              <a:rPr lang="en-US" sz="1400" dirty="0" smtClean="0"/>
              <a:t> </a:t>
            </a:r>
            <a:r>
              <a:rPr lang="en-US" sz="1400" dirty="0" err="1" smtClean="0"/>
              <a:t>обучающимся</a:t>
            </a:r>
            <a:r>
              <a:rPr lang="en-US" sz="1400" dirty="0" smtClean="0"/>
              <a:t> </a:t>
            </a:r>
            <a:r>
              <a:rPr lang="en-US" sz="1400" dirty="0" err="1" smtClean="0"/>
              <a:t>школы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620688"/>
            <a:ext cx="733881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/>
              <a:t>Модуль «Организация предметно-эстетической среды»</a:t>
            </a:r>
            <a:endParaRPr lang="ru-RU" sz="2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2708920"/>
            <a:ext cx="64807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/>
              <a:t>Модуль «Работа с родителями»</a:t>
            </a:r>
            <a:endParaRPr lang="ru-RU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4029695"/>
            <a:ext cx="518457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Общешкольный родительский комитет и попечительский совет школы;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семейные клубы;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родительские гостиные, на которых проводятся мастер-классы, семинары, круглые столы с приглашением специалистов;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родительские дни, во время которых родители могут посещать школьные уроки и внеурочные занятия для получения представления о ходе учебно-воспитательного процесса в школе;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общешкольные родительские собрания;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семейный всеобуч, на котором родители могли бы получать ценные рекомендации и советы от профессиональных психологов, врачей, социальных работников и обмениваться собственным творческим опытом и находками в деле воспитания обучающихся;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№Е"/>
                <a:cs typeface="Times New Roman" pitchFamily="18" charset="0"/>
              </a:rPr>
              <a:t>родительские форумы при школьном интернет-сайте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24128" y="4221088"/>
            <a:ext cx="32038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специалистов по запросу родителей для решения острых конфликтных ситуаций;</a:t>
            </a:r>
            <a:endParaRPr kumimoji="0" lang="ru-RU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родителей в педагогических консилиумах;</a:t>
            </a:r>
            <a:endParaRPr kumimoji="0" lang="ru-RU" altLang="ko-K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помощь со стороны родителей в подготовке и проведении общешкольных и </a:t>
            </a:r>
            <a:r>
              <a:rPr kumimoji="0" lang="ru-RU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внутриклассных</a:t>
            </a: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мероприятий воспитательной направленности;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1850" algn="l"/>
              </a:tabLst>
            </a:pP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индивидуальное консультирование </a:t>
            </a:r>
            <a:r>
              <a:rPr kumimoji="0" lang="ru-RU" altLang="ko-KR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ru-RU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целью координации воспитательных усилий педагогических работников и родителей.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1640" y="3284984"/>
            <a:ext cx="26642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Групповые формы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68144" y="3284984"/>
            <a:ext cx="26642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Индивидуальные формы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САМО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Й РАБОТЫ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373616" cy="49685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600" b="1" i="1" dirty="0" smtClean="0"/>
              <a:t>1. Результаты воспитания, социализации и саморазвития обучающихся. 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smtClean="0"/>
              <a:t>Критерием, на основе которого осуществляется данный анализ, является динамика личностного развития обучающихся каждого класса. 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1600" b="1" i="1" dirty="0" smtClean="0"/>
              <a:t>2. Состояние организуемой в школе совместной деятельности обучающихся и взрослых.</a:t>
            </a:r>
          </a:p>
          <a:p>
            <a:r>
              <a:rPr lang="ru-RU" sz="1200" dirty="0" smtClean="0"/>
              <a:t>качеством проводимых общешкольных ключевых дел;</a:t>
            </a:r>
          </a:p>
          <a:p>
            <a:r>
              <a:rPr lang="ru-RU" sz="1200" dirty="0" smtClean="0"/>
              <a:t>качеством совместной деятельности классных руководителей и их классов;</a:t>
            </a:r>
          </a:p>
          <a:p>
            <a:r>
              <a:rPr lang="ru-RU" sz="1200" dirty="0" smtClean="0"/>
              <a:t>качеством организуемой в школе внеурочной деятельности;</a:t>
            </a:r>
          </a:p>
          <a:p>
            <a:r>
              <a:rPr lang="ru-RU" sz="1200" dirty="0" smtClean="0"/>
              <a:t>качеством реализации личностно развивающего потенциала школьных уроков;</a:t>
            </a:r>
          </a:p>
          <a:p>
            <a:r>
              <a:rPr lang="ru-RU" sz="1200" dirty="0" smtClean="0"/>
              <a:t>качеством существующего в школе ученического самоуправления;</a:t>
            </a:r>
          </a:p>
          <a:p>
            <a:r>
              <a:rPr lang="ru-RU" sz="1200" dirty="0" smtClean="0"/>
              <a:t>качеством функционирующих на базе школы детских общественных объединений;</a:t>
            </a:r>
          </a:p>
          <a:p>
            <a:r>
              <a:rPr lang="ru-RU" sz="1200" dirty="0" smtClean="0"/>
              <a:t>качеством проводимых в школе экскурсий, экспедиций, походов; </a:t>
            </a:r>
          </a:p>
          <a:p>
            <a:r>
              <a:rPr lang="ru-RU" sz="1200" dirty="0" smtClean="0"/>
              <a:t>качеством профориентационной работы школы;</a:t>
            </a:r>
          </a:p>
          <a:p>
            <a:r>
              <a:rPr lang="ru-RU" sz="1200" dirty="0" smtClean="0"/>
              <a:t>качеством работы школьных </a:t>
            </a:r>
            <a:r>
              <a:rPr lang="ru-RU" sz="1200" dirty="0" err="1" smtClean="0"/>
              <a:t>медиа</a:t>
            </a:r>
            <a:r>
              <a:rPr lang="ru-RU" sz="1200" dirty="0" smtClean="0"/>
              <a:t>;</a:t>
            </a:r>
          </a:p>
          <a:p>
            <a:r>
              <a:rPr lang="ru-RU" sz="1200" dirty="0" smtClean="0"/>
              <a:t>качеством организации предметно-эстетической среды школы;</a:t>
            </a:r>
          </a:p>
          <a:p>
            <a:r>
              <a:rPr lang="ru-RU" sz="1200" dirty="0" smtClean="0"/>
              <a:t>качеством взаимодействия школы и семей обучающихся.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 smtClean="0">
                <a:solidFill>
                  <a:srgbClr val="C00000"/>
                </a:solidFill>
              </a:rPr>
              <a:t>Итогом самоанализа организуемой в школе воспитательной работы является перечень выявленных проблем, над которыми предстоит работать педагогическому коллективу.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ПРИМЕРНАЯ ПРОГРАММА –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ЭТО ПРОГРАММА-КОНСТРУКТОР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 программе прилагается ежегодный план-сетка мероприятий, соответствующий уровням начального, основного и среднего</a:t>
            </a:r>
            <a:br>
              <a:rPr lang="ru-RU" dirty="0" smtClean="0"/>
            </a:br>
            <a:r>
              <a:rPr lang="ru-RU" dirty="0" smtClean="0"/>
              <a:t>общего образования.</a:t>
            </a:r>
            <a:r>
              <a:rPr lang="ru-RU" smtClean="0"/>
              <a:t/>
            </a:r>
            <a:br>
              <a:rPr lang="ru-RU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ПРИМЕРНАЯ ПРОГРАММА ВОСПИТАНИЯ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500175"/>
            <a:ext cx="4038600" cy="50720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200" dirty="0" smtClean="0"/>
              <a:t>Призвана помочь педагогам страны выявить и реализовать воспитательный потенциал образовательного процесса в целях решения задач Указа Президента РФ</a:t>
            </a:r>
            <a:br>
              <a:rPr lang="ru-RU" sz="2200" dirty="0" smtClean="0"/>
            </a:br>
            <a:r>
              <a:rPr lang="ru-RU" sz="2200" dirty="0" smtClean="0"/>
              <a:t>от 7 мая 2018 г. № 204 «О</a:t>
            </a:r>
            <a:br>
              <a:rPr lang="ru-RU" sz="2200" dirty="0" smtClean="0"/>
            </a:br>
            <a:r>
              <a:rPr lang="ru-RU" sz="2200" dirty="0" smtClean="0"/>
              <a:t>национальных целях и</a:t>
            </a:r>
            <a:br>
              <a:rPr lang="ru-RU" sz="2200" dirty="0" smtClean="0"/>
            </a:br>
            <a:r>
              <a:rPr lang="ru-RU" sz="2200" dirty="0" smtClean="0"/>
              <a:t>стратегических задачах развития Российской Федерации на период до</a:t>
            </a:r>
            <a:br>
              <a:rPr lang="ru-RU" sz="2200" dirty="0" smtClean="0"/>
            </a:br>
            <a:r>
              <a:rPr lang="ru-RU" sz="2200" dirty="0" smtClean="0"/>
              <a:t>2024 года» .</a:t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1571612"/>
            <a:ext cx="4210080" cy="52037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Программа призвана обеспечить достижение учащимися личностных результатов, указанных во ФГОС:</a:t>
            </a:r>
            <a:br>
              <a:rPr lang="ru-RU" dirty="0" smtClean="0"/>
            </a:br>
            <a:r>
              <a:rPr lang="ru-RU" dirty="0" smtClean="0"/>
              <a:t>• формирование у обучающихся</a:t>
            </a:r>
            <a:br>
              <a:rPr lang="ru-RU" dirty="0" smtClean="0"/>
            </a:br>
            <a:r>
              <a:rPr lang="ru-RU" dirty="0" smtClean="0"/>
              <a:t>основ российской идентичности;</a:t>
            </a:r>
            <a:br>
              <a:rPr lang="ru-RU" dirty="0" smtClean="0"/>
            </a:br>
            <a:r>
              <a:rPr lang="ru-RU" dirty="0" smtClean="0"/>
              <a:t>• готовность обучающихся к</a:t>
            </a:r>
            <a:br>
              <a:rPr lang="ru-RU" dirty="0" smtClean="0"/>
            </a:br>
            <a:r>
              <a:rPr lang="ru-RU" dirty="0" smtClean="0"/>
              <a:t>саморазвитию;</a:t>
            </a:r>
            <a:br>
              <a:rPr lang="ru-RU" dirty="0" smtClean="0"/>
            </a:br>
            <a:r>
              <a:rPr lang="ru-RU" dirty="0" smtClean="0"/>
              <a:t>• мотивацию к познанию и</a:t>
            </a:r>
            <a:br>
              <a:rPr lang="ru-RU" dirty="0" smtClean="0"/>
            </a:br>
            <a:r>
              <a:rPr lang="ru-RU" dirty="0" smtClean="0"/>
              <a:t>обучению;</a:t>
            </a:r>
            <a:br>
              <a:rPr lang="ru-RU" dirty="0" smtClean="0"/>
            </a:br>
            <a:r>
              <a:rPr lang="ru-RU" dirty="0" smtClean="0"/>
              <a:t>• ценностные установки и</a:t>
            </a:r>
            <a:br>
              <a:rPr lang="ru-RU" dirty="0" smtClean="0"/>
            </a:br>
            <a:r>
              <a:rPr lang="ru-RU" dirty="0" smtClean="0"/>
              <a:t>социально-значимые качества</a:t>
            </a:r>
            <a:br>
              <a:rPr lang="ru-RU" dirty="0" smtClean="0"/>
            </a:br>
            <a:r>
              <a:rPr lang="ru-RU" dirty="0" smtClean="0"/>
              <a:t>личности;</a:t>
            </a:r>
            <a:br>
              <a:rPr lang="ru-RU" dirty="0" smtClean="0"/>
            </a:br>
            <a:r>
              <a:rPr lang="ru-RU" dirty="0" smtClean="0"/>
              <a:t>• активное участие в </a:t>
            </a:r>
            <a:r>
              <a:rPr lang="ru-RU" dirty="0" err="1" smtClean="0"/>
              <a:t>социальнозначимой</a:t>
            </a:r>
            <a:r>
              <a:rPr lang="ru-RU" dirty="0" smtClean="0"/>
              <a:t> деятельности.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ПРИМЕРНАЯ ПРОГРАММА ВОСПИТАНИЯ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57364"/>
            <a:ext cx="4038600" cy="491802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  </a:t>
            </a:r>
            <a:r>
              <a:rPr lang="ru-RU" sz="2400" dirty="0" smtClean="0"/>
              <a:t>В 2019 году программа была зарегистрирована в Единой государственной информационной системе учёта научно-исследовательских, опытно-конструкторских и технологических работ гражданского назначения (№ </a:t>
            </a:r>
            <a:r>
              <a:rPr lang="ru-RU" sz="2400" dirty="0" err="1" smtClean="0"/>
              <a:t>гос</a:t>
            </a:r>
            <a:r>
              <a:rPr lang="ru-RU" sz="2400" dirty="0" smtClean="0"/>
              <a:t>. регистрации АААА-Г19-619070900024-2 от 15.08.2019).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498946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600" dirty="0" smtClean="0"/>
              <a:t>А 2 июня 2020 года программа была утверждена на заседании Федерального учебно-методического объединения по общему образованию.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ПРИНЦИПЫ ПОСТРОЕНИЯ ВЗАИМОДЕЙСТВИЯ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ПЕДАГОГОВ И ОБУЧАЮЩИХСЯ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• неукоснительное соблюдение законности и прав семьи и ребенка;</a:t>
            </a:r>
            <a:br>
              <a:rPr lang="ru-RU" dirty="0" smtClean="0"/>
            </a:br>
            <a:r>
              <a:rPr lang="ru-RU" dirty="0" smtClean="0"/>
              <a:t>• ориентация на создание в образовательной организации психологически комфортной среды для каждого ребенка и взрослого;</a:t>
            </a:r>
            <a:br>
              <a:rPr lang="ru-RU" dirty="0" smtClean="0"/>
            </a:br>
            <a:r>
              <a:rPr lang="ru-RU" dirty="0" smtClean="0"/>
              <a:t>• реализация процесса воспитания главным образом через создание в школе детско-взрослых общностей;</a:t>
            </a:r>
            <a:br>
              <a:rPr lang="ru-RU" dirty="0" smtClean="0"/>
            </a:br>
            <a:r>
              <a:rPr lang="ru-RU" dirty="0" smtClean="0"/>
              <a:t>• организация основных совместных дел школьников и педагогов как предмета совместной заботы и взрослых, и детей;</a:t>
            </a:r>
            <a:br>
              <a:rPr lang="ru-RU" dirty="0" smtClean="0"/>
            </a:br>
            <a:r>
              <a:rPr lang="ru-RU" dirty="0" smtClean="0"/>
              <a:t>• системность, целесообразность и </a:t>
            </a:r>
            <a:r>
              <a:rPr lang="ru-RU" dirty="0" err="1" smtClean="0"/>
              <a:t>нешаблонность</a:t>
            </a:r>
            <a:r>
              <a:rPr lang="ru-RU" dirty="0" smtClean="0"/>
              <a:t> воспитания как условия его эффективности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5732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Особенности концепции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Примерной программы воспитания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• Программа-конструктор.</a:t>
            </a:r>
            <a:br>
              <a:rPr lang="ru-RU" dirty="0" smtClean="0"/>
            </a:br>
            <a:r>
              <a:rPr lang="ru-RU" dirty="0" smtClean="0"/>
              <a:t>• Одна школа – одна программа.</a:t>
            </a:r>
            <a:br>
              <a:rPr lang="ru-RU" dirty="0" smtClean="0"/>
            </a:br>
            <a:r>
              <a:rPr lang="ru-RU" dirty="0" smtClean="0"/>
              <a:t>• Единство цели (на основании ценностей, объединяющих общество).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характер.</a:t>
            </a:r>
            <a:br>
              <a:rPr lang="ru-RU" dirty="0" smtClean="0"/>
            </a:br>
            <a:r>
              <a:rPr lang="ru-RU" dirty="0" smtClean="0"/>
              <a:t>• Модульный принцип построения (отказ от направлений воспитания как ведущей характеристики дифференциации процесса воспитания).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Полисубъектность</a:t>
            </a:r>
            <a:r>
              <a:rPr lang="ru-RU" dirty="0" smtClean="0"/>
              <a:t> воспитания.</a:t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Программа воспитания не является самостоятельным документом!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Программа воспитания является частью содержательного раздела основной образовательной.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Рабочие программы воспитания образовательных организаций должны включать в себя четыре основных раздела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 smtClean="0"/>
              <a:t>раздел «Особенности организуемого в школе воспитательного процесса»</a:t>
            </a:r>
          </a:p>
          <a:p>
            <a:r>
              <a:rPr lang="ru-RU" i="1" dirty="0" smtClean="0"/>
              <a:t>раздел «Цель и задачи воспитания»</a:t>
            </a:r>
          </a:p>
          <a:p>
            <a:r>
              <a:rPr lang="ru-RU" i="1" dirty="0" smtClean="0"/>
              <a:t>раздел</a:t>
            </a:r>
            <a:r>
              <a:rPr lang="ru-RU" dirty="0" smtClean="0"/>
              <a:t> </a:t>
            </a:r>
            <a:r>
              <a:rPr lang="ru-RU" i="1" dirty="0" smtClean="0"/>
              <a:t>«Виды, формы и содержание деятельности»</a:t>
            </a:r>
          </a:p>
          <a:p>
            <a:r>
              <a:rPr lang="ru-RU" i="1" dirty="0" smtClean="0"/>
              <a:t>раздел «Основные направления самоанализа воспитательной работы»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ВАЖНО!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Объем методического конструктора 19 страниц.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Объем программы воспитания в ОО должен быть меньше!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ОРГАНИЗУЕМОГО В ШКОЛЕ ВОСПИТАТЕЛЬНОГО ПРОЦЕССА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Общая характеристика общеобразовательной организации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1. Специфика расположения общеобразовательной организации. </a:t>
            </a:r>
          </a:p>
          <a:p>
            <a:pPr>
              <a:buNone/>
            </a:pPr>
            <a:r>
              <a:rPr lang="ru-RU" sz="2000" dirty="0" smtClean="0"/>
              <a:t>2. Инфраструктура организации (значимые элементы для осуществления воспитательной деятельности с обучающимися).</a:t>
            </a:r>
          </a:p>
          <a:p>
            <a:r>
              <a:rPr lang="ru-RU" sz="2000" b="1" dirty="0" smtClean="0"/>
              <a:t>Социальные условия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1. Источники благоприятного и негативного влияния на детей.</a:t>
            </a:r>
          </a:p>
          <a:p>
            <a:pPr>
              <a:buNone/>
            </a:pPr>
            <a:r>
              <a:rPr lang="ru-RU" sz="2000" dirty="0" smtClean="0"/>
              <a:t>2. Наличие объектов социально-культурного назначения.</a:t>
            </a:r>
          </a:p>
          <a:p>
            <a:pPr>
              <a:buNone/>
            </a:pPr>
            <a:r>
              <a:rPr lang="ru-RU" sz="2000" dirty="0" smtClean="0"/>
              <a:t>3. Перечень значимых социальных партнеров школы, участвующих в воспитании обучающихся.</a:t>
            </a:r>
          </a:p>
          <a:p>
            <a:r>
              <a:rPr lang="ru-RU" sz="2000" b="1" dirty="0" smtClean="0"/>
              <a:t>Нормативно-правовые документы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1. Перечень действующих нормативно-правовых документов.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ОРГАНИЗУЕМОГО В ШКОЛЕ ВОСПИТАТЕЛЬНОГО ПРОЦЕССА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77500" lnSpcReduction="20000"/>
          </a:bodyPr>
          <a:lstStyle/>
          <a:p>
            <a:r>
              <a:rPr lang="ru-RU" sz="3300" b="1" dirty="0" smtClean="0"/>
              <a:t>Территориальные приоритеты в воспитании детей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Указываются, если таковые имеются. Например, приоритет трудового воспитания ребенка, проживающего в сельской территории</a:t>
            </a:r>
          </a:p>
          <a:p>
            <a:r>
              <a:rPr lang="ru-RU" sz="3300" b="1" dirty="0" smtClean="0"/>
              <a:t>Особенности контингента</a:t>
            </a:r>
            <a:endParaRPr lang="ru-RU" sz="3300" dirty="0" smtClean="0"/>
          </a:p>
          <a:p>
            <a:pPr>
              <a:buNone/>
            </a:pPr>
            <a:r>
              <a:rPr lang="ru-RU" sz="3300" dirty="0" smtClean="0"/>
              <a:t>1. В (наименование организации) обучаются (количество)детей. </a:t>
            </a:r>
          </a:p>
          <a:p>
            <a:pPr>
              <a:buNone/>
            </a:pPr>
            <a:r>
              <a:rPr lang="ru-RU" sz="3300" dirty="0" smtClean="0"/>
              <a:t>2. Социальная характеристика контингента: детей (особенности обучающихся, влияющих на выбор форм и содержания воспитания) и педагогов.</a:t>
            </a:r>
          </a:p>
          <a:p>
            <a:pPr>
              <a:buNone/>
            </a:pPr>
            <a:r>
              <a:rPr lang="ru-RU" sz="3300" dirty="0" smtClean="0"/>
              <a:t>3. Особенности взаимодействия между участниками образовательного процесса.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H5VRHAXFEW3S-617-1453</_dlc_DocId>
    <_dlc_DocIdUrl xmlns="b582dbf1-bcaa-4613-9a4c-8b7010640233">
      <Url>http://www.eduportal44.ru/Krasnoe/_layouts/15/DocIdRedir.aspx?ID=H5VRHAXFEW3S-617-1453</Url>
      <Description>H5VRHAXFEW3S-617-1453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F84CACEFE682D42B30686BAC500A2B5" ma:contentTypeVersion="1" ma:contentTypeDescription="Создание документа." ma:contentTypeScope="" ma:versionID="2a04c0db407e5d2b8455133deae22e30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5a001f89429ff14cadbf7b09835253c6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B7685A-BF1F-4B0E-B350-09C7B3478CFF}"/>
</file>

<file path=customXml/itemProps2.xml><?xml version="1.0" encoding="utf-8"?>
<ds:datastoreItem xmlns:ds="http://schemas.openxmlformats.org/officeDocument/2006/customXml" ds:itemID="{1E068AE1-0A79-4630-AAFD-25BC2426343A}"/>
</file>

<file path=customXml/itemProps3.xml><?xml version="1.0" encoding="utf-8"?>
<ds:datastoreItem xmlns:ds="http://schemas.openxmlformats.org/officeDocument/2006/customXml" ds:itemID="{ADC0695F-B0CF-4809-B30F-378FFF0AA212}"/>
</file>

<file path=customXml/itemProps4.xml><?xml version="1.0" encoding="utf-8"?>
<ds:datastoreItem xmlns:ds="http://schemas.openxmlformats.org/officeDocument/2006/customXml" ds:itemID="{0B090951-C361-4124-9757-F70F75019302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546</TotalTime>
  <Words>1552</Words>
  <Application>Microsoft Office PowerPoint</Application>
  <PresentationFormat>Экран (4:3)</PresentationFormat>
  <Paragraphs>193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Городская</vt:lpstr>
      <vt:lpstr>  ПРИМЕРНАЯ  ПРОГРАММА ВОСПИТАНИЯ </vt:lpstr>
      <vt:lpstr>КЛЮЧЕВЫЕ ПРОБЛЕМЫ ВОСПИТАНИЯ В СОВРЕМЕННОЙ ШКОЛЕ </vt:lpstr>
      <vt:lpstr>ПРИМЕРНАЯ ПРОГРАММА ВОСПИТАНИЯ ОБУЧАЮЩИХСЯ </vt:lpstr>
      <vt:lpstr>ПРИМЕРНАЯ ПРОГРАММА ВОСПИТАНИЯ ОБУЧАЮЩИХСЯ</vt:lpstr>
      <vt:lpstr>ПРИНЦИПЫ ПОСТРОЕНИЯ ВЗАИМОДЕЙСТВИЯ ПЕДАГОГОВ И ОБУЧАЮЩИХСЯ</vt:lpstr>
      <vt:lpstr>Особенности концепции  Примерной программы воспитания</vt:lpstr>
      <vt:lpstr>Рабочие программы воспитания образовательных организаций должны включать в себя четыре основных раздела </vt:lpstr>
      <vt:lpstr>ОСОБЕННОСТИ ОРГАНИЗУЕМОГО В ШКОЛЕ ВОСПИТАТЕЛЬНОГО ПРОЦЕССА </vt:lpstr>
      <vt:lpstr>ОСОБЕННОСТИ ОРГАНИЗУЕМОГО В ШКОЛЕ ВОСПИТАТЕЛЬНОГО ПРОЦЕССА</vt:lpstr>
      <vt:lpstr>ОСОБЕННОСТИ ОРГАНИЗУЕМОГО В ШКОЛЕ ВОСПИТАТЕЛЬНОГО ПРОЦЕССА</vt:lpstr>
      <vt:lpstr>ЦЕЛЬ И ЗАДАЧИ ВОСПИТАНИЯ</vt:lpstr>
      <vt:lpstr>ЦЕЛЬ И ЗАДАЧИ ВОСПИТАНИЯ</vt:lpstr>
      <vt:lpstr>Целевые приоритеты воспитания</vt:lpstr>
      <vt:lpstr>ВИДЫ, ФОРМЫ И СОДЕРЖАНИЕ ДЕЯТЕЛЬНОСТИ</vt:lpstr>
      <vt:lpstr>ВИДЫ, ФОРМЫ И СОДЕРЖАНИЕ ДЕЯТЕЛЬНОСТИ</vt:lpstr>
      <vt:lpstr>ВИДЫ, ФОРМЫ И СОДЕРЖАНИЕ ДЕЯТЕЛЬНОСТИ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ОСНОВНЫЕ НАПРАВЛЕНИЯ САМОАНАЛИЗА  ВОСПИТАТЕЛЬНОЙ РАБОТЫ</vt:lpstr>
      <vt:lpstr>ПРИМЕРНАЯ ПРОГРАММА – ЭТО ПРОГРАММА-КОНСТРУКТОР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ПРИМЕРНАЯ  ПРОГРАММА ВОСПИТАНИЯ</dc:title>
  <dc:creator>Администрация</dc:creator>
  <cp:lastModifiedBy>User</cp:lastModifiedBy>
  <cp:revision>49</cp:revision>
  <dcterms:created xsi:type="dcterms:W3CDTF">2020-08-25T08:36:42Z</dcterms:created>
  <dcterms:modified xsi:type="dcterms:W3CDTF">2020-11-19T03:47:47Z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0x010100CF84CACEFE682D42B30686BAC500A2B5</vt:lpwstr>
  </property>
  <property fmtid="{D5CDD505-2E9C-101B-9397-08002B2CF9AE}" pid="3" name="_dlc_DocIdItemGuid">
    <vt:lpwstr>d81dd44c-16ee-494a-99c7-7c9e3d7604df</vt:lpwstr>
  </property>
</Properties>
</file>