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99" r:id="rId2"/>
    <p:sldId id="310" r:id="rId3"/>
    <p:sldId id="312" r:id="rId4"/>
    <p:sldId id="311" r:id="rId5"/>
    <p:sldId id="309" r:id="rId6"/>
    <p:sldId id="313" r:id="rId7"/>
    <p:sldId id="315" r:id="rId8"/>
    <p:sldId id="316" r:id="rId9"/>
    <p:sldId id="317" r:id="rId10"/>
    <p:sldId id="318" r:id="rId11"/>
    <p:sldId id="320" r:id="rId12"/>
    <p:sldId id="306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110" d="100"/>
          <a:sy n="110" d="100"/>
        </p:scale>
        <p:origin x="166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BE228-65B5-44F7-90CA-93B383F7108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047FA-8EFD-4C13-B8E8-2C8318B2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30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691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622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725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4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69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249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29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062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78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9662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8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3143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3480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9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4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0893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92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08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7E6F-5EA8-4EEA-811B-32FE55AC0F09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7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35088" y="2276872"/>
            <a:ext cx="8208912" cy="2547664"/>
          </a:xfrm>
        </p:spPr>
        <p:txBody>
          <a:bodyPr>
            <a:normAutofit fontScale="90000"/>
          </a:bodyPr>
          <a:lstStyle/>
          <a:p>
            <a:pPr indent="450850" algn="ctr" fontAlgn="base">
              <a:lnSpc>
                <a:spcPct val="110000"/>
              </a:lnSpc>
              <a:spcAft>
                <a:spcPct val="0"/>
              </a:spcAft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Мероприятия по </a:t>
            </a:r>
            <a:r>
              <a:rPr lang="ru-RU" sz="2200" b="1" dirty="0">
                <a:solidFill>
                  <a:srgbClr val="C00000"/>
                </a:solidFill>
              </a:rPr>
              <a:t>повышению качества образования в школах с низкими результатами обучения и в школах, функционирующих в неблагоприятных социальных условиях, путем реализации региональных проектов и распространения их результатов в рамках </a:t>
            </a: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Государственной </a:t>
            </a:r>
            <a:r>
              <a:rPr lang="ru-RU" sz="2200" b="1" dirty="0">
                <a:solidFill>
                  <a:srgbClr val="C00000"/>
                </a:solidFill>
              </a:rPr>
              <a:t>программы Российской Федерации </a:t>
            </a: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«Развитие образования»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4920" y="116632"/>
            <a:ext cx="79208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+mj-lt"/>
                <a:ea typeface="+mj-ea"/>
                <a:cs typeface="+mj-cs"/>
              </a:rPr>
              <a:t>Департамент образования и науки Костромской области</a:t>
            </a:r>
            <a:br>
              <a:rPr lang="ru-RU" sz="1600" b="1" dirty="0">
                <a:latin typeface="+mj-lt"/>
                <a:ea typeface="+mj-ea"/>
                <a:cs typeface="+mj-cs"/>
              </a:rPr>
            </a:br>
            <a:r>
              <a:rPr lang="ru-RU" sz="1600" b="1" dirty="0">
                <a:latin typeface="+mj-lt"/>
                <a:ea typeface="+mj-ea"/>
                <a:cs typeface="+mj-cs"/>
              </a:rPr>
              <a:t>ОГБОУ ДПО «Костромской областной институт развития образования»</a:t>
            </a:r>
            <a:br>
              <a:rPr lang="ru-RU" sz="1600" b="1" dirty="0">
                <a:latin typeface="+mj-lt"/>
                <a:ea typeface="+mj-ea"/>
                <a:cs typeface="+mj-cs"/>
              </a:rPr>
            </a:br>
            <a:r>
              <a:rPr lang="ru-RU" sz="1600" b="1" dirty="0">
                <a:latin typeface="+mj-lt"/>
                <a:ea typeface="+mj-ea"/>
                <a:cs typeface="+mj-cs"/>
              </a:rPr>
              <a:t/>
            </a:r>
            <a:br>
              <a:rPr lang="ru-RU" sz="1600" b="1" dirty="0">
                <a:latin typeface="+mj-lt"/>
                <a:ea typeface="+mj-ea"/>
                <a:cs typeface="+mj-cs"/>
              </a:rPr>
            </a:br>
            <a:endParaRPr lang="ru-RU" sz="1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Сетевые объединения школ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22386"/>
              </p:ext>
            </p:extLst>
          </p:nvPr>
        </p:nvGraphicFramePr>
        <p:xfrm>
          <a:off x="611560" y="1700807"/>
          <a:ext cx="8263019" cy="4896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004"/>
                <a:gridCol w="1943281"/>
                <a:gridCol w="5715734"/>
              </a:tblGrid>
              <a:tr h="703027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город Нерехта 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Нерехтский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Космынинская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средняя общеобразовательная школа муниципального района город Нерехта 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Нерехтский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район Костромской области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 Нерехта и </a:t>
                      </a:r>
                      <a:r>
                        <a:rPr lang="ru-RU" sz="1400" dirty="0" err="1">
                          <a:effectLst/>
                        </a:rPr>
                        <a:t>Нерехтский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МОУ средняя общеобразовательная школа № 2 муниципального района город Нерехта и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Нерехтский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район Костромской области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 Нерехта и </a:t>
                      </a:r>
                      <a:r>
                        <a:rPr lang="ru-RU" sz="1400" dirty="0" err="1">
                          <a:effectLst/>
                        </a:rPr>
                        <a:t>Нерехтский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МОУ Григорцевская ОШ муниципального района город Нерехта и Нерехтский район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Красносельский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МОУ Антоновская средняя общеобразовательная школа Красносельского района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Красносельский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</a:t>
                      </a:r>
                      <a:r>
                        <a:rPr lang="ru-RU" sz="1400" dirty="0" err="1">
                          <a:effectLst/>
                        </a:rPr>
                        <a:t>Красносельская</a:t>
                      </a:r>
                      <a:r>
                        <a:rPr lang="ru-RU" sz="1400" dirty="0">
                          <a:effectLst/>
                        </a:rPr>
                        <a:t> основная общеобразовательная школа Красносельского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Красносельский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«</a:t>
                      </a:r>
                      <a:r>
                        <a:rPr lang="ru-RU" sz="1400" dirty="0" err="1">
                          <a:effectLst/>
                        </a:rPr>
                        <a:t>Сопырёвская</a:t>
                      </a:r>
                      <a:r>
                        <a:rPr lang="ru-RU" sz="1400" dirty="0">
                          <a:effectLst/>
                        </a:rPr>
                        <a:t> ОШ» Красносельского района Костромской области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Костромской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Костромского муниципального района Костромской области «Никольская средняя общеобразовательная школа»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Костромской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Костромского муниципального района Костромской области «</a:t>
                      </a:r>
                      <a:r>
                        <a:rPr lang="ru-RU" sz="1400" dirty="0" err="1">
                          <a:effectLst/>
                        </a:rPr>
                        <a:t>Саметская</a:t>
                      </a:r>
                      <a:r>
                        <a:rPr lang="ru-RU" sz="1400" dirty="0">
                          <a:effectLst/>
                        </a:rPr>
                        <a:t> основная общеобразовательная школа»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Костромской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Костромского муниципального района Костромской области «</a:t>
                      </a:r>
                      <a:r>
                        <a:rPr lang="ru-RU" sz="1400" dirty="0" err="1">
                          <a:effectLst/>
                        </a:rPr>
                        <a:t>Шунгенская</a:t>
                      </a:r>
                      <a:r>
                        <a:rPr lang="ru-RU" sz="1400" dirty="0">
                          <a:effectLst/>
                        </a:rPr>
                        <a:t> средняя общеобразовательная школа»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94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МКОУ Костромского муниципального района Костромской области «</a:t>
                      </a:r>
                      <a:r>
                        <a:rPr lang="ru-RU" sz="1400" b="1" dirty="0" err="1">
                          <a:effectLst/>
                        </a:rPr>
                        <a:t>Караваевская</a:t>
                      </a:r>
                      <a:r>
                        <a:rPr lang="ru-RU" sz="1400" b="1" dirty="0">
                          <a:effectLst/>
                        </a:rPr>
                        <a:t> средняя общеобразовательная школа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5306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Тьюторы</a:t>
            </a:r>
            <a:r>
              <a:rPr lang="ru-RU" dirty="0" smtClean="0">
                <a:solidFill>
                  <a:srgbClr val="C00000"/>
                </a:solidFill>
              </a:rPr>
              <a:t>-консультанты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1004"/>
              </p:ext>
            </p:extLst>
          </p:nvPr>
        </p:nvGraphicFramePr>
        <p:xfrm>
          <a:off x="611560" y="1799876"/>
          <a:ext cx="7992888" cy="454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8259"/>
                <a:gridCol w="1964629"/>
              </a:tblGrid>
              <a:tr h="64464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МКОУ  Чухломская  средняя  общеобразовательная  школа имени 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А.А.Яковлева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 Чухломского  муниципального  района Костромской области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Осипова Л.Г.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 anchor="ctr">
                    <a:solidFill>
                      <a:schemeClr val="bg2"/>
                    </a:solidFill>
                  </a:tcPr>
                </a:tc>
              </a:tr>
              <a:tr h="48348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МОУ  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Вохомская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  средняя   общеобразовательная   школа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Вохомского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МКОУ «Островская средняя общеобразовательная школа» Островского района Костромской области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Гольцова</a:t>
                      </a:r>
                      <a:r>
                        <a:rPr lang="ru-RU" sz="1400" b="1" dirty="0">
                          <a:effectLst/>
                        </a:rPr>
                        <a:t> А.А.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 anchor="ctr">
                    <a:solidFill>
                      <a:schemeClr val="bg2"/>
                    </a:solidFill>
                  </a:tcPr>
                </a:tc>
              </a:tr>
              <a:tr h="48348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МБОУ   «Средняя   общеобразовательная   школа   №   4» городского округа город Шарья Костромской области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21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МБОУ  города  Костромы  «Средняя  общеобразовательная школа № 6»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Лошакова</a:t>
                      </a:r>
                      <a:r>
                        <a:rPr lang="ru-RU" sz="1400" b="1" dirty="0">
                          <a:effectLst/>
                        </a:rPr>
                        <a:t> Л.А.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 anchor="ctr">
                    <a:solidFill>
                      <a:schemeClr val="bg2"/>
                    </a:solidFill>
                  </a:tcPr>
                </a:tc>
              </a:tr>
              <a:tr h="48348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МОУ средняя общеобразовательная школа № 1 муниципального   района   город  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Нея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  и   </a:t>
                      </a:r>
                      <a:r>
                        <a:rPr lang="ru-RU" sz="1400" dirty="0" err="1">
                          <a:solidFill>
                            <a:schemeClr val="tx2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  район Костромской области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21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МОУ лицей № 3 городского округа город Галич Костромской области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Шалимова Н.А.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 anchor="ctr">
                    <a:solidFill>
                      <a:schemeClr val="bg2"/>
                    </a:solidFill>
                  </a:tcPr>
                </a:tc>
              </a:tr>
              <a:tr h="64464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МОУ средняя общеобразовательная школа № 1 имени Ивана Нечаева   городского   поселения   поселка   Чистые   Боры Буйского муниципального района Костромской области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МКОУ Костромского муниципального района Костромской области «</a:t>
                      </a:r>
                      <a:r>
                        <a:rPr lang="ru-RU" sz="1400" dirty="0" err="1">
                          <a:solidFill>
                            <a:schemeClr val="accent2"/>
                          </a:solidFill>
                          <a:effectLst/>
                        </a:rPr>
                        <a:t>Караваевская</a:t>
                      </a: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 средняя общеобразовательная школа»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602597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900igr.net/datas/pedagogika/Samootsenka-shkoly/0007-007-Effektivnaja-shk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547260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Спасибо за внимание!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269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Сетевые объединения школ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1621088"/>
              </p:ext>
            </p:extLst>
          </p:nvPr>
        </p:nvGraphicFramePr>
        <p:xfrm>
          <a:off x="467544" y="1556788"/>
          <a:ext cx="8368607" cy="5280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722"/>
                <a:gridCol w="1968113"/>
                <a:gridCol w="5788772"/>
              </a:tblGrid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«Основная общеобразовательная школа №19»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МБОУ города Костромы  «Средняя общеобразовательная школа №10» 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 22»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« Средняя общеобразовательная школа № 23»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 36»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№14 имени дважды Героя Советского Союза А.А. Новикова»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 8»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Кострома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 27»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г. Волгореченск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«СОШ № 3»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05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Базовая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школа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МБОУ города Костромы  «Средняя общеобразовательная школа № 6»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499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Сетевые объединения школ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61158231"/>
              </p:ext>
            </p:extLst>
          </p:nvPr>
        </p:nvGraphicFramePr>
        <p:xfrm>
          <a:off x="395536" y="1556792"/>
          <a:ext cx="8440616" cy="426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986"/>
                <a:gridCol w="1985048"/>
                <a:gridCol w="5838582"/>
              </a:tblGrid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г. Буй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МОУ СОШ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№1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г. Буй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МОУ СОШ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№37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г. Галич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МОУ СОШ № 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effectLst/>
                        </a:rPr>
                        <a:t>г. Галич</a:t>
                      </a:r>
                      <a:endParaRPr lang="ru-RU" sz="16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МОУ СОШ № 4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Шарья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СОШ № 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650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г. Шарья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МБОУ СОШ № 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899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Муниципальное общеобразовательное учреждение лицей № 3 городского округа город Галич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1418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Сетевые объединения школ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730198"/>
              </p:ext>
            </p:extLst>
          </p:nvPr>
        </p:nvGraphicFramePr>
        <p:xfrm>
          <a:off x="305626" y="1449077"/>
          <a:ext cx="8658861" cy="5423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2939"/>
                <a:gridCol w="2036375"/>
                <a:gridCol w="5989547"/>
              </a:tblGrid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Межевской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Межевская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Межевской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Никольская СОШ</a:t>
                      </a:r>
                    </a:p>
                  </a:txBody>
                  <a:tcPr marL="68580" marR="68580" marT="0" marB="0"/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Межевской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Родинская ООШ</a:t>
                      </a:r>
                    </a:p>
                  </a:txBody>
                  <a:tcPr marL="68580" marR="68580" marT="0" marB="0"/>
                </a:tc>
              </a:tr>
              <a:tr h="581788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Пыщугский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Боровская основная общеобразовательная школа</a:t>
                      </a:r>
                    </a:p>
                  </a:txBody>
                  <a:tcPr marL="68580" marR="68580" marT="0" marB="0"/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Пыщугский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Верхнеспасская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основная общеобразовательная школа</a:t>
                      </a:r>
                    </a:p>
                  </a:txBody>
                  <a:tcPr marL="68580" marR="68580" marT="0" marB="0"/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Пыщугский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Пыщугская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средняя общеобразовательная школа</a:t>
                      </a:r>
                    </a:p>
                  </a:txBody>
                  <a:tcPr marL="68580" marR="68580" marT="0" marB="0"/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Пыщугский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Горкинская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ООШ</a:t>
                      </a:r>
                    </a:p>
                  </a:txBody>
                  <a:tcPr marL="68580" marR="68580" marT="0" marB="0"/>
                </a:tc>
              </a:tr>
              <a:tr h="387773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Шарьинский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Зебляковская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средняя общеобразовательная школа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Шарьинского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района Костромской области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7773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Шарьинский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Шекшемская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средняя общеобразовательная школа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Шарьинского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района Костромской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851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Шарьинский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Одоевская средняя школа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7773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Поназыревский р-н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Полдневицкая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средняя общеобразовательная школа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Поназыревского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района Костромской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7773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Поназыревский р-н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Поназыревская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средняя общеобразовательная школа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Поназыревского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района Костромской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643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бюджетное общеобразовательное учреждение "Средняя общеобразовательная школа № 4"​ городского округа город Шарья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691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Сетевые объединения школ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43290542"/>
              </p:ext>
            </p:extLst>
          </p:nvPr>
        </p:nvGraphicFramePr>
        <p:xfrm>
          <a:off x="505972" y="1700808"/>
          <a:ext cx="8368607" cy="4886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722"/>
                <a:gridCol w="1968113"/>
                <a:gridCol w="5788772"/>
              </a:tblGrid>
              <a:tr h="56590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Галичский р-н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Берёзовская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8191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Галичский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Чёлсменская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ООШ</a:t>
                      </a: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Галичский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Красильниковская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ООШ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Антроповский</a:t>
                      </a: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МКОО </a:t>
                      </a:r>
                      <a:r>
                        <a:rPr lang="ru-RU" sz="16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Антроповская</a:t>
                      </a: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СШ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Антроповский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Палкинская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СШ</a:t>
                      </a: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Антроповский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МКОО Михайловская ОШ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Парфеньевский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«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Парфеньевская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Парфеньевский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Вохтомская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ООШ</a:t>
                      </a:r>
                    </a:p>
                  </a:txBody>
                  <a:tcPr marL="68580" marR="68580" marT="0" marB="0"/>
                </a:tc>
              </a:tr>
              <a:tr h="56590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Парфеньевский р-н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МКОУ «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Задоринская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ООШ»</a:t>
                      </a:r>
                    </a:p>
                  </a:txBody>
                  <a:tcPr marL="68580" marR="68580" marT="0" marB="0"/>
                </a:tc>
              </a:tr>
              <a:tr h="14291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общеобразовательное   учреждение  средняя общеобразовательная школа № 1 имени Ивана Нечаева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г.п.п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Ч. Боры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2823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Сетевые объединения школ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30725"/>
              </p:ext>
            </p:extLst>
          </p:nvPr>
        </p:nvGraphicFramePr>
        <p:xfrm>
          <a:off x="467544" y="1556792"/>
          <a:ext cx="8407035" cy="5214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531"/>
                <a:gridCol w="1977151"/>
                <a:gridCol w="5815353"/>
              </a:tblGrid>
              <a:tr h="31037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г.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Мантурово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МКОУ «Октябрьская СОШ»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037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г. </a:t>
                      </a:r>
                      <a:r>
                        <a:rPr lang="ru-RU" sz="1400" dirty="0" err="1">
                          <a:effectLst/>
                        </a:rPr>
                        <a:t>Мантурово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МКОУ Вочуровская СОШ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г. </a:t>
                      </a:r>
                      <a:r>
                        <a:rPr lang="ru-RU" sz="1400" dirty="0" err="1">
                          <a:effectLst/>
                        </a:rPr>
                        <a:t>Мантурово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МБОУ средняя общеобразовательная школа № 5 городского округа город Мантурово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Мантурово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МБОУ средняя общеобразовательная школа №2 городского округа город </a:t>
                      </a:r>
                      <a:r>
                        <a:rPr lang="ru-RU" sz="1400" dirty="0" err="1">
                          <a:effectLst/>
                        </a:rPr>
                        <a:t>Мантурово</a:t>
                      </a:r>
                      <a:r>
                        <a:rPr lang="ru-RU" sz="1400" dirty="0">
                          <a:effectLst/>
                        </a:rPr>
                        <a:t>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город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/>
                          </a:solidFill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solidFill>
                            <a:schemeClr val="accent2"/>
                          </a:solidFill>
                          <a:effectLst/>
                        </a:rPr>
                        <a:t>Номженская</a:t>
                      </a:r>
                      <a:r>
                        <a:rPr lang="ru-RU" sz="1400" b="1" dirty="0">
                          <a:solidFill>
                            <a:schemeClr val="accent2"/>
                          </a:solidFill>
                          <a:effectLst/>
                        </a:rPr>
                        <a:t> средняя общеобразовательная школа муниципального района город </a:t>
                      </a:r>
                      <a:r>
                        <a:rPr lang="ru-RU" sz="1400" b="1" dirty="0" err="1">
                          <a:solidFill>
                            <a:schemeClr val="accent2"/>
                          </a:solidFill>
                          <a:effectLst/>
                        </a:rPr>
                        <a:t>Нея</a:t>
                      </a:r>
                      <a:r>
                        <a:rPr lang="ru-RU" sz="1400" b="1" dirty="0">
                          <a:solidFill>
                            <a:schemeClr val="accent2"/>
                          </a:solidFill>
                          <a:effectLst/>
                        </a:rPr>
                        <a:t> и </a:t>
                      </a:r>
                      <a:r>
                        <a:rPr lang="ru-RU" sz="1400" b="1" dirty="0" err="1">
                          <a:solidFill>
                            <a:schemeClr val="accent2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1" dirty="0">
                          <a:solidFill>
                            <a:schemeClr val="accent2"/>
                          </a:solidFill>
                          <a:effectLst/>
                        </a:rPr>
                        <a:t> район Костромской области </a:t>
                      </a:r>
                      <a:endParaRPr lang="ru-RU" sz="1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город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МОУ Первомайская основная общеобразовательная школа муниципального района город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район Костромской области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Нея и Нейский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Коткишевская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основная общеобразовательная школа муниципального района город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Нея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и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район Костромской области 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37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Макарьев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средняя общеобразовательная школа №1 г. Макарьева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37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Макарьев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средняя общеобразовательная школа №2 г. Макарьева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Макарьев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</a:t>
                      </a:r>
                      <a:r>
                        <a:rPr lang="ru-RU" sz="1400" dirty="0" err="1">
                          <a:effectLst/>
                        </a:rPr>
                        <a:t>Селезеневская</a:t>
                      </a:r>
                      <a:r>
                        <a:rPr lang="ru-RU" sz="1400" dirty="0">
                          <a:effectLst/>
                        </a:rPr>
                        <a:t> школа </a:t>
                      </a:r>
                      <a:r>
                        <a:rPr lang="ru-RU" sz="1400" dirty="0" err="1">
                          <a:effectLst/>
                        </a:rPr>
                        <a:t>Макарьевского</a:t>
                      </a:r>
                      <a:r>
                        <a:rPr lang="ru-RU" sz="1400" dirty="0">
                          <a:effectLst/>
                        </a:rPr>
                        <a:t> 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215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МОУ средняя общеобразовательная школа № 1 муниципального района город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Нея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Нейский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район Костромской области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7828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Сетевые объединения школ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10454"/>
              </p:ext>
            </p:extLst>
          </p:nvPr>
        </p:nvGraphicFramePr>
        <p:xfrm>
          <a:off x="467542" y="1700806"/>
          <a:ext cx="8280921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313"/>
                <a:gridCol w="1947491"/>
                <a:gridCol w="5728117"/>
              </a:tblGrid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Вохомский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МОУ «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Петрецовская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СОШ»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Вохомского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Вохомский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МОУ «Талицкая СОШ» Вохомского муниципального района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Вохомский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МОУ «Покровская ООШ» Вохомского муниципального района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37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Октябрьский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</a:t>
                      </a:r>
                      <a:r>
                        <a:rPr lang="ru-RU" sz="1400" dirty="0" err="1">
                          <a:effectLst/>
                        </a:rPr>
                        <a:t>Луптюгская</a:t>
                      </a:r>
                      <a:r>
                        <a:rPr lang="ru-RU" sz="1400" dirty="0">
                          <a:effectLst/>
                        </a:rPr>
                        <a:t> основная школа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Боговаровская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средняя общеобразовательная школа имени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Цымлякова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Л.А.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37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Павинский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</a:t>
                      </a:r>
                      <a:r>
                        <a:rPr lang="ru-RU" sz="1400" dirty="0" err="1">
                          <a:effectLst/>
                        </a:rPr>
                        <a:t>Павинская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376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Павинский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Петропавловская СОШ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Кологривский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Ильинская средняя общеобразовательная школа </a:t>
                      </a:r>
                      <a:r>
                        <a:rPr lang="ru-RU" sz="1400" dirty="0" err="1">
                          <a:effectLst/>
                        </a:rPr>
                        <a:t>школа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Кологривского</a:t>
                      </a:r>
                      <a:r>
                        <a:rPr lang="ru-RU" sz="1400" dirty="0"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7488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Кологривский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</a:t>
                      </a:r>
                      <a:r>
                        <a:rPr lang="ru-RU" sz="1400" dirty="0" err="1">
                          <a:effectLst/>
                        </a:rPr>
                        <a:t>Кологривская</a:t>
                      </a:r>
                      <a:r>
                        <a:rPr lang="ru-RU" sz="1400" dirty="0">
                          <a:effectLst/>
                        </a:rPr>
                        <a:t> средняя общеобразовательная школа </a:t>
                      </a:r>
                      <a:r>
                        <a:rPr lang="ru-RU" sz="1400" dirty="0" err="1">
                          <a:effectLst/>
                        </a:rPr>
                        <a:t>Кологривского</a:t>
                      </a:r>
                      <a:r>
                        <a:rPr lang="ru-RU" sz="1400" dirty="0"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748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effectLst/>
                        </a:rPr>
                        <a:t>Вохомская</a:t>
                      </a:r>
                      <a:r>
                        <a:rPr lang="ru-RU" sz="1400" b="1" dirty="0">
                          <a:effectLst/>
                        </a:rPr>
                        <a:t> средняя общеобразовательная школа </a:t>
                      </a:r>
                      <a:r>
                        <a:rPr lang="ru-RU" sz="1400" b="1" dirty="0" err="1">
                          <a:effectLst/>
                        </a:rPr>
                        <a:t>Вохомского</a:t>
                      </a:r>
                      <a:r>
                        <a:rPr lang="ru-RU" sz="1400" b="1" dirty="0"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2902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Сетевые объединения школ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89897"/>
              </p:ext>
            </p:extLst>
          </p:nvPr>
        </p:nvGraphicFramePr>
        <p:xfrm>
          <a:off x="539552" y="1700810"/>
          <a:ext cx="8136905" cy="489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785"/>
                <a:gridCol w="1913622"/>
                <a:gridCol w="5628498"/>
              </a:tblGrid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</a:rPr>
                        <a:t>Сусанинский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МОУ Андреевская средняя школа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</a:rPr>
                        <a:t>Сусанинского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 муниципального района Костромской области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Сусанинский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Сумароковская основная школа Сусанинского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Сусанинский</a:t>
                      </a:r>
                      <a:r>
                        <a:rPr lang="ru-RU" sz="1200" dirty="0">
                          <a:effectLst/>
                        </a:rPr>
                        <a:t> р-н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Попадьинская ООШ Сусанинского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Буйский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Гавриловская средняя общеобразовательная школа Буйского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Буйский</a:t>
                      </a:r>
                      <a:r>
                        <a:rPr lang="ru-RU" sz="1200" dirty="0">
                          <a:effectLst/>
                        </a:rPr>
                        <a:t> р-н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Корёжская основная общеобразовательная школа Буйского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Сусанинский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Ликургская основная школа Буйского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Островский р-н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МКОУ Адищевская средняя общеобразовательная школа Островского муниципального района Костромской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Островский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МКОУ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effectLst/>
                        </a:rPr>
                        <a:t>Клеванцовская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 средняя общеобразовательная школа Островского муниципального района Костромской области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Островский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МКОУ «</a:t>
                      </a:r>
                      <a:r>
                        <a:rPr lang="ru-RU" sz="1200" dirty="0" err="1">
                          <a:effectLst/>
                        </a:rPr>
                        <a:t>Красноборская</a:t>
                      </a:r>
                      <a:r>
                        <a:rPr lang="ru-RU" sz="1200" dirty="0">
                          <a:effectLst/>
                        </a:rPr>
                        <a:t> ООШ» Островского муниципального района Костромской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Кадыйский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МКОУ </a:t>
                      </a:r>
                      <a:r>
                        <a:rPr lang="ru-RU" sz="1200" dirty="0" err="1">
                          <a:effectLst/>
                        </a:rPr>
                        <a:t>Завражная</a:t>
                      </a:r>
                      <a:r>
                        <a:rPr lang="ru-RU" sz="1200" dirty="0">
                          <a:effectLst/>
                        </a:rPr>
                        <a:t> средняя общеобразовательная школа </a:t>
                      </a:r>
                      <a:r>
                        <a:rPr lang="ru-RU" sz="1200" dirty="0" err="1">
                          <a:effectLst/>
                        </a:rPr>
                        <a:t>Кадыйского</a:t>
                      </a:r>
                      <a:r>
                        <a:rPr lang="ru-RU" sz="1200" dirty="0">
                          <a:effectLst/>
                        </a:rPr>
                        <a:t> муниципального района Костромской области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Кадыйский р-н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МКОУ </a:t>
                      </a:r>
                      <a:r>
                        <a:rPr lang="ru-RU" sz="1200" dirty="0" err="1">
                          <a:effectLst/>
                        </a:rPr>
                        <a:t>Кадыйская</a:t>
                      </a:r>
                      <a:r>
                        <a:rPr lang="ru-RU" sz="1200" dirty="0">
                          <a:effectLst/>
                        </a:rPr>
                        <a:t> средняя общеобразовательная школа им. М.А. Четвертного </a:t>
                      </a:r>
                      <a:r>
                        <a:rPr lang="ru-RU" sz="1200" dirty="0" err="1">
                          <a:effectLst/>
                        </a:rPr>
                        <a:t>Кадыйского</a:t>
                      </a:r>
                      <a:r>
                        <a:rPr lang="ru-RU" sz="1200" dirty="0">
                          <a:effectLst/>
                        </a:rPr>
                        <a:t> муниципального района Костромской области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МКОУ Островская средняя общеобразовательная школа муниципального района Костромской области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7688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Сетевые объединения школ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59373"/>
              </p:ext>
            </p:extLst>
          </p:nvPr>
        </p:nvGraphicFramePr>
        <p:xfrm>
          <a:off x="395536" y="1700804"/>
          <a:ext cx="8424936" cy="4968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5840"/>
                <a:gridCol w="1981360"/>
                <a:gridCol w="5827736"/>
              </a:tblGrid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Солигаличский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МКОУ «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Солигаличская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основная общеобразовательная школа»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Солигаличского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Солигаличский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МКОУ «Солигаличская средняя общеобразовательная школа» Солигаличского муниципального района Костромской области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Солигаличский</a:t>
                      </a:r>
                      <a:r>
                        <a:rPr lang="ru-RU" sz="1400" dirty="0">
                          <a:effectLst/>
                        </a:rPr>
                        <a:t> р-н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«</a:t>
                      </a:r>
                      <a:r>
                        <a:rPr lang="ru-RU" sz="1400" dirty="0" err="1">
                          <a:effectLst/>
                        </a:rPr>
                        <a:t>Куземинская</a:t>
                      </a:r>
                      <a:r>
                        <a:rPr lang="ru-RU" sz="1400" dirty="0">
                          <a:effectLst/>
                        </a:rPr>
                        <a:t> ООШ» </a:t>
                      </a:r>
                      <a:r>
                        <a:rPr lang="ru-RU" sz="1400" dirty="0" err="1">
                          <a:effectLst/>
                        </a:rPr>
                        <a:t>Солигаличского</a:t>
                      </a:r>
                      <a:r>
                        <a:rPr lang="ru-RU" sz="1400" dirty="0"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Судиславский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МОУ Расловская средняя общеобразовательная школа Судиславского муниципального района Костромской области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Судиславский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Судиславская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средняя общеобразовательная школа </a:t>
                      </a:r>
                      <a:r>
                        <a:rPr lang="ru-RU" sz="1400" b="1" dirty="0" err="1">
                          <a:solidFill>
                            <a:srgbClr val="C00000"/>
                          </a:solidFill>
                          <a:effectLst/>
                        </a:rPr>
                        <a:t>Судиславского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 муниципального района Костромской области 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Судиславский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МОУ Михайловская СОШ </a:t>
                      </a:r>
                      <a:r>
                        <a:rPr lang="ru-RU" sz="1400" dirty="0" err="1">
                          <a:effectLst/>
                        </a:rPr>
                        <a:t>Судиславского</a:t>
                      </a:r>
                      <a:r>
                        <a:rPr lang="ru-RU" sz="1400" dirty="0">
                          <a:effectLst/>
                        </a:rPr>
                        <a:t>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Чухломский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</a:t>
                      </a:r>
                      <a:r>
                        <a:rPr lang="ru-RU" sz="1400" dirty="0" err="1">
                          <a:effectLst/>
                        </a:rPr>
                        <a:t>Судайская</a:t>
                      </a:r>
                      <a:r>
                        <a:rPr lang="ru-RU" sz="1400" dirty="0">
                          <a:effectLst/>
                        </a:rPr>
                        <a:t> средняя общеобразовательная школа им. Н.Ф. Гусева Чухломского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2062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Чухломский р-н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МКОУ Введенская средняя общеобразовательная школа им. В.З. Ершова Чухломского муниципального района Костромской области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5206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Базовая школа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МКОУ Чухломская средняя общеобразовательная школа Чухломского муниципального района Костромской области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5501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e5b47d2bc341473742d6f6fed2cde6fd4453bbb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H5VRHAXFEW3S-620128081-30</_dlc_DocId>
    <_dlc_DocIdUrl xmlns="b582dbf1-bcaa-4613-9a4c-8b7010640233">
      <Url>http://www.eduportal44.ru/Krasnoe/FCPRO/_layouts/15/DocIdRedir.aspx?ID=H5VRHAXFEW3S-620128081-30</Url>
      <Description>H5VRHAXFEW3S-620128081-30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035070461DA7240B382EEDA55AFA235" ma:contentTypeVersion="0" ma:contentTypeDescription="Создание документа." ma:contentTypeScope="" ma:versionID="bc9cde8fa42b35f47f628e120e0f29e1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e1132bfec2b533bd35f02dc545cb7d89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299BD2-24C1-47F3-8793-D330AA6CB454}"/>
</file>

<file path=customXml/itemProps2.xml><?xml version="1.0" encoding="utf-8"?>
<ds:datastoreItem xmlns:ds="http://schemas.openxmlformats.org/officeDocument/2006/customXml" ds:itemID="{93AFAE5F-8645-488D-B28D-32F960C26BB9}"/>
</file>

<file path=customXml/itemProps3.xml><?xml version="1.0" encoding="utf-8"?>
<ds:datastoreItem xmlns:ds="http://schemas.openxmlformats.org/officeDocument/2006/customXml" ds:itemID="{41819497-EC5F-4A6A-9DEB-758083D70D6E}"/>
</file>

<file path=customXml/itemProps4.xml><?xml version="1.0" encoding="utf-8"?>
<ds:datastoreItem xmlns:ds="http://schemas.openxmlformats.org/officeDocument/2006/customXml" ds:itemID="{A54948AE-CA2E-4BC6-9C56-2681C7349C88}"/>
</file>

<file path=docProps/app.xml><?xml version="1.0" encoding="utf-8"?>
<Properties xmlns="http://schemas.openxmlformats.org/officeDocument/2006/extended-properties" xmlns:vt="http://schemas.openxmlformats.org/officeDocument/2006/docPropsVTypes">
  <Template>Библиотека_УУД</Template>
  <TotalTime>987</TotalTime>
  <Words>1262</Words>
  <Application>Microsoft Office PowerPoint</Application>
  <PresentationFormat>Экран (4:3)</PresentationFormat>
  <Paragraphs>301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КОИРО2</vt:lpstr>
      <vt:lpstr> Мероприятия по повышению качества образования в школах с низкими результатами обучения и в школах, функционирующих в неблагоприятных социальных условиях, путем реализации региональных проектов и распространения их результатов в рамках  Государственной программы Российской Федерации  «Развитие образования»   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Сетевые объединения школ</vt:lpstr>
      <vt:lpstr>Тьюторы-консультанты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муниципального проекта поддержки школ с низкими результатами обучения и школ, функционирующих в неблагоприятных условиях</dc:title>
  <dc:creator>User</dc:creator>
  <cp:lastModifiedBy>Администратор</cp:lastModifiedBy>
  <cp:revision>83</cp:revision>
  <dcterms:created xsi:type="dcterms:W3CDTF">2017-02-22T17:47:08Z</dcterms:created>
  <dcterms:modified xsi:type="dcterms:W3CDTF">2019-10-02T09:46:21Z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0x010100B035070461DA7240B382EEDA55AFA235</vt:lpwstr>
  </property>
  <property fmtid="{D5CDD505-2E9C-101B-9397-08002B2CF9AE}" pid="3" name="_dlc_DocIdItemGuid">
    <vt:lpwstr>d1552e84-504c-4b1a-a670-ef9d77aec4ec</vt:lpwstr>
  </property>
</Properties>
</file>