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5" r:id="rId3"/>
    <p:sldId id="304" r:id="rId4"/>
    <p:sldId id="307" r:id="rId5"/>
    <p:sldId id="300" r:id="rId6"/>
    <p:sldId id="302" r:id="rId7"/>
    <p:sldId id="306" r:id="rId8"/>
    <p:sldId id="282" r:id="rId9"/>
    <p:sldId id="28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CC00"/>
    <a:srgbClr val="99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26" autoAdjust="0"/>
  </p:normalViewPr>
  <p:slideViewPr>
    <p:cSldViewPr>
      <p:cViewPr varScale="1">
        <p:scale>
          <a:sx n="90" d="100"/>
          <a:sy n="90" d="100"/>
        </p:scale>
        <p:origin x="5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434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A4A9A-9022-472B-B1FC-142DDB891F8B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BBE34-FC7C-40F0-84F7-37F9D2ABFD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9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384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603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41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1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7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99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1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3088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93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2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66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65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626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0776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676456" cy="2643182"/>
          </a:xfrm>
          <a:noFill/>
        </p:spPr>
        <p:txBody>
          <a:bodyPr/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</a:rPr>
              <a:t/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Психолого-педагогическое </a:t>
            </a:r>
            <a:r>
              <a:rPr lang="ru-RU" sz="3600" i="1" dirty="0">
                <a:solidFill>
                  <a:srgbClr val="C00000"/>
                </a:solidFill>
              </a:rPr>
              <a:t>сопровождение </a:t>
            </a:r>
            <a:r>
              <a:rPr lang="ru-RU" sz="3600" i="1" dirty="0" smtClean="0">
                <a:solidFill>
                  <a:srgbClr val="C00000"/>
                </a:solidFill>
              </a:rPr>
              <a:t>старшеклассников </a:t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к государственной итоговой аттестации</a:t>
            </a:r>
            <a:r>
              <a:rPr lang="en-US" sz="3600" i="1" dirty="0" smtClean="0">
                <a:solidFill>
                  <a:srgbClr val="C00000"/>
                </a:solidFill>
              </a:rPr>
              <a:t> </a:t>
            </a:r>
            <a:endParaRPr lang="uk-UA" sz="3600" i="1" dirty="0">
              <a:solidFill>
                <a:srgbClr val="C00000"/>
              </a:solidFill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28" y="4857760"/>
            <a:ext cx="4113683" cy="1834048"/>
          </a:xfrm>
        </p:spPr>
        <p:txBody>
          <a:bodyPr/>
          <a:lstStyle/>
          <a:p>
            <a:pPr>
              <a:defRPr/>
            </a:pP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Куракина Е.Ю. к.п.н., 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педагог-психолог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декан факультета содержания и методики обучения  КОИРО                                                                     </a:t>
            </a:r>
            <a: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600" i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FFFF8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600" i="1" dirty="0">
              <a:solidFill>
                <a:srgbClr val="51360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2888" cy="864097"/>
          </a:xfrm>
        </p:spPr>
        <p:txBody>
          <a:bodyPr/>
          <a:lstStyle/>
          <a:p>
            <a:pPr algn="ctr"/>
            <a:r>
              <a:rPr lang="ru-RU" sz="3200" b="1" dirty="0" smtClean="0"/>
              <a:t>Составляющие готовности выпускников к ЕГЭ и ГИА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21925" y="1268760"/>
            <a:ext cx="5184576" cy="558923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bg2"/>
                </a:solidFill>
              </a:rPr>
              <a:t>В готовности учащихся к сдаче экзамена в форме ЕГЭ и ГИА  выделены следующие составляющие: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информационная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(информированность о правилах поведения на экзамене, информированность о правилах заполнения бланков и т.д.);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предметная готовность </a:t>
            </a:r>
            <a:r>
              <a:rPr lang="ru-RU" sz="2000" dirty="0">
                <a:solidFill>
                  <a:schemeClr val="bg2"/>
                </a:solidFill>
              </a:rPr>
              <a:t>или содержательная (готовность по определенному предмету, умение решать тестовые задания);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(состояние готовности – "настрой", внутренняя настроенность на определенное поведение, ориентированность на целесообразные действия, актуализация и приспособление возможностей личности для успешных действий в ситуации сдачи экзамена). </a:t>
            </a:r>
            <a:r>
              <a:rPr lang="ru-RU" sz="2000" b="1" dirty="0">
                <a:solidFill>
                  <a:schemeClr val="bg2"/>
                </a:solidFill>
              </a:rPr>
              <a:t> </a:t>
            </a:r>
            <a:endParaRPr lang="ru-RU" sz="2000" dirty="0">
              <a:solidFill>
                <a:schemeClr val="bg2"/>
              </a:solidFill>
            </a:endParaRPr>
          </a:p>
          <a:p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5" name="Picture 2" descr="C:\Documents and Settings\1\Рабочий стол\психол. подготовка к ЭГЭ\1337346311_9ob5yupdkwvzlmgricob9ws9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6312" y="1176002"/>
            <a:ext cx="3847261" cy="2563237"/>
          </a:xfrm>
          <a:prstGeom prst="rect">
            <a:avLst/>
          </a:prstGeom>
          <a:noFill/>
        </p:spPr>
      </p:pic>
      <p:pic>
        <p:nvPicPr>
          <p:cNvPr id="6" name="Picture 3" descr="C:\Documents and Settings\1\Рабочий стол\психол. подготовка к ЭГЭ\lsv0210-21_600x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2651" y="3818451"/>
            <a:ext cx="3908077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00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"/>
            <a:ext cx="8929718" cy="785794"/>
          </a:xfrm>
        </p:spPr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Почему дети так волнуются?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642918"/>
            <a:ext cx="5929322" cy="6215082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Сомневаются в полноте и прочности своих знаний.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Сомневаются </a:t>
            </a:r>
            <a:r>
              <a:rPr lang="ru-RU" sz="2400" b="1" dirty="0" smtClean="0">
                <a:solidFill>
                  <a:srgbClr val="C00000"/>
                </a:solidFill>
              </a:rPr>
              <a:t>в собственных способностях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: умении логически мыслить, анализировать, концентрировать и распределять внимание.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Испытывают страх перед экзаменом в силу личностных особенностей - </a:t>
            </a:r>
            <a:r>
              <a:rPr lang="ru-RU" sz="2400" b="1" dirty="0" smtClean="0">
                <a:solidFill>
                  <a:srgbClr val="C00000"/>
                </a:solidFill>
              </a:rPr>
              <a:t>тревожности, неуверенности в себе.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Боятся незнакомой, неопределенной ситуации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Испытывают повышенную ответственность перед родителями и школой.</a:t>
            </a: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2" name="Picture 4" descr="C:\Documents and Settings\1\Рабочий стол\родит собрание\9krKh4dRHK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7500" y="1071546"/>
            <a:ext cx="3746500" cy="2381881"/>
          </a:xfrm>
          <a:prstGeom prst="rect">
            <a:avLst/>
          </a:prstGeom>
          <a:noFill/>
        </p:spPr>
      </p:pic>
      <p:pic>
        <p:nvPicPr>
          <p:cNvPr id="10" name="Picture 2" descr="C:\Documents and Settings\1\Рабочий стол\психол. подготовка к ЭГЭ\13967078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750258"/>
            <a:ext cx="3786182" cy="212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332657"/>
            <a:ext cx="6553200" cy="936104"/>
          </a:xfrm>
        </p:spPr>
        <p:txBody>
          <a:bodyPr/>
          <a:lstStyle/>
          <a:p>
            <a:pPr algn="ctr"/>
            <a:r>
              <a:rPr lang="ru-RU" b="1" dirty="0"/>
              <a:t>Что такое психологическая поддержка?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268762"/>
            <a:ext cx="5076056" cy="558923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поддержка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   – </a:t>
            </a:r>
            <a:r>
              <a:rPr lang="ru-RU" sz="2000" b="1" dirty="0">
                <a:solidFill>
                  <a:srgbClr val="C00000"/>
                </a:solidFill>
              </a:rPr>
              <a:t>это процесс</a:t>
            </a:r>
            <a:r>
              <a:rPr lang="ru-RU" sz="2000" b="1" dirty="0" smtClean="0">
                <a:solidFill>
                  <a:srgbClr val="C00000"/>
                </a:solidFill>
              </a:rPr>
              <a:t>:</a:t>
            </a:r>
            <a:endParaRPr lang="ru-RU" sz="2000" b="1" dirty="0"/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в котором взрослый сосредотачивается на позитивных сторонах и преимуществах ребенка с целью укрепления его самооценки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 поверить в себя и в свои способности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избежать ошибок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поддерживает  при неудачах.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1250" y="1268761"/>
            <a:ext cx="4006850" cy="5589239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2400" b="1" dirty="0">
                <a:solidFill>
                  <a:srgbClr val="008000"/>
                </a:solidFill>
              </a:rPr>
              <a:t>Необходимо</a:t>
            </a:r>
            <a:r>
              <a:rPr lang="ru-RU" sz="2400" b="1" dirty="0" smtClean="0">
                <a:solidFill>
                  <a:srgbClr val="008000"/>
                </a:solidFill>
              </a:rPr>
              <a:t>:</a:t>
            </a:r>
            <a:endParaRPr lang="ru-RU" sz="2400" b="1" i="1" u="sng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забыть о прошлых неудачах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помочь  обрести уверенность в том, что человек справится с данной задачей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помнить о прошлых удачах и возвращаться к ним, а не к ошибкам.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2" y="3946097"/>
            <a:ext cx="3594411" cy="28941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4155164"/>
            <a:ext cx="3826127" cy="263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3"/>
            <a:ext cx="8643966" cy="8572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 помочь детям во время экзаменов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6174448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1.Не тревожьтесь о количестве баллов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которые ребенок получит на экзамене, и не критикуйте ребенка после экзамена. Внушайте ребенку мысль, что </a:t>
            </a:r>
            <a:r>
              <a:rPr lang="ru-RU" sz="2400" b="1" dirty="0" smtClean="0">
                <a:solidFill>
                  <a:srgbClr val="C00000"/>
                </a:solidFill>
              </a:rPr>
              <a:t>количество баллов не является совершенным измерением его возможностей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   2.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Обеспечьте дома </a:t>
            </a:r>
            <a:r>
              <a:rPr lang="ru-RU" sz="2400" b="1" dirty="0" smtClean="0">
                <a:solidFill>
                  <a:srgbClr val="C00000"/>
                </a:solidFill>
              </a:rPr>
              <a:t>удобное место для занятий,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проследите, чтобы никто из домашних не мешал.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2.Обратите внимание на </a:t>
            </a:r>
            <a:r>
              <a:rPr lang="ru-RU" sz="2400" b="1" dirty="0" smtClean="0">
                <a:solidFill>
                  <a:srgbClr val="C00000"/>
                </a:solidFill>
              </a:rPr>
              <a:t>питание ребенка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: во время интенсивного умственного напряжения ему необходима  разнообразная пища и сбалансированный комплекс витаминов ( рыба, творог, орехи, курага и т.д. стимулируют работу головного мозга)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3.Наблюдайте за </a:t>
            </a:r>
            <a:r>
              <a:rPr lang="ru-RU" sz="2400" b="1" dirty="0" smtClean="0">
                <a:solidFill>
                  <a:srgbClr val="C00000"/>
                </a:solidFill>
              </a:rPr>
              <a:t>самочувствием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ребенка. Контролируйте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режим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ребенка, не допускайте перегрузок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4.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Помогите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детям </a:t>
            </a:r>
            <a:r>
              <a:rPr lang="ru-RU" sz="2400" b="1" dirty="0" smtClean="0">
                <a:solidFill>
                  <a:srgbClr val="C00000"/>
                </a:solidFill>
              </a:rPr>
              <a:t>распределить темы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по дням.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5. Во время тренировки по тестовым заданиям приучайте ребенка </a:t>
            </a:r>
            <a:r>
              <a:rPr lang="ru-RU" sz="2400" b="1" dirty="0" smtClean="0">
                <a:solidFill>
                  <a:srgbClr val="C00000"/>
                </a:solidFill>
              </a:rPr>
              <a:t>ориентироваться во </a:t>
            </a:r>
            <a:r>
              <a:rPr lang="ru-RU" sz="2400" b="1" dirty="0" smtClean="0">
                <a:solidFill>
                  <a:srgbClr val="C00000"/>
                </a:solidFill>
              </a:rPr>
              <a:t>времени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66"/>
            <a:ext cx="9144000" cy="6500834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/>
              <a:t>	</a:t>
            </a:r>
            <a:r>
              <a:rPr lang="ru-RU" sz="2400" b="1" dirty="0" smtClean="0">
                <a:solidFill>
                  <a:srgbClr val="C00000"/>
                </a:solidFill>
              </a:rPr>
              <a:t>6.Подбадривайте детей, хвалите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их за то, что они делают хорошо.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7.Повышайте их уверенность в себе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 так как чем больше ребенок боится неудачи, тем более вероятности допущения ошибок.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</a:rPr>
              <a:t>8.Не повышайте тревожность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ребенка накануне экзаменов – это может отрицательно сказаться на результате тестирования.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  9 .Накануне экзамена обеспечьте ребенку полноценный отдых, он </a:t>
            </a:r>
            <a:r>
              <a:rPr lang="ru-RU" sz="2400" b="1" dirty="0" smtClean="0">
                <a:solidFill>
                  <a:srgbClr val="C00000"/>
                </a:solidFill>
              </a:rPr>
              <a:t>должен отдохнуть и как следует выспаться.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>
              <a:lnSpc>
                <a:spcPct val="80000"/>
              </a:lnSpc>
              <a:defRPr/>
            </a:pPr>
            <a:endParaRPr lang="ru-RU" dirty="0" smtClean="0"/>
          </a:p>
          <a:p>
            <a:endParaRPr lang="ru-RU" b="1" dirty="0"/>
          </a:p>
        </p:txBody>
      </p:sp>
      <p:pic>
        <p:nvPicPr>
          <p:cNvPr id="7" name="Picture 9" descr="____________ ______ - ____________________ __ ______11_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533" y="3714752"/>
            <a:ext cx="4007207" cy="271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Documents and Settings\1\Рабочий стол\родит собрание\image006_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2400000" flipV="1">
            <a:off x="5143504" y="3677957"/>
            <a:ext cx="3429024" cy="2858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1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Чтобы поддержать ребенка необходимо: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Опираться на сильные стороны ребенка;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    Помочь  ребенку  в  формировании  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адекватной позитивной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   самооценки </a:t>
            </a: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Избегать подчеркивания промахов ребенка;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Проявлять веру в ребенка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сочувствие к нему, уверенность в его силах;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 Создать дома обстановку дружелюбия и уважения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уметь и хотеть демонстрировать  любовь и уважение к ребенку;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Настраивать  детей  на 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позитивный       результат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Научить   организованности 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Не  связывать ЕГЭ  с  единственным  фактором,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  имеющий  значение  для  будущего  ребенка</a:t>
            </a:r>
          </a:p>
          <a:p>
            <a:endParaRPr lang="ru-RU" sz="18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Picture 2" descr="C:\Documents and Settings\1\Рабочий стол\родит собрание\1419449230_42-21111479_chapeau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000504"/>
            <a:ext cx="4643470" cy="261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9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786842" cy="1071571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Позитивные утверждения перед экзаменом!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1\Рабочий стол\психол. подготовка к ЭГЭ\2408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051477" cy="3690150"/>
          </a:xfrm>
          <a:prstGeom prst="rect">
            <a:avLst/>
          </a:prstGeom>
          <a:noFill/>
        </p:spPr>
      </p:pic>
      <p:pic>
        <p:nvPicPr>
          <p:cNvPr id="1027" name="Picture 3" descr="C:\Documents and Settings\1\Рабочий стол\психол. подготовка к ЭГЭ\61xHrm9SyF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16" y="1643050"/>
            <a:ext cx="485778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786842" cy="1714488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Успехов, Вам,  и вашим детям  дорогие родители!!!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pic>
        <p:nvPicPr>
          <p:cNvPr id="7" name="Picture 2" descr="C:\Documents and Settings\1\Рабочий стол\психол. подготовка к ЭГЭ\ege1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857364"/>
            <a:ext cx="6786610" cy="4631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asivo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63A360DB2CF6B4390BFE718BA67F4E4" ma:contentTypeVersion="1" ma:contentTypeDescription="Создание документа." ma:contentTypeScope="" ma:versionID="4fc42135965a656f74dfc41e77653773">
  <xsd:schema xmlns:xsd="http://www.w3.org/2001/XMLSchema" xmlns:xs="http://www.w3.org/2001/XMLSchema" xmlns:p="http://schemas.microsoft.com/office/2006/metadata/properties" xmlns:ns2="b582dbf1-bcaa-4613-9a4c-8b7010640233" targetNamespace="http://schemas.microsoft.com/office/2006/metadata/properties" ma:root="true" ma:fieldsID="c82cf17b62365ff9acbc445477378279" ns2:_="">
    <xsd:import namespace="b582dbf1-bcaa-4613-9a4c-8b70106402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2dbf1-bcaa-4613-9a4c-8b70106402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582dbf1-bcaa-4613-9a4c-8b7010640233">H5VRHAXFEW3S-1302-37</_dlc_DocId>
    <_dlc_DocIdUrl xmlns="b582dbf1-bcaa-4613-9a4c-8b7010640233">
      <Url>http://www.eduportal44.ru/Krasnoe/Dren/_layouts/15/DocIdRedir.aspx?ID=H5VRHAXFEW3S-1302-37</Url>
      <Description>H5VRHAXFEW3S-1302-37</Description>
    </_dlc_DocIdUrl>
  </documentManagement>
</p:properties>
</file>

<file path=customXml/itemProps1.xml><?xml version="1.0" encoding="utf-8"?>
<ds:datastoreItem xmlns:ds="http://schemas.openxmlformats.org/officeDocument/2006/customXml" ds:itemID="{A97E518C-74F7-481B-8DE7-B92EC69B28D6}"/>
</file>

<file path=customXml/itemProps2.xml><?xml version="1.0" encoding="utf-8"?>
<ds:datastoreItem xmlns:ds="http://schemas.openxmlformats.org/officeDocument/2006/customXml" ds:itemID="{02BA588D-9275-4262-A148-53D4DEB41236}"/>
</file>

<file path=customXml/itemProps3.xml><?xml version="1.0" encoding="utf-8"?>
<ds:datastoreItem xmlns:ds="http://schemas.openxmlformats.org/officeDocument/2006/customXml" ds:itemID="{C8E2E724-BC97-4BAD-A4BB-76442809D344}"/>
</file>

<file path=customXml/itemProps4.xml><?xml version="1.0" encoding="utf-8"?>
<ds:datastoreItem xmlns:ds="http://schemas.openxmlformats.org/officeDocument/2006/customXml" ds:itemID="{0B900B55-7847-43D6-8369-30AB81744601}"/>
</file>

<file path=docProps/app.xml><?xml version="1.0" encoding="utf-8"?>
<Properties xmlns="http://schemas.openxmlformats.org/officeDocument/2006/extended-properties" xmlns:vt="http://schemas.openxmlformats.org/officeDocument/2006/docPropsVTypes">
  <Template>krasivo</Template>
  <TotalTime>583</TotalTime>
  <Words>325</Words>
  <Application>Microsoft Office PowerPoint</Application>
  <PresentationFormat>Экран (4:3)</PresentationFormat>
  <Paragraphs>51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krasivo</vt:lpstr>
      <vt:lpstr> Психолого-педагогическое сопровождение старшеклассников  к государственной итоговой аттестации </vt:lpstr>
      <vt:lpstr>Составляющие готовности выпускников к ЕГЭ и ГИА</vt:lpstr>
      <vt:lpstr> Почему дети так волнуются? </vt:lpstr>
      <vt:lpstr>Что такое психологическая поддержка?</vt:lpstr>
      <vt:lpstr>Как помочь детям во время экзаменов</vt:lpstr>
      <vt:lpstr>Презентация PowerPoint</vt:lpstr>
      <vt:lpstr>Презентация PowerPoint</vt:lpstr>
      <vt:lpstr>Позитивные утверждения перед экзаменом!</vt:lpstr>
      <vt:lpstr>Успехов, Вам,  и вашим детям  дорогие родители!!!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FOX</cp:lastModifiedBy>
  <cp:revision>85</cp:revision>
  <dcterms:created xsi:type="dcterms:W3CDTF">2014-06-01T14:22:45Z</dcterms:created>
  <dcterms:modified xsi:type="dcterms:W3CDTF">2015-11-18T17:29:10Z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0x010100863A360DB2CF6B4390BFE718BA67F4E4</vt:lpwstr>
  </property>
  <property fmtid="{D5CDD505-2E9C-101B-9397-08002B2CF9AE}" pid="3" name="_dlc_DocIdItemGuid">
    <vt:lpwstr>428140ae-8978-4af6-84a3-97d9adcb5ee3</vt:lpwstr>
  </property>
</Properties>
</file>