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8" r:id="rId3"/>
    <p:sldId id="257" r:id="rId4"/>
    <p:sldId id="259" r:id="rId5"/>
    <p:sldId id="260" r:id="rId6"/>
    <p:sldId id="265" r:id="rId7"/>
    <p:sldId id="266" r:id="rId8"/>
    <p:sldId id="267" r:id="rId9"/>
    <p:sldId id="263" r:id="rId10"/>
    <p:sldId id="268" r:id="rId11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FF66"/>
    <a:srgbClr val="2FD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ru-RU" sz="3200" dirty="0">
                <a:solidFill>
                  <a:schemeClr val="bg1"/>
                </a:solidFill>
              </a:rPr>
              <a:t>Дети, % </a:t>
            </a:r>
          </a:p>
        </c:rich>
      </c:tx>
      <c:overlay val="0"/>
      <c:spPr>
        <a:noFill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Дети, % </c:v>
                </c:pt>
              </c:strCache>
            </c:strRef>
          </c:tx>
          <c:invertIfNegative val="0"/>
          <c:cat>
            <c:strRef>
              <c:f>Лист1!$A$2:$A$3</c:f>
              <c:strCache>
                <c:ptCount val="2"/>
                <c:pt idx="0">
                  <c:v>Начало года</c:v>
                </c:pt>
                <c:pt idx="1">
                  <c:v>Конец года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60</c:v>
                </c:pt>
                <c:pt idx="1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E8-4216-ABDF-900FE6EEB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6521600"/>
        <c:axId val="176523136"/>
        <c:axId val="0"/>
      </c:bar3DChart>
      <c:catAx>
        <c:axId val="176521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76523136"/>
        <c:crosses val="autoZero"/>
        <c:auto val="1"/>
        <c:lblAlgn val="ctr"/>
        <c:lblOffset val="100"/>
        <c:noMultiLvlLbl val="0"/>
      </c:catAx>
      <c:valAx>
        <c:axId val="176523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17652160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800">
              <a:solidFill>
                <a:schemeClr val="bg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DE16CF-243A-48EC-AAFE-7C4F39190C36}" type="datetimeFigureOut">
              <a:rPr lang="ru-RU" smtClean="0"/>
              <a:pPr/>
              <a:t>30.04.2019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536684-32FC-4A61-88FF-54424B7901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586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36684-32FC-4A61-88FF-54424B7901AD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714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536684-32FC-4A61-88FF-54424B7901AD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714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93C9AA0-F39B-4BD5-8801-BEBBD3EBF7B6}" type="datetimeFigureOut">
              <a:rPr lang="ru-RU" smtClean="0"/>
              <a:pPr/>
              <a:t>30.04.2019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DDD86C3-F134-4C34-B468-39E6B0798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2060848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bg1"/>
                </a:solidFill>
              </a:rPr>
              <a:t>Технология создания ситуации </a:t>
            </a:r>
            <a:r>
              <a:rPr lang="ru-RU" sz="4000" b="1" dirty="0" smtClean="0">
                <a:solidFill>
                  <a:schemeClr val="bg1"/>
                </a:solidFill>
              </a:rPr>
              <a:t>успеха как стимул развития </a:t>
            </a:r>
            <a:r>
              <a:rPr lang="ru-RU" sz="4000" b="1" smtClean="0">
                <a:solidFill>
                  <a:schemeClr val="bg1"/>
                </a:solidFill>
              </a:rPr>
              <a:t>в образовательном </a:t>
            </a:r>
            <a:r>
              <a:rPr lang="ru-RU" sz="4000" b="1" dirty="0" smtClean="0">
                <a:solidFill>
                  <a:schemeClr val="bg1"/>
                </a:solidFill>
              </a:rPr>
              <a:t>процессе дошкольников</a:t>
            </a:r>
            <a:endParaRPr lang="ru-RU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омб 1"/>
          <p:cNvSpPr/>
          <p:nvPr/>
        </p:nvSpPr>
        <p:spPr>
          <a:xfrm>
            <a:off x="2843178" y="314075"/>
            <a:ext cx="3600400" cy="1944216"/>
          </a:xfrm>
          <a:prstGeom prst="diamond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275856" y="993795"/>
            <a:ext cx="27350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Перспективы</a:t>
            </a:r>
            <a:endParaRPr lang="ru-RU" sz="32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cxnSp>
        <p:nvCxnSpPr>
          <p:cNvPr id="5" name="Соединительная линия уступом 4"/>
          <p:cNvCxnSpPr>
            <a:stCxn id="2" idx="1"/>
          </p:cNvCxnSpPr>
          <p:nvPr/>
        </p:nvCxnSpPr>
        <p:spPr>
          <a:xfrm rot="10800000" flipV="1">
            <a:off x="1979082" y="1286183"/>
            <a:ext cx="864096" cy="1548172"/>
          </a:xfrm>
          <a:prstGeom prst="bentConnector2">
            <a:avLst/>
          </a:prstGeom>
          <a:ln w="60325">
            <a:solidFill>
              <a:schemeClr val="accent1">
                <a:shade val="48000"/>
                <a:satMod val="110000"/>
                <a:alpha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>
            <a:stCxn id="2" idx="3"/>
          </p:cNvCxnSpPr>
          <p:nvPr/>
        </p:nvCxnSpPr>
        <p:spPr>
          <a:xfrm>
            <a:off x="6443578" y="1286183"/>
            <a:ext cx="864096" cy="1548173"/>
          </a:xfrm>
          <a:prstGeom prst="bentConnector2">
            <a:avLst/>
          </a:prstGeom>
          <a:ln w="60325">
            <a:solidFill>
              <a:schemeClr val="accent1">
                <a:shade val="48000"/>
                <a:satMod val="110000"/>
                <a:alpha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322897" y="2871353"/>
            <a:ext cx="3312368" cy="1728191"/>
          </a:xfrm>
          <a:prstGeom prst="rect">
            <a:avLst/>
          </a:prstGeom>
          <a:solidFill>
            <a:schemeClr val="accent3">
              <a:lumMod val="60000"/>
              <a:lumOff val="40000"/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5492" y="3258394"/>
            <a:ext cx="281692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Поиск новых </a:t>
            </a:r>
          </a:p>
          <a:p>
            <a:pPr algn="ctr"/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приемов и форм</a:t>
            </a:r>
            <a:endParaRPr lang="ru-RU" sz="2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51490" y="2852937"/>
            <a:ext cx="3312368" cy="1728191"/>
          </a:xfrm>
          <a:prstGeom prst="rect">
            <a:avLst/>
          </a:prstGeom>
          <a:solidFill>
            <a:srgbClr val="FFFF99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065305" y="3042952"/>
            <a:ext cx="235449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Оформление </a:t>
            </a:r>
          </a:p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информации</a:t>
            </a:r>
          </a:p>
          <a:p>
            <a:pPr algn="ctr"/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успешности</a:t>
            </a:r>
            <a:endParaRPr lang="ru-RU" sz="2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19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251520" y="260648"/>
            <a:ext cx="5328592" cy="1800200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29816" y="47667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«Только успех поддерживает интерес ребенка к обучению. А интерес появляется только тогда, когда есть вдохновение, рождающееся от успеха в овладении </a:t>
            </a:r>
            <a:r>
              <a:rPr lang="ru-RU" b="1" dirty="0" smtClean="0">
                <a:solidFill>
                  <a:schemeClr val="bg1"/>
                </a:solidFill>
              </a:rPr>
              <a:t>знаниями»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652120" y="1160748"/>
            <a:ext cx="648072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444208" y="929915"/>
            <a:ext cx="24132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К. Д. Ушинский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34380" y="2348880"/>
            <a:ext cx="5328592" cy="1800200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323528" y="4437112"/>
            <a:ext cx="5328592" cy="1800200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52120" y="3221701"/>
            <a:ext cx="648072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5712385" y="5337212"/>
            <a:ext cx="648072" cy="0"/>
          </a:xfrm>
          <a:prstGeom prst="line">
            <a:avLst/>
          </a:prstGeom>
          <a:ln w="222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29816" y="278731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«Если ребёнку удаётся добиться успеха в познавательной </a:t>
            </a:r>
            <a:r>
              <a:rPr lang="ru-RU" b="1" dirty="0" smtClean="0">
                <a:solidFill>
                  <a:schemeClr val="bg1"/>
                </a:solidFill>
              </a:rPr>
              <a:t>деятельности, то </a:t>
            </a:r>
            <a:r>
              <a:rPr lang="ru-RU" b="1" dirty="0">
                <a:solidFill>
                  <a:schemeClr val="bg1"/>
                </a:solidFill>
              </a:rPr>
              <a:t>у </a:t>
            </a:r>
            <a:r>
              <a:rPr lang="ru-RU" b="1" dirty="0" smtClean="0">
                <a:solidFill>
                  <a:schemeClr val="bg1"/>
                </a:solidFill>
              </a:rPr>
              <a:t>него </a:t>
            </a:r>
            <a:r>
              <a:rPr lang="ru-RU" b="1" dirty="0">
                <a:solidFill>
                  <a:schemeClr val="bg1"/>
                </a:solidFill>
              </a:rPr>
              <a:t>есть все шансы на успех в жизни</a:t>
            </a:r>
            <a:r>
              <a:rPr lang="ru-RU" b="1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660232" y="2990868"/>
            <a:ext cx="1586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У</a:t>
            </a:r>
            <a:r>
              <a:rPr lang="ru-RU" sz="2400" b="1" dirty="0" smtClean="0">
                <a:solidFill>
                  <a:schemeClr val="bg1"/>
                </a:solidFill>
              </a:rPr>
              <a:t>. Глассер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01824" y="4875547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«Если ребёнка лишить веры в себя</a:t>
            </a:r>
            <a:r>
              <a:rPr lang="ru-RU" b="1" dirty="0" smtClean="0">
                <a:solidFill>
                  <a:schemeClr val="bg1"/>
                </a:solidFill>
              </a:rPr>
              <a:t>, трудно </a:t>
            </a:r>
            <a:r>
              <a:rPr lang="ru-RU" b="1" dirty="0">
                <a:solidFill>
                  <a:schemeClr val="bg1"/>
                </a:solidFill>
              </a:rPr>
              <a:t>будет надеяться на его «светлое будущее</a:t>
            </a:r>
            <a:r>
              <a:rPr lang="ru-RU" b="1" dirty="0" smtClean="0">
                <a:solidFill>
                  <a:schemeClr val="bg1"/>
                </a:solidFill>
              </a:rPr>
              <a:t>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658400" y="5106379"/>
            <a:ext cx="1984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А. С. Белкин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54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вал 2"/>
          <p:cNvSpPr/>
          <p:nvPr/>
        </p:nvSpPr>
        <p:spPr>
          <a:xfrm>
            <a:off x="1835696" y="2548492"/>
            <a:ext cx="3168352" cy="2736304"/>
          </a:xfrm>
          <a:prstGeom prst="ellipse">
            <a:avLst/>
          </a:prstGeom>
          <a:solidFill>
            <a:srgbClr val="00B0F0">
              <a:alpha val="47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4283968" y="2564904"/>
            <a:ext cx="3168352" cy="2736304"/>
          </a:xfrm>
          <a:prstGeom prst="ellipse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987824" y="620688"/>
            <a:ext cx="3168352" cy="2736304"/>
          </a:xfrm>
          <a:prstGeom prst="ellipse">
            <a:avLst/>
          </a:prstGeom>
          <a:solidFill>
            <a:srgbClr val="FFFF66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590132" y="1471274"/>
            <a:ext cx="2017347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Ситуация</a:t>
            </a:r>
          </a:p>
          <a:p>
            <a:pPr algn="ctr"/>
            <a:r>
              <a:rPr lang="ru-RU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успеха</a:t>
            </a:r>
            <a:endParaRPr lang="ru-RU" sz="32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54580" y="3601301"/>
            <a:ext cx="124143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Успех</a:t>
            </a:r>
            <a:endParaRPr lang="ru-RU" sz="32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59470" y="3601301"/>
            <a:ext cx="20173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2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Ситуация</a:t>
            </a:r>
          </a:p>
        </p:txBody>
      </p:sp>
    </p:spTree>
    <p:extLst>
      <p:ext uri="{BB962C8B-B14F-4D97-AF65-F5344CB8AC3E}">
        <p14:creationId xmlns:p14="http://schemas.microsoft.com/office/powerpoint/2010/main" val="373138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2627784" y="404664"/>
            <a:ext cx="4176464" cy="1339416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5576" y="2636912"/>
            <a:ext cx="7776864" cy="2880320"/>
          </a:xfrm>
          <a:prstGeom prst="rect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2636912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задача  </a:t>
            </a:r>
            <a:r>
              <a:rPr lang="ru-RU" sz="2400" b="1" dirty="0">
                <a:solidFill>
                  <a:schemeClr val="bg1"/>
                </a:solidFill>
              </a:rPr>
              <a:t>дошкольного </a:t>
            </a:r>
            <a:r>
              <a:rPr lang="ru-RU" sz="2400" b="1" dirty="0" smtClean="0">
                <a:solidFill>
                  <a:schemeClr val="bg1"/>
                </a:solidFill>
              </a:rPr>
              <a:t>образования – это  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  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55776" y="404665"/>
            <a:ext cx="42484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1"/>
                </a:solidFill>
              </a:rPr>
              <a:t>В </a:t>
            </a:r>
            <a:r>
              <a:rPr lang="ru-RU" sz="2800" b="1" dirty="0" smtClean="0">
                <a:solidFill>
                  <a:schemeClr val="bg1"/>
                </a:solidFill>
              </a:rPr>
              <a:t>соответствии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с </a:t>
            </a:r>
            <a:r>
              <a:rPr lang="ru-RU" sz="2800" b="1" dirty="0" smtClean="0">
                <a:solidFill>
                  <a:schemeClr val="bg1"/>
                </a:solidFill>
              </a:rPr>
              <a:t>ФГОС  ДО ( 17.10.2013 № 1155)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283968" y="1772816"/>
            <a:ext cx="75608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58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Овал 56"/>
          <p:cNvSpPr/>
          <p:nvPr/>
        </p:nvSpPr>
        <p:spPr>
          <a:xfrm>
            <a:off x="609654" y="5054677"/>
            <a:ext cx="187220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609654" y="3542509"/>
            <a:ext cx="1872208" cy="19082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Овал 58"/>
          <p:cNvSpPr/>
          <p:nvPr/>
        </p:nvSpPr>
        <p:spPr>
          <a:xfrm>
            <a:off x="609654" y="3146465"/>
            <a:ext cx="1872208" cy="7920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Стрелка вправо 59"/>
          <p:cNvSpPr/>
          <p:nvPr/>
        </p:nvSpPr>
        <p:spPr>
          <a:xfrm rot="5400000">
            <a:off x="1185330" y="2959025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10-конечная звезда 60"/>
          <p:cNvSpPr/>
          <p:nvPr/>
        </p:nvSpPr>
        <p:spPr>
          <a:xfrm>
            <a:off x="161631" y="1166245"/>
            <a:ext cx="2808312" cy="1512168"/>
          </a:xfrm>
          <a:prstGeom prst="star10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Прямоугольник 61"/>
          <p:cNvSpPr/>
          <p:nvPr/>
        </p:nvSpPr>
        <p:spPr>
          <a:xfrm>
            <a:off x="1967155" y="188640"/>
            <a:ext cx="50979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Этапы</a:t>
            </a:r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создания ситуации успеха в </a:t>
            </a:r>
          </a:p>
          <a:p>
            <a:pPr algn="ctr"/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образо</a:t>
            </a:r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вательной </a:t>
            </a:r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деятельности</a:t>
            </a:r>
            <a:endParaRPr lang="ru-RU" sz="2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437478" y="1488460"/>
            <a:ext cx="22645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На мотивационном </a:t>
            </a:r>
          </a:p>
          <a:p>
            <a:pPr algn="ctr"/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у</a:t>
            </a:r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ровне </a:t>
            </a:r>
          </a:p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цель воспитателя:</a:t>
            </a:r>
            <a:endParaRPr lang="ru-RU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3559989" y="5054677"/>
            <a:ext cx="187220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3559989" y="3542509"/>
            <a:ext cx="1872208" cy="19082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3559989" y="3146465"/>
            <a:ext cx="1872208" cy="7920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Стрелка вправо 66"/>
          <p:cNvSpPr/>
          <p:nvPr/>
        </p:nvSpPr>
        <p:spPr>
          <a:xfrm rot="5400000">
            <a:off x="4135665" y="2959025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10-конечная звезда 67"/>
          <p:cNvSpPr/>
          <p:nvPr/>
        </p:nvSpPr>
        <p:spPr>
          <a:xfrm>
            <a:off x="3111966" y="1166245"/>
            <a:ext cx="2808312" cy="1512168"/>
          </a:xfrm>
          <a:prstGeom prst="star10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3295833" y="1488460"/>
            <a:ext cx="2448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На организационном </a:t>
            </a:r>
          </a:p>
          <a:p>
            <a:pPr algn="ctr"/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у</a:t>
            </a:r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ровне </a:t>
            </a:r>
          </a:p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цель воспитателя:</a:t>
            </a:r>
            <a:endParaRPr lang="ru-RU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6533551" y="5054677"/>
            <a:ext cx="187220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>
            <a:off x="6533551" y="3542509"/>
            <a:ext cx="1872208" cy="19082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Овал 71"/>
          <p:cNvSpPr/>
          <p:nvPr/>
        </p:nvSpPr>
        <p:spPr>
          <a:xfrm>
            <a:off x="6533551" y="3146465"/>
            <a:ext cx="1872208" cy="79208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Стрелка вправо 72"/>
          <p:cNvSpPr/>
          <p:nvPr/>
        </p:nvSpPr>
        <p:spPr>
          <a:xfrm rot="5400000">
            <a:off x="7109227" y="2959025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10-конечная звезда 73"/>
          <p:cNvSpPr/>
          <p:nvPr/>
        </p:nvSpPr>
        <p:spPr>
          <a:xfrm>
            <a:off x="6085528" y="1166245"/>
            <a:ext cx="2808312" cy="1512168"/>
          </a:xfrm>
          <a:prstGeom prst="star10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Прямоугольник 74"/>
          <p:cNvSpPr/>
          <p:nvPr/>
        </p:nvSpPr>
        <p:spPr>
          <a:xfrm>
            <a:off x="6360830" y="1488460"/>
            <a:ext cx="22656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На результативном </a:t>
            </a:r>
          </a:p>
          <a:p>
            <a:pPr algn="ctr"/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у</a:t>
            </a:r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ровне </a:t>
            </a:r>
          </a:p>
          <a:p>
            <a:pPr algn="ctr"/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цель воспитателя:</a:t>
            </a:r>
            <a:endParaRPr lang="ru-RU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705413" y="3961562"/>
            <a:ext cx="17063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Сделать</a:t>
            </a:r>
          </a:p>
          <a:p>
            <a:pPr algn="ctr"/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т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ак, чтобы</a:t>
            </a:r>
          </a:p>
          <a:p>
            <a:pPr algn="ctr"/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р</a:t>
            </a:r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ебенок </a:t>
            </a:r>
            <a:r>
              <a:rPr lang="ru-RU" b="1" u="sng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захотел</a:t>
            </a:r>
          </a:p>
          <a:p>
            <a:pPr algn="ctr"/>
            <a:r>
              <a:rPr lang="ru-RU" b="1" u="sng" dirty="0">
                <a:ln w="50800"/>
                <a:solidFill>
                  <a:schemeClr val="bg1">
                    <a:shade val="50000"/>
                  </a:schemeClr>
                </a:solidFill>
              </a:rPr>
              <a:t>д</a:t>
            </a:r>
            <a:r>
              <a:rPr lang="ru-RU" b="1" u="sng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остичь успеха</a:t>
            </a:r>
            <a:endParaRPr lang="ru-RU" b="1" u="sng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3642919" y="3937715"/>
            <a:ext cx="170634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Сделать</a:t>
            </a:r>
          </a:p>
          <a:p>
            <a:pPr algn="ctr"/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т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ак, чтобы</a:t>
            </a:r>
          </a:p>
          <a:p>
            <a:pPr algn="ctr"/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р</a:t>
            </a:r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ебенок </a:t>
            </a:r>
            <a:r>
              <a:rPr lang="ru-RU" b="1" u="sng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сумел</a:t>
            </a:r>
          </a:p>
          <a:p>
            <a:pPr algn="ctr"/>
            <a:r>
              <a:rPr lang="ru-RU" b="1" u="sng" dirty="0">
                <a:ln w="50800"/>
                <a:solidFill>
                  <a:schemeClr val="bg1">
                    <a:shade val="50000"/>
                  </a:schemeClr>
                </a:solidFill>
              </a:rPr>
              <a:t>д</a:t>
            </a:r>
            <a:r>
              <a:rPr lang="ru-RU" b="1" u="sng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остичь успеха</a:t>
            </a:r>
            <a:endParaRPr lang="ru-RU" b="1" u="sng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78" name="Прямоугольник 77"/>
          <p:cNvSpPr/>
          <p:nvPr/>
        </p:nvSpPr>
        <p:spPr>
          <a:xfrm>
            <a:off x="6640466" y="3936877"/>
            <a:ext cx="17063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Сделать</a:t>
            </a:r>
          </a:p>
          <a:p>
            <a:pPr algn="ctr"/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т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ак, чтобы</a:t>
            </a:r>
          </a:p>
          <a:p>
            <a:pPr algn="ctr"/>
            <a:r>
              <a:rPr lang="ru-RU" b="1" dirty="0">
                <a:ln w="50800"/>
                <a:solidFill>
                  <a:schemeClr val="bg1">
                    <a:shade val="50000"/>
                  </a:schemeClr>
                </a:solidFill>
              </a:rPr>
              <a:t>р</a:t>
            </a:r>
            <a:r>
              <a:rPr lang="ru-RU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ебенок </a:t>
            </a:r>
            <a:r>
              <a:rPr lang="ru-RU" b="1" u="sng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захотел</a:t>
            </a:r>
          </a:p>
          <a:p>
            <a:pPr algn="ctr"/>
            <a:r>
              <a:rPr lang="ru-RU" b="1" u="sng" dirty="0">
                <a:ln w="50800"/>
                <a:solidFill>
                  <a:schemeClr val="bg1">
                    <a:shade val="50000"/>
                  </a:schemeClr>
                </a:solidFill>
              </a:rPr>
              <a:t>д</a:t>
            </a:r>
            <a:r>
              <a:rPr lang="ru-RU" b="1" u="sng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остичь успеха снова</a:t>
            </a:r>
            <a:endParaRPr lang="ru-RU" b="1" u="sng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4978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Овал 29"/>
          <p:cNvSpPr/>
          <p:nvPr/>
        </p:nvSpPr>
        <p:spPr>
          <a:xfrm>
            <a:off x="179512" y="2280638"/>
            <a:ext cx="2448272" cy="118900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Овал 30"/>
          <p:cNvSpPr/>
          <p:nvPr/>
        </p:nvSpPr>
        <p:spPr>
          <a:xfrm>
            <a:off x="3606303" y="5106905"/>
            <a:ext cx="2448272" cy="1251919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6588224" y="2280638"/>
            <a:ext cx="2448272" cy="1189003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259632" y="3861048"/>
            <a:ext cx="2448272" cy="1198894"/>
          </a:xfrm>
          <a:prstGeom prst="ellipse">
            <a:avLst/>
          </a:prstGeom>
          <a:solidFill>
            <a:srgbClr val="92D050">
              <a:alpha val="63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5589880" y="3861048"/>
            <a:ext cx="2448272" cy="123699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287462" y="2514082"/>
            <a:ext cx="219630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Коллективная</a:t>
            </a:r>
          </a:p>
          <a:p>
            <a:pPr algn="ctr"/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работа</a:t>
            </a:r>
            <a:endParaRPr lang="ru-RU" sz="2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548119" y="2560533"/>
            <a:ext cx="257660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Индивидуальная</a:t>
            </a:r>
          </a:p>
          <a:p>
            <a:pPr algn="ctr"/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работа</a:t>
            </a:r>
            <a:endParaRPr lang="ru-RU" sz="2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1163282" y="4142482"/>
            <a:ext cx="264097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Самостоятельная</a:t>
            </a:r>
          </a:p>
          <a:p>
            <a:pPr algn="ctr"/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работа</a:t>
            </a:r>
            <a:endParaRPr lang="ru-RU" sz="2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6125110" y="4096316"/>
            <a:ext cx="137781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Работа в</a:t>
            </a:r>
          </a:p>
          <a:p>
            <a:pPr algn="ctr"/>
            <a:r>
              <a:rPr lang="ru-RU" sz="2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парах</a:t>
            </a:r>
            <a:endParaRPr lang="ru-RU" sz="2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3905766" y="5317365"/>
            <a:ext cx="184935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Работа с </a:t>
            </a:r>
          </a:p>
          <a:p>
            <a:pPr algn="ctr"/>
            <a:r>
              <a:rPr lang="ru-RU" sz="2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родителями</a:t>
            </a:r>
            <a:endParaRPr lang="ru-RU" sz="2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50" name="Стрелка вправо 49"/>
          <p:cNvSpPr/>
          <p:nvPr/>
        </p:nvSpPr>
        <p:spPr>
          <a:xfrm rot="2238195">
            <a:off x="6176221" y="2297486"/>
            <a:ext cx="620290" cy="1997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 вправо 50"/>
          <p:cNvSpPr/>
          <p:nvPr/>
        </p:nvSpPr>
        <p:spPr>
          <a:xfrm rot="3921044">
            <a:off x="5413986" y="3087733"/>
            <a:ext cx="1453866" cy="2289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право 51"/>
          <p:cNvSpPr/>
          <p:nvPr/>
        </p:nvSpPr>
        <p:spPr>
          <a:xfrm rot="6560409">
            <a:off x="2671059" y="3162856"/>
            <a:ext cx="1358239" cy="262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право 52"/>
          <p:cNvSpPr/>
          <p:nvPr/>
        </p:nvSpPr>
        <p:spPr>
          <a:xfrm rot="8596619">
            <a:off x="2543708" y="2469014"/>
            <a:ext cx="600199" cy="22668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трелка вправо 53"/>
          <p:cNvSpPr/>
          <p:nvPr/>
        </p:nvSpPr>
        <p:spPr>
          <a:xfrm rot="5400000">
            <a:off x="3559826" y="3827429"/>
            <a:ext cx="2278755" cy="2624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Овал 54"/>
          <p:cNvSpPr/>
          <p:nvPr/>
        </p:nvSpPr>
        <p:spPr>
          <a:xfrm>
            <a:off x="2843808" y="1093377"/>
            <a:ext cx="3456384" cy="1728192"/>
          </a:xfrm>
          <a:prstGeom prst="ellipse">
            <a:avLst/>
          </a:pr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>
            <a:off x="3704102" y="1634307"/>
            <a:ext cx="173579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Формы</a:t>
            </a:r>
            <a:endParaRPr lang="ru-RU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Прямоугольник 29"/>
          <p:cNvSpPr/>
          <p:nvPr/>
        </p:nvSpPr>
        <p:spPr>
          <a:xfrm>
            <a:off x="3318876" y="2891722"/>
            <a:ext cx="185198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Методы</a:t>
            </a:r>
            <a:endParaRPr lang="ru-RU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1" name="Прямоугольная выноска 30"/>
          <p:cNvSpPr/>
          <p:nvPr/>
        </p:nvSpPr>
        <p:spPr>
          <a:xfrm rot="10800000">
            <a:off x="755576" y="980728"/>
            <a:ext cx="2448272" cy="1584176"/>
          </a:xfrm>
          <a:prstGeom prst="wedgeRectCallout">
            <a:avLst>
              <a:gd name="adj1" fmla="val -71763"/>
              <a:gd name="adj2" fmla="val -53599"/>
            </a:avLst>
          </a:prstGeom>
          <a:solidFill>
            <a:srgbClr val="FFFF66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ая выноска 31"/>
          <p:cNvSpPr/>
          <p:nvPr/>
        </p:nvSpPr>
        <p:spPr>
          <a:xfrm rot="10800000">
            <a:off x="755575" y="4293096"/>
            <a:ext cx="2448272" cy="1584176"/>
          </a:xfrm>
          <a:prstGeom prst="wedgeRectCallout">
            <a:avLst>
              <a:gd name="adj1" fmla="val -66246"/>
              <a:gd name="adj2" fmla="val 92672"/>
            </a:avLst>
          </a:prstGeom>
          <a:solidFill>
            <a:srgbClr val="FFFF66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ая выноска 32"/>
          <p:cNvSpPr/>
          <p:nvPr/>
        </p:nvSpPr>
        <p:spPr>
          <a:xfrm rot="10800000">
            <a:off x="5364088" y="908720"/>
            <a:ext cx="2448272" cy="1584176"/>
          </a:xfrm>
          <a:prstGeom prst="wedgeRectCallout">
            <a:avLst>
              <a:gd name="adj1" fmla="val 66597"/>
              <a:gd name="adj2" fmla="val -60157"/>
            </a:avLst>
          </a:prstGeom>
          <a:solidFill>
            <a:srgbClr val="FFFF66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ая выноска 33"/>
          <p:cNvSpPr/>
          <p:nvPr/>
        </p:nvSpPr>
        <p:spPr>
          <a:xfrm rot="10800000">
            <a:off x="5364088" y="4365104"/>
            <a:ext cx="2448272" cy="1584176"/>
          </a:xfrm>
          <a:prstGeom prst="wedgeRectCallout">
            <a:avLst>
              <a:gd name="adj1" fmla="val 64475"/>
              <a:gd name="adj2" fmla="val 96607"/>
            </a:avLst>
          </a:prstGeom>
          <a:solidFill>
            <a:srgbClr val="FFFF66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747709" y="1511206"/>
            <a:ext cx="24482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>
                <a:ln w="50800"/>
                <a:solidFill>
                  <a:schemeClr val="bg1">
                    <a:shade val="50000"/>
                  </a:schemeClr>
                </a:solidFill>
              </a:rPr>
              <a:t>С</a:t>
            </a:r>
            <a:r>
              <a:rPr lang="ru-RU" sz="28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ловесные</a:t>
            </a:r>
            <a:endParaRPr lang="ru-RU" sz="2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47708" y="4823574"/>
            <a:ext cx="244827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Наглядные</a:t>
            </a:r>
            <a:endParaRPr lang="ru-RU" sz="2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5188579" y="1505339"/>
            <a:ext cx="280831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Практические</a:t>
            </a:r>
            <a:endParaRPr lang="ru-RU" sz="2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348985" y="4680138"/>
            <a:ext cx="2448273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Дифференцированные</a:t>
            </a:r>
            <a:endParaRPr lang="ru-RU" sz="2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425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Шестиугольник 5"/>
          <p:cNvSpPr/>
          <p:nvPr/>
        </p:nvSpPr>
        <p:spPr>
          <a:xfrm>
            <a:off x="2079745" y="1075218"/>
            <a:ext cx="5472608" cy="4840754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Шестиугольник 4"/>
          <p:cNvSpPr/>
          <p:nvPr/>
        </p:nvSpPr>
        <p:spPr>
          <a:xfrm>
            <a:off x="3547970" y="2325284"/>
            <a:ext cx="2497895" cy="227263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231737" y="1181965"/>
            <a:ext cx="1404000" cy="1404000"/>
          </a:xfrm>
          <a:prstGeom prst="ellipse">
            <a:avLst/>
          </a:prstGeom>
          <a:solidFill>
            <a:srgbClr val="FFFF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2353356" y="2741602"/>
            <a:ext cx="1440000" cy="1440000"/>
          </a:xfrm>
          <a:prstGeom prst="ellipse">
            <a:avLst/>
          </a:prstGeom>
          <a:solidFill>
            <a:srgbClr val="FFFF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137149" y="4339813"/>
            <a:ext cx="1440000" cy="1440000"/>
          </a:xfrm>
          <a:prstGeom prst="ellipse">
            <a:avLst/>
          </a:prstGeom>
          <a:solidFill>
            <a:srgbClr val="FFFF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913771" y="1155289"/>
            <a:ext cx="1404000" cy="1404000"/>
          </a:xfrm>
          <a:prstGeom prst="ellipse">
            <a:avLst/>
          </a:prstGeom>
          <a:solidFill>
            <a:srgbClr val="FFFF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841314" y="2805994"/>
            <a:ext cx="1440000" cy="1440000"/>
          </a:xfrm>
          <a:prstGeom prst="ellipse">
            <a:avLst/>
          </a:prstGeom>
          <a:solidFill>
            <a:srgbClr val="FFFF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920754" y="4339813"/>
            <a:ext cx="1440000" cy="1440000"/>
          </a:xfrm>
          <a:prstGeom prst="ellipse">
            <a:avLst/>
          </a:prstGeom>
          <a:solidFill>
            <a:srgbClr val="FFFF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Овал 18"/>
          <p:cNvSpPr/>
          <p:nvPr/>
        </p:nvSpPr>
        <p:spPr>
          <a:xfrm>
            <a:off x="3862049" y="2507602"/>
            <a:ext cx="1908000" cy="1908000"/>
          </a:xfrm>
          <a:prstGeom prst="ellipse">
            <a:avLst/>
          </a:prstGeom>
          <a:solidFill>
            <a:srgbClr val="2FD974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342912" y="1373956"/>
            <a:ext cx="126784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Добро</a:t>
            </a:r>
          </a:p>
          <a:p>
            <a:pPr algn="ctr"/>
            <a:r>
              <a:rPr lang="ru-RU" sz="2000" b="1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желатель</a:t>
            </a:r>
            <a:endParaRPr lang="ru-RU" sz="2000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000" b="1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ность</a:t>
            </a:r>
            <a:endParaRPr lang="ru-RU" sz="2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014766" y="4530879"/>
            <a:ext cx="169456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Персональ</a:t>
            </a:r>
            <a:endParaRPr lang="ru-RU" sz="2000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000" b="1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ная</a:t>
            </a:r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исключи</a:t>
            </a:r>
          </a:p>
          <a:p>
            <a:pPr algn="ctr"/>
            <a:r>
              <a:rPr lang="ru-RU" sz="2000" b="1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тельность</a:t>
            </a:r>
            <a:endParaRPr lang="ru-RU" sz="2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68415" y="2939017"/>
            <a:ext cx="120988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Высокая</a:t>
            </a:r>
          </a:p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оценка</a:t>
            </a:r>
          </a:p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детали</a:t>
            </a:r>
            <a:endParaRPr lang="ru-RU" sz="2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118015" y="1451524"/>
            <a:ext cx="104547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Снятие</a:t>
            </a:r>
          </a:p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страха</a:t>
            </a:r>
            <a:endParaRPr lang="ru-RU" sz="2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775009" y="3071178"/>
            <a:ext cx="157261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Скрытая</a:t>
            </a:r>
          </a:p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инструкция</a:t>
            </a:r>
            <a:endParaRPr lang="ru-RU" sz="2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982561" y="4705870"/>
            <a:ext cx="13163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Авансиро</a:t>
            </a:r>
            <a:endParaRPr lang="ru-RU" sz="2000" b="1" dirty="0" smtClean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r>
              <a:rPr lang="ru-RU" sz="2000" b="1" dirty="0" err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вание</a:t>
            </a:r>
            <a:endParaRPr lang="ru-RU" sz="2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205138" y="3107659"/>
            <a:ext cx="132882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Ситуация</a:t>
            </a:r>
          </a:p>
          <a:p>
            <a:pPr algn="ctr"/>
            <a:r>
              <a:rPr lang="ru-RU" sz="2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успеха</a:t>
            </a:r>
            <a:endParaRPr lang="ru-RU" sz="2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Стрелка вправо 7"/>
          <p:cNvSpPr/>
          <p:nvPr/>
        </p:nvSpPr>
        <p:spPr>
          <a:xfrm rot="19173344">
            <a:off x="6083343" y="811113"/>
            <a:ext cx="797942" cy="507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360754" y="291047"/>
            <a:ext cx="280070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«Ничего страшного...»</a:t>
            </a:r>
            <a:endParaRPr lang="ru-RU" sz="2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6" name="Стрелка вправо 35"/>
          <p:cNvSpPr/>
          <p:nvPr/>
        </p:nvSpPr>
        <p:spPr>
          <a:xfrm rot="21443850">
            <a:off x="7348246" y="3279795"/>
            <a:ext cx="571934" cy="492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7881390" y="2987762"/>
            <a:ext cx="140609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«Ты же </a:t>
            </a:r>
          </a:p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помнишь, </a:t>
            </a:r>
          </a:p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что...»</a:t>
            </a:r>
            <a:endParaRPr lang="ru-RU" sz="2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751550" y="5792871"/>
            <a:ext cx="25408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«У тебя обязательно</a:t>
            </a:r>
          </a:p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получится...»</a:t>
            </a:r>
            <a:endParaRPr lang="ru-RU" sz="2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9" name="Стрелка вправо 38"/>
          <p:cNvSpPr/>
          <p:nvPr/>
        </p:nvSpPr>
        <p:spPr>
          <a:xfrm rot="1623533">
            <a:off x="6236622" y="5430029"/>
            <a:ext cx="773943" cy="507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00555" y="5779813"/>
            <a:ext cx="263828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«Только у тебя и </a:t>
            </a:r>
          </a:p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может получиться...»</a:t>
            </a:r>
            <a:endParaRPr lang="ru-RU" sz="2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1" name="Стрелка вправо 40"/>
          <p:cNvSpPr/>
          <p:nvPr/>
        </p:nvSpPr>
        <p:spPr>
          <a:xfrm rot="8582549">
            <a:off x="2517020" y="5457112"/>
            <a:ext cx="752127" cy="507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-67340" y="2939016"/>
            <a:ext cx="208076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«Вот эта часть</a:t>
            </a:r>
          </a:p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у тебя </a:t>
            </a:r>
          </a:p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замечательна...»</a:t>
            </a:r>
            <a:endParaRPr lang="ru-RU" sz="2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4" name="Стрелка вправо 43"/>
          <p:cNvSpPr/>
          <p:nvPr/>
        </p:nvSpPr>
        <p:spPr>
          <a:xfrm rot="10800000">
            <a:off x="1727455" y="3249396"/>
            <a:ext cx="571934" cy="492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>
            <a:off x="190020" y="291149"/>
            <a:ext cx="266406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«Я очень рада, что...»</a:t>
            </a:r>
            <a:endParaRPr lang="ru-RU" sz="2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46" name="Стрелка вправо 45"/>
          <p:cNvSpPr/>
          <p:nvPr/>
        </p:nvSpPr>
        <p:spPr>
          <a:xfrm rot="13038344">
            <a:off x="2636392" y="819399"/>
            <a:ext cx="797942" cy="507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6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Texturizer/>
                    </a14:imgEffect>
                    <a14:imgEffect>
                      <a14:colorTemperature colorTemp="7125"/>
                    </a14:imgEffect>
                    <a14:imgEffect>
                      <a14:saturation sat="0"/>
                    </a14:imgEffect>
                    <a14:imgEffect>
                      <a14:brightnessContrast bright="50000"/>
                    </a14:imgEffect>
                  </a14:imgLayer>
                </a14:imgProps>
              </a:ext>
            </a:extLst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val="3358234148"/>
              </p:ext>
            </p:extLst>
          </p:nvPr>
        </p:nvGraphicFramePr>
        <p:xfrm>
          <a:off x="323528" y="116632"/>
          <a:ext cx="8352928" cy="6336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03412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c7967ae-0ed1-43b8-ab17-07c74bbb2655">JNR7EQYY5TWF-1529506825-644</_dlc_DocId>
    <_dlc_DocIdUrl xmlns="9c7967ae-0ed1-43b8-ab17-07c74bbb2655">
      <Url>http://www.eduportal44.ru/Kostroma_R_EDU/DS1Nik/_layouts/15/DocIdRedir.aspx?ID=JNR7EQYY5TWF-1529506825-644</Url>
      <Description>JNR7EQYY5TWF-1529506825-644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90747E6D40B31408E233CB8719C2533" ma:contentTypeVersion="0" ma:contentTypeDescription="Создание документа." ma:contentTypeScope="" ma:versionID="ea854138d9cb3e40f00b58aba4cf3833">
  <xsd:schema xmlns:xsd="http://www.w3.org/2001/XMLSchema" xmlns:xs="http://www.w3.org/2001/XMLSchema" xmlns:p="http://schemas.microsoft.com/office/2006/metadata/properties" xmlns:ns2="9c7967ae-0ed1-43b8-ab17-07c74bbb2655" targetNamespace="http://schemas.microsoft.com/office/2006/metadata/properties" ma:root="true" ma:fieldsID="aa7a57673b7ee1ec28f8fa5c0f4a6f3a" ns2:_="">
    <xsd:import namespace="9c7967ae-0ed1-43b8-ab17-07c74bbb265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7967ae-0ed1-43b8-ab17-07c74bbb265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F76848C-23A1-4CBC-B250-D6F9B7F226AF}"/>
</file>

<file path=customXml/itemProps2.xml><?xml version="1.0" encoding="utf-8"?>
<ds:datastoreItem xmlns:ds="http://schemas.openxmlformats.org/officeDocument/2006/customXml" ds:itemID="{0AAFDE95-0D87-40CE-8322-018736AF42E0}"/>
</file>

<file path=customXml/itemProps3.xml><?xml version="1.0" encoding="utf-8"?>
<ds:datastoreItem xmlns:ds="http://schemas.openxmlformats.org/officeDocument/2006/customXml" ds:itemID="{8D844F06-3B57-459D-ACBC-F16C58254FD6}"/>
</file>

<file path=customXml/itemProps4.xml><?xml version="1.0" encoding="utf-8"?>
<ds:datastoreItem xmlns:ds="http://schemas.openxmlformats.org/officeDocument/2006/customXml" ds:itemID="{3D037A92-56C0-4372-94D8-1D0267DFDFE5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339</TotalTime>
  <Words>287</Words>
  <Application>Microsoft Office PowerPoint</Application>
  <PresentationFormat>Экран (4:3)</PresentationFormat>
  <Paragraphs>91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32</cp:revision>
  <cp:lastPrinted>2019-03-26T18:07:57Z</cp:lastPrinted>
  <dcterms:created xsi:type="dcterms:W3CDTF">2019-03-26T16:36:15Z</dcterms:created>
  <dcterms:modified xsi:type="dcterms:W3CDTF">2019-04-30T07:45:17Z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0x010100D90747E6D40B31408E233CB8719C2533</vt:lpwstr>
  </property>
  <property fmtid="{D5CDD505-2E9C-101B-9397-08002B2CF9AE}" pid="3" name="_dlc_DocIdItemGuid">
    <vt:lpwstr>f29b3804-6758-4224-8134-f4cc9773a4f2</vt:lpwstr>
  </property>
</Properties>
</file>