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29A"/>
    <a:srgbClr val="6600CC"/>
    <a:srgbClr val="33CC33"/>
    <a:srgbClr val="FFCC00"/>
    <a:srgbClr val="0517C7"/>
    <a:srgbClr val="FF3399"/>
    <a:srgbClr val="CC00CC"/>
    <a:srgbClr val="00CC00"/>
    <a:srgbClr val="660066"/>
    <a:srgbClr val="39D2E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3200">
              <a:solidFill>
                <a:srgbClr val="002060"/>
              </a:solidFill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Дети, % 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Лист1!$A$2:$A$3</c:f>
              <c:strCache>
                <c:ptCount val="2"/>
                <c:pt idx="0">
                  <c:v>Начало года</c:v>
                </c:pt>
                <c:pt idx="1">
                  <c:v>Конец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73</c:v>
                </c:pt>
              </c:numCache>
            </c:numRef>
          </c:val>
        </c:ser>
        <c:shape val="box"/>
        <c:axId val="66013056"/>
        <c:axId val="66014592"/>
        <c:axId val="0"/>
      </c:bar3DChart>
      <c:catAx>
        <c:axId val="66013056"/>
        <c:scaling>
          <c:orientation val="minMax"/>
        </c:scaling>
        <c:axPos val="b"/>
        <c:tickLblPos val="nextTo"/>
        <c:txPr>
          <a:bodyPr/>
          <a:lstStyle/>
          <a:p>
            <a:pPr>
              <a:defRPr sz="3200" b="1">
                <a:solidFill>
                  <a:srgbClr val="002060"/>
                </a:solidFill>
              </a:defRPr>
            </a:pPr>
            <a:endParaRPr lang="ru-RU"/>
          </a:p>
        </c:txPr>
        <c:crossAx val="66014592"/>
        <c:crosses val="autoZero"/>
        <c:auto val="1"/>
        <c:lblAlgn val="ctr"/>
        <c:lblOffset val="100"/>
      </c:catAx>
      <c:valAx>
        <c:axId val="66014592"/>
        <c:scaling>
          <c:orientation val="minMax"/>
        </c:scaling>
        <c:axPos val="l"/>
        <c:majorGridlines>
          <c:spPr>
            <a:ln>
              <a:solidFill>
                <a:srgbClr val="04129A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3200">
                <a:solidFill>
                  <a:srgbClr val="002060"/>
                </a:solidFill>
              </a:defRPr>
            </a:pPr>
            <a:endParaRPr lang="ru-RU"/>
          </a:p>
        </c:txPr>
        <c:crossAx val="66013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3200"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0A5418-5A14-48EF-96CF-AA86F97BBF0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2CF92-D7A7-4AF0-9183-DC9E500EC3D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917">
              <a:schemeClr val="tx2">
                <a:lumMod val="75000"/>
              </a:schemeClr>
            </a:gs>
            <a:gs pos="53333">
              <a:schemeClr val="tx2">
                <a:lumMod val="75000"/>
              </a:schemeClr>
            </a:gs>
            <a:gs pos="17000">
              <a:srgbClr val="CBCA59"/>
            </a:gs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6600CC"/>
                </a:solidFill>
              </a:rPr>
              <a:t>Методический семинар</a:t>
            </a:r>
          </a:p>
          <a:p>
            <a:pPr algn="ctr"/>
            <a:endParaRPr lang="ru-RU" sz="3600" dirty="0" smtClean="0">
              <a:solidFill>
                <a:srgbClr val="6600CC"/>
              </a:solidFill>
            </a:endParaRPr>
          </a:p>
          <a:p>
            <a:pPr algn="ctr"/>
            <a:endParaRPr lang="ru-RU" sz="3600" dirty="0" smtClean="0">
              <a:solidFill>
                <a:srgbClr val="6600CC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517C7"/>
                </a:solidFill>
              </a:rPr>
              <a:t>Театральная деятельность, как средство коммуникативного развития дошкольников</a:t>
            </a:r>
            <a:endParaRPr lang="ru-RU" sz="3600" b="1" i="1" dirty="0">
              <a:solidFill>
                <a:srgbClr val="0517C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797152"/>
            <a:ext cx="84969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Подготовила: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Воспитатель МКДОУ «Детский сад №</a:t>
            </a:r>
            <a:r>
              <a:rPr lang="ru-RU" sz="4000" dirty="0" smtClean="0">
                <a:solidFill>
                  <a:srgbClr val="002060"/>
                </a:solidFill>
              </a:rPr>
              <a:t>1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поселка Никольское»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Зерова Наталья </a:t>
            </a:r>
            <a:r>
              <a:rPr lang="ru-RU" sz="2400" dirty="0">
                <a:solidFill>
                  <a:srgbClr val="002060"/>
                </a:solidFill>
              </a:rPr>
              <a:t>А</a:t>
            </a:r>
            <a:r>
              <a:rPr lang="ru-RU" sz="2400" dirty="0" smtClean="0">
                <a:solidFill>
                  <a:srgbClr val="002060"/>
                </a:solidFill>
              </a:rPr>
              <a:t>натольевна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88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ВЫВОДЫ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4824536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i="1" dirty="0" smtClean="0">
                <a:solidFill>
                  <a:srgbClr val="04129A"/>
                </a:solidFill>
              </a:rPr>
              <a:t>Таким  образом  театральные  игры  способствуют  развитию ассоциативно-образного мышления; развитию речевого и </a:t>
            </a:r>
            <a:r>
              <a:rPr lang="ru-RU" sz="9600" b="1" i="1" dirty="0" err="1" smtClean="0">
                <a:solidFill>
                  <a:srgbClr val="04129A"/>
                </a:solidFill>
              </a:rPr>
              <a:t>опорно</a:t>
            </a:r>
            <a:r>
              <a:rPr lang="ru-RU" sz="9600" b="1" i="1" dirty="0" smtClean="0">
                <a:solidFill>
                  <a:srgbClr val="04129A"/>
                </a:solidFill>
              </a:rPr>
              <a:t> - двигательного аппаратов; выполнение игровых заданий, в образах животных и персонажей из сказок, помогают лучше овладевать своим телом;</a:t>
            </a:r>
          </a:p>
          <a:p>
            <a:pPr>
              <a:buNone/>
            </a:pPr>
            <a:endParaRPr lang="ru-RU" sz="6200" b="1" i="1" dirty="0" smtClean="0">
              <a:solidFill>
                <a:srgbClr val="04129A"/>
              </a:solidFill>
            </a:endParaRPr>
          </a:p>
          <a:p>
            <a:r>
              <a:rPr lang="ru-RU" sz="9600" b="1" i="1" dirty="0" smtClean="0">
                <a:solidFill>
                  <a:srgbClr val="04129A"/>
                </a:solidFill>
              </a:rPr>
              <a:t>Театральные игры формируют нравственные и эстетические </a:t>
            </a:r>
            <a:r>
              <a:rPr lang="ru-RU" sz="9600" b="1" i="1" dirty="0" smtClean="0">
                <a:solidFill>
                  <a:srgbClr val="04129A"/>
                </a:solidFill>
              </a:rPr>
              <a:t>позиции. Дети </a:t>
            </a:r>
            <a:r>
              <a:rPr lang="ru-RU" sz="9600" b="1" i="1" dirty="0" smtClean="0">
                <a:solidFill>
                  <a:srgbClr val="04129A"/>
                </a:solidFill>
              </a:rPr>
              <a:t>становятся </a:t>
            </a:r>
            <a:r>
              <a:rPr lang="ru-RU" sz="9600" b="1" i="1" dirty="0" err="1" smtClean="0">
                <a:solidFill>
                  <a:srgbClr val="04129A"/>
                </a:solidFill>
              </a:rPr>
              <a:t>раскрепощённее</a:t>
            </a:r>
            <a:r>
              <a:rPr lang="ru-RU" sz="9600" b="1" i="1" dirty="0" smtClean="0">
                <a:solidFill>
                  <a:srgbClr val="04129A"/>
                </a:solidFill>
              </a:rPr>
              <a:t>, </a:t>
            </a:r>
            <a:r>
              <a:rPr lang="ru-RU" sz="9600" b="1" i="1" dirty="0" err="1" smtClean="0">
                <a:solidFill>
                  <a:srgbClr val="04129A"/>
                </a:solidFill>
              </a:rPr>
              <a:t>контактнее</a:t>
            </a:r>
            <a:r>
              <a:rPr lang="ru-RU" sz="9600" b="1" i="1" dirty="0" smtClean="0">
                <a:solidFill>
                  <a:srgbClr val="04129A"/>
                </a:solidFill>
              </a:rPr>
              <a:t>, учатся </a:t>
            </a:r>
            <a:r>
              <a:rPr lang="ru-RU" sz="9600" b="1" i="1" dirty="0" smtClean="0">
                <a:solidFill>
                  <a:srgbClr val="04129A"/>
                </a:solidFill>
              </a:rPr>
              <a:t>чётко </a:t>
            </a:r>
            <a:r>
              <a:rPr lang="ru-RU" sz="9600" b="1" i="1" dirty="0" smtClean="0">
                <a:solidFill>
                  <a:srgbClr val="04129A"/>
                </a:solidFill>
              </a:rPr>
              <a:t>формулировать свои мысли. Тоньше чувствовать и познавать окружающий мир; </a:t>
            </a:r>
          </a:p>
          <a:p>
            <a:pPr>
              <a:buNone/>
            </a:pPr>
            <a:r>
              <a:rPr lang="ru-RU" sz="6200" b="1" i="1" dirty="0" smtClean="0">
                <a:solidFill>
                  <a:srgbClr val="04129A"/>
                </a:solidFill>
              </a:rPr>
              <a:t>                                                                                                                              </a:t>
            </a:r>
          </a:p>
          <a:p>
            <a:r>
              <a:rPr lang="ru-RU" sz="9600" b="1" i="1" dirty="0" smtClean="0">
                <a:solidFill>
                  <a:srgbClr val="04129A"/>
                </a:solidFill>
              </a:rPr>
              <a:t>Следовательно, чрезвычайно важно создавать специфическую   предметно-окружающую среду, искать новые методы и приемы, способствующие развитию творческой личности ребенка.</a:t>
            </a:r>
          </a:p>
          <a:p>
            <a:endParaRPr lang="ru-RU" sz="6200" b="1" i="1" dirty="0" smtClean="0">
              <a:solidFill>
                <a:srgbClr val="04129A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188640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3399"/>
                </a:solidFill>
              </a:rPr>
              <a:t>Перспективы</a:t>
            </a:r>
            <a:endParaRPr lang="ru-RU" sz="5400" b="1" i="1" dirty="0">
              <a:solidFill>
                <a:srgbClr val="FF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124744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517C7"/>
                </a:solidFill>
              </a:rPr>
              <a:t>П</a:t>
            </a:r>
            <a:r>
              <a:rPr lang="ru-RU" sz="3200" dirty="0" smtClean="0">
                <a:solidFill>
                  <a:srgbClr val="0517C7"/>
                </a:solidFill>
              </a:rPr>
              <a:t>родолжать </a:t>
            </a:r>
            <a:r>
              <a:rPr lang="ru-RU" sz="3200" dirty="0">
                <a:solidFill>
                  <a:srgbClr val="0517C7"/>
                </a:solidFill>
              </a:rPr>
              <a:t>работу по данной </a:t>
            </a:r>
            <a:r>
              <a:rPr lang="ru-RU" sz="3200" dirty="0" smtClean="0">
                <a:solidFill>
                  <a:srgbClr val="0517C7"/>
                </a:solidFill>
              </a:rPr>
              <a:t>теме;</a:t>
            </a:r>
            <a:endParaRPr lang="ru-RU" sz="3200" dirty="0">
              <a:solidFill>
                <a:srgbClr val="0517C7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517C7"/>
                </a:solidFill>
              </a:rPr>
              <a:t>И</a:t>
            </a:r>
            <a:r>
              <a:rPr lang="ru-RU" sz="3200" dirty="0" smtClean="0">
                <a:solidFill>
                  <a:srgbClr val="0517C7"/>
                </a:solidFill>
              </a:rPr>
              <a:t>зучать</a:t>
            </a:r>
            <a:r>
              <a:rPr lang="ru-RU" sz="3200" dirty="0">
                <a:solidFill>
                  <a:srgbClr val="0517C7"/>
                </a:solidFill>
              </a:rPr>
              <a:t>, обобщать и применять на практике новые методики, знакомиться с опытом работы других педагогов – практиков;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517C7"/>
                </a:solidFill>
              </a:rPr>
              <a:t>П</a:t>
            </a:r>
            <a:r>
              <a:rPr lang="ru-RU" sz="3200" dirty="0" smtClean="0">
                <a:solidFill>
                  <a:srgbClr val="0517C7"/>
                </a:solidFill>
              </a:rPr>
              <a:t>родолжать </a:t>
            </a:r>
            <a:r>
              <a:rPr lang="ru-RU" sz="3200" dirty="0">
                <a:solidFill>
                  <a:srgbClr val="0517C7"/>
                </a:solidFill>
              </a:rPr>
              <a:t>работу с детьми, ставить новые спектакли, включать детей в исследовательскую деятельность в ходе их </a:t>
            </a:r>
            <a:r>
              <a:rPr lang="ru-RU" sz="3200" dirty="0" smtClean="0">
                <a:solidFill>
                  <a:srgbClr val="0517C7"/>
                </a:solidFill>
              </a:rPr>
              <a:t>подготовки;</a:t>
            </a:r>
            <a:endParaRPr lang="ru-RU" sz="3200" dirty="0">
              <a:solidFill>
                <a:srgbClr val="0517C7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517C7"/>
                </a:solidFill>
              </a:rPr>
              <a:t>Д</a:t>
            </a:r>
            <a:r>
              <a:rPr lang="ru-RU" sz="3200" dirty="0" smtClean="0">
                <a:solidFill>
                  <a:srgbClr val="0517C7"/>
                </a:solidFill>
              </a:rPr>
              <a:t>емонстрировать  </a:t>
            </a:r>
            <a:r>
              <a:rPr lang="ru-RU" sz="3200" dirty="0">
                <a:solidFill>
                  <a:srgbClr val="0517C7"/>
                </a:solidFill>
              </a:rPr>
              <a:t>спектакли для малышей и сверстников.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5690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75000"/>
              </a:schemeClr>
            </a:gs>
            <a:gs pos="53333">
              <a:schemeClr val="tx2">
                <a:lumMod val="75000"/>
              </a:schemeClr>
            </a:gs>
            <a:gs pos="97000">
              <a:srgbClr val="CBCA59"/>
            </a:gs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pedrazvitie.ru/servisy/meropriyatiya/faily_ishodniki/13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3998" y="4077072"/>
            <a:ext cx="4406523" cy="262268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51720" y="260648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CC00CC"/>
                </a:solidFill>
              </a:rPr>
              <a:t>«Театр-волшебный край.</a:t>
            </a:r>
          </a:p>
          <a:p>
            <a:pPr algn="r"/>
            <a:r>
              <a:rPr lang="ru-RU" sz="2800" b="1" dirty="0">
                <a:solidFill>
                  <a:srgbClr val="CC00CC"/>
                </a:solidFill>
              </a:rPr>
              <a:t>в</a:t>
            </a:r>
            <a:r>
              <a:rPr lang="ru-RU" sz="2800" b="1" dirty="0" smtClean="0">
                <a:solidFill>
                  <a:srgbClr val="CC00CC"/>
                </a:solidFill>
              </a:rPr>
              <a:t> котором ребёнок радуется, играя,</a:t>
            </a:r>
          </a:p>
          <a:p>
            <a:pPr algn="r"/>
            <a:r>
              <a:rPr lang="ru-RU" sz="2800" b="1" dirty="0">
                <a:solidFill>
                  <a:srgbClr val="CC00CC"/>
                </a:solidFill>
              </a:rPr>
              <a:t>а</a:t>
            </a:r>
            <a:r>
              <a:rPr lang="ru-RU" sz="2800" b="1" dirty="0" smtClean="0">
                <a:solidFill>
                  <a:srgbClr val="CC00CC"/>
                </a:solidFill>
              </a:rPr>
              <a:t> в игре познаётся мир»</a:t>
            </a:r>
            <a:endParaRPr lang="ru-RU" sz="2800" b="1" dirty="0">
              <a:solidFill>
                <a:srgbClr val="CC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700809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>
                <a:solidFill>
                  <a:srgbClr val="0517C7"/>
                </a:solidFill>
              </a:rPr>
              <a:t>Дошкольный возраст-это уникальный период интенсивного всестороннего развития ребёнка. В дошкольном детстве закладываются начальные ключевые компетенции, главной из которой является коммуникация. Современное общество предъявляет высокие требования к коммуникативной деятельности личности. Обществу нужны 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творческие личности, 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которые могут нестандартно 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мыслить, грамотно выражать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 свои мысли, находить 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решения в любых жизненных </a:t>
            </a:r>
          </a:p>
          <a:p>
            <a:r>
              <a:rPr lang="ru-RU" sz="2400" b="1" dirty="0" smtClean="0">
                <a:solidFill>
                  <a:srgbClr val="0517C7"/>
                </a:solidFill>
              </a:rPr>
              <a:t>ситуациях.</a:t>
            </a:r>
            <a:endParaRPr lang="ru-RU" sz="2400" b="1" dirty="0">
              <a:solidFill>
                <a:srgbClr val="0517C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0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75000"/>
              </a:schemeClr>
            </a:gs>
            <a:gs pos="53333">
              <a:schemeClr val="tx2">
                <a:lumMod val="75000"/>
              </a:schemeClr>
            </a:gs>
            <a:gs pos="97000">
              <a:srgbClr val="CBCA59"/>
            </a:gs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332656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4129A"/>
                </a:solidFill>
              </a:rPr>
              <a:t>Актуальность</a:t>
            </a:r>
            <a:r>
              <a:rPr lang="ru-RU" sz="3200" dirty="0" smtClean="0">
                <a:solidFill>
                  <a:srgbClr val="04129A"/>
                </a:solidFill>
              </a:rPr>
              <a:t> моей работы заключается в том, что она нацелена не только на развитие речи, эмоций, чувств, но и на решение вопросов социализации детей: развитие </a:t>
            </a:r>
            <a:r>
              <a:rPr lang="ru-RU" sz="3200" dirty="0" err="1" smtClean="0">
                <a:solidFill>
                  <a:srgbClr val="04129A"/>
                </a:solidFill>
              </a:rPr>
              <a:t>коммуникативности</a:t>
            </a:r>
            <a:r>
              <a:rPr lang="ru-RU" sz="3200" dirty="0" smtClean="0">
                <a:solidFill>
                  <a:srgbClr val="04129A"/>
                </a:solidFill>
              </a:rPr>
              <a:t>, умение произвольно управлять своими чувствами, путём наглядности выходить из сложных ситуаций. </a:t>
            </a:r>
            <a:r>
              <a:rPr lang="ru-RU" sz="3200" dirty="0">
                <a:solidFill>
                  <a:srgbClr val="04129A"/>
                </a:solidFill>
              </a:rPr>
              <a:t>В</a:t>
            </a:r>
            <a:r>
              <a:rPr lang="ru-RU" sz="3200" dirty="0" smtClean="0">
                <a:solidFill>
                  <a:srgbClr val="04129A"/>
                </a:solidFill>
              </a:rPr>
              <a:t>ыработать у ребёнка способность продуктивно решать социальные проблемы.</a:t>
            </a:r>
          </a:p>
          <a:p>
            <a:r>
              <a:rPr lang="ru-RU" sz="3200" dirty="0" smtClean="0">
                <a:solidFill>
                  <a:srgbClr val="04129A"/>
                </a:solidFill>
              </a:rPr>
              <a:t> </a:t>
            </a:r>
          </a:p>
          <a:p>
            <a:r>
              <a:rPr lang="ru-RU" sz="3200" b="1" i="1" dirty="0" smtClean="0">
                <a:solidFill>
                  <a:srgbClr val="04129A"/>
                </a:solidFill>
              </a:rPr>
              <a:t>Цель:</a:t>
            </a:r>
            <a:r>
              <a:rPr lang="ru-RU" sz="3200" dirty="0" smtClean="0">
                <a:solidFill>
                  <a:srgbClr val="04129A"/>
                </a:solidFill>
              </a:rPr>
              <a:t> создание условий для развития коммуникативных навыков.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8064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75000"/>
              </a:schemeClr>
            </a:gs>
            <a:gs pos="53333">
              <a:schemeClr val="tx2">
                <a:lumMod val="75000"/>
              </a:schemeClr>
            </a:gs>
            <a:gs pos="97000">
              <a:srgbClr val="CBCA59"/>
            </a:gs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6409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Задачи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Образовательные: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Обогащать знания детей об особенностях театральных профессий;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Активизировать познавательный интерес к театральной деятельности, сценическому творчеству;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Расширять знания детей о работе актёров через организацию самостоятельной театрализованной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Актуализировать знания детей о внутреннем мире театра.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Развивающие: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517C7"/>
                </a:solidFill>
              </a:rPr>
              <a:t> Способствовать овладению театральной культурой, соблюдению правил поведения во время спектакля;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517C7"/>
                </a:solidFill>
              </a:rPr>
              <a:t> Развивать умение использовать средства выразительной речи и актёрское мастерство во время инсценировок;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517C7"/>
                </a:solidFill>
              </a:rPr>
              <a:t> Продолжать развивать слуховое внимание для восприятия новой информации.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Воспитательные: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Воспитывать интерес к театральной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Формировать чувство успешности для каждого ребёнка;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</a:rPr>
              <a:t> Продолжать воспитывать умение анализировать свои поступки, поступки сверстников, героев художественной  литературы.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441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900igr.net/datai/doshkolnoe-obrazovanie/Teatr-detjam/0007-005-Teatr-na-ru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365104"/>
            <a:ext cx="3403209" cy="2232248"/>
          </a:xfrm>
          <a:prstGeom prst="rect">
            <a:avLst/>
          </a:prstGeom>
          <a:noFill/>
        </p:spPr>
      </p:pic>
      <p:sp>
        <p:nvSpPr>
          <p:cNvPr id="20" name="Овал 19"/>
          <p:cNvSpPr/>
          <p:nvPr/>
        </p:nvSpPr>
        <p:spPr>
          <a:xfrm>
            <a:off x="1259632" y="548680"/>
            <a:ext cx="2952328" cy="1440160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75656" y="620688"/>
            <a:ext cx="2592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Подготовка декораций.</a:t>
            </a:r>
          </a:p>
          <a:p>
            <a:pPr algn="ctr"/>
            <a:r>
              <a:rPr lang="ru-RU" b="1" dirty="0" smtClean="0">
                <a:solidFill>
                  <a:srgbClr val="04129A"/>
                </a:solidFill>
              </a:rPr>
              <a:t> Изготовление масок, костюмов</a:t>
            </a:r>
            <a:endParaRPr lang="ru-RU" b="1" dirty="0">
              <a:solidFill>
                <a:srgbClr val="04129A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419872" y="2492896"/>
            <a:ext cx="2376264" cy="1368152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6600CC"/>
                </a:solidFill>
              </a:rPr>
              <a:t>Формы занятий</a:t>
            </a:r>
            <a:endParaRPr lang="ru-RU" sz="2800" b="1" dirty="0">
              <a:solidFill>
                <a:srgbClr val="6600CC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483768" y="3429000"/>
            <a:ext cx="1008112" cy="989915"/>
          </a:xfrm>
          <a:prstGeom prst="straightConnector1">
            <a:avLst/>
          </a:prstGeom>
          <a:ln w="22225"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0" idx="5"/>
          </p:cNvCxnSpPr>
          <p:nvPr/>
        </p:nvCxnSpPr>
        <p:spPr>
          <a:xfrm flipH="1" flipV="1">
            <a:off x="3779601" y="1777934"/>
            <a:ext cx="360351" cy="714962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932040" y="1844824"/>
            <a:ext cx="360040" cy="714962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52120" y="3501008"/>
            <a:ext cx="1131191" cy="989914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38" idx="2"/>
          </p:cNvCxnSpPr>
          <p:nvPr/>
        </p:nvCxnSpPr>
        <p:spPr>
          <a:xfrm flipV="1">
            <a:off x="5724128" y="2888941"/>
            <a:ext cx="504056" cy="108012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21" idx="6"/>
          </p:cNvCxnSpPr>
          <p:nvPr/>
        </p:nvCxnSpPr>
        <p:spPr>
          <a:xfrm flipH="1" flipV="1">
            <a:off x="2941185" y="2852936"/>
            <a:ext cx="550696" cy="72008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79512" y="2132856"/>
            <a:ext cx="2761673" cy="1440160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28022" y="242088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Просмотр кукольных спектаклей и беседы по ним</a:t>
            </a:r>
            <a:endParaRPr lang="ru-RU" b="1" dirty="0">
              <a:solidFill>
                <a:srgbClr val="04129A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179512" y="4293096"/>
            <a:ext cx="2808312" cy="1296144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12099" y="4437112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Подготовка и разыгрывание сказок и инсценировок</a:t>
            </a:r>
            <a:endParaRPr lang="ru-RU" b="1" dirty="0">
              <a:solidFill>
                <a:srgbClr val="04129A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6228184" y="2132857"/>
            <a:ext cx="2736304" cy="1512167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299450" y="2348880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Упражнение в целях социально-эмоционального развития детей</a:t>
            </a:r>
            <a:endParaRPr lang="ru-RU" b="1" dirty="0">
              <a:solidFill>
                <a:srgbClr val="04129A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4788024" y="548680"/>
            <a:ext cx="3096344" cy="1440160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004048" y="692696"/>
            <a:ext cx="2664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Упражнения по формированию выразительности исполнения</a:t>
            </a:r>
            <a:endParaRPr lang="ru-RU" b="1" dirty="0">
              <a:solidFill>
                <a:srgbClr val="04129A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6372200" y="4365104"/>
            <a:ext cx="2771800" cy="1296144"/>
          </a:xfrm>
          <a:prstGeom prst="ellipse">
            <a:avLst/>
          </a:prstGeom>
          <a:solidFill>
            <a:schemeClr val="tx1">
              <a:alpha val="44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516216" y="4725144"/>
            <a:ext cx="2447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4129A"/>
                </a:solidFill>
              </a:rPr>
              <a:t>Игры-драматизации</a:t>
            </a:r>
            <a:endParaRPr lang="ru-RU" b="1" dirty="0">
              <a:solidFill>
                <a:srgbClr val="0412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48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0-tub-ru.yandex.net/i?id=44f2c3d84f19dc4e32b29c2b61aae7a9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3312368" cy="475252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860032" y="476672"/>
            <a:ext cx="3528392" cy="1080120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932040" y="62068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Методы работы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3" idx="1"/>
          </p:cNvCxnSpPr>
          <p:nvPr/>
        </p:nvCxnSpPr>
        <p:spPr>
          <a:xfrm flipH="1">
            <a:off x="3563888" y="1016732"/>
            <a:ext cx="1296144" cy="10801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563888" y="1124744"/>
            <a:ext cx="1844" cy="41044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63888" y="2132856"/>
            <a:ext cx="43204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995936" y="1844824"/>
            <a:ext cx="482453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моделирования ситуации</a:t>
            </a:r>
            <a:endParaRPr lang="ru-RU" sz="2800" b="1" dirty="0">
              <a:solidFill>
                <a:srgbClr val="7030A0"/>
              </a:solidFill>
            </a:endParaRPr>
          </a:p>
        </p:txBody>
      </p:sp>
      <p:cxnSp>
        <p:nvCxnSpPr>
          <p:cNvPr id="31" name="Прямая со стрелкой 30"/>
          <p:cNvCxnSpPr>
            <a:endCxn id="32" idx="1"/>
          </p:cNvCxnSpPr>
          <p:nvPr/>
        </p:nvCxnSpPr>
        <p:spPr>
          <a:xfrm>
            <a:off x="3563888" y="2852936"/>
            <a:ext cx="432048" cy="1511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995936" y="2580021"/>
            <a:ext cx="482453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творческой беседы</a:t>
            </a:r>
            <a:endParaRPr lang="ru-RU" sz="2800" b="1" dirty="0">
              <a:solidFill>
                <a:srgbClr val="7030A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563888" y="3573016"/>
            <a:ext cx="43204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995936" y="3356992"/>
            <a:ext cx="482453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ассоциации</a:t>
            </a:r>
            <a:endParaRPr lang="ru-RU" sz="2800" b="1" dirty="0">
              <a:solidFill>
                <a:srgbClr val="7030A0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3563888" y="4437112"/>
            <a:ext cx="43204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995936" y="4149080"/>
            <a:ext cx="482453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заучивания наизусть</a:t>
            </a:r>
            <a:endParaRPr lang="ru-RU" sz="2800" b="1" dirty="0">
              <a:solidFill>
                <a:srgbClr val="7030A0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3563888" y="5229200"/>
            <a:ext cx="43204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3995936" y="4941168"/>
            <a:ext cx="482453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7030A0"/>
                </a:solidFill>
              </a:rPr>
              <a:t>инсценирования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33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3672408" cy="1224136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0" y="260649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Приёмы работы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211960" y="1556792"/>
            <a:ext cx="0" cy="28803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211960" y="1844824"/>
            <a:ext cx="4752528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Рассматривание театральных атрибутов и действия с ними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707904" y="1556792"/>
            <a:ext cx="0" cy="100552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07904" y="2564904"/>
            <a:ext cx="4392488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Разыгрывание театральных этюдов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131840" y="1556792"/>
            <a:ext cx="1" cy="18002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131840" y="3356992"/>
            <a:ext cx="446449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Рассказывание театральных героев о себе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2483768" y="1556792"/>
            <a:ext cx="0" cy="260578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483768" y="4149080"/>
            <a:ext cx="4464496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Ответы на вопросы педагога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835696" y="1556792"/>
            <a:ext cx="0" cy="336908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835696" y="4869160"/>
            <a:ext cx="4392488" cy="576064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Загадки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331640" y="1556792"/>
            <a:ext cx="0" cy="41323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331640" y="5661248"/>
            <a:ext cx="4320480" cy="648072"/>
          </a:xfrm>
          <a:prstGeom prst="rect">
            <a:avLst/>
          </a:prstGeom>
          <a:solidFill>
            <a:schemeClr val="tx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Самостоятельная работа детей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8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1475418"/>
              </p:ext>
            </p:extLst>
          </p:nvPr>
        </p:nvGraphicFramePr>
        <p:xfrm>
          <a:off x="179512" y="162739"/>
          <a:ext cx="8784976" cy="6611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7681"/>
                <a:gridCol w="5227423"/>
                <a:gridCol w="1669872"/>
              </a:tblGrid>
              <a:tr h="1220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</a:rPr>
                        <a:t>Освоение  образовательной  программы  по  образовательным  областям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effectLst/>
                        </a:rPr>
                        <a:t>Развитие  воспитанников  старшего  дошкольного  возраста</a:t>
                      </a:r>
                      <a:endParaRPr lang="ru-RU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effectLst/>
                        </a:rPr>
                        <a:t>Во  время  НОД</a:t>
                      </a:r>
                      <a:endParaRPr lang="ru-RU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  <a:tr h="81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«Социально-коммуникативное  развитие»</a:t>
                      </a:r>
                      <a:endParaRPr lang="ru-RU" sz="16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Вступают  в  речевое  общение  с  взрослыми, пересказывают  знакомые  сказки.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Владеют  навыками  театральной  культуры, соблюдают  правила  поведения  во  время  спектакля.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Беседа.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Вопросы.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  <a:tr h="1423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«Познавательное  развитие»</a:t>
                      </a:r>
                      <a:endParaRPr lang="ru-RU" sz="16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Способны   самостоятельно передавать  характер  и  настроение  сказочного  персонажа, средствами  пластики, жестов, движений. Имеют  представление  о  предметах  окружающего  мира: школа,  магазин, больница, театр…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Ответы  на  вопросы  воспитателя.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Обобщение представлений  о человеческих  эмоциях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  <a:tr h="1220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«Речевое  развитие»</a:t>
                      </a:r>
                      <a:endParaRPr lang="ru-RU" sz="16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Пересказывают  и  драматизируют  небольшие  литературные  произведения (сказку), употребляют  в  речи  синонимы, наречия..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Проявляют  интерес  к  литературе, различают  жанры  литературных  произведений ( рассказ, сказка), при  рассказывании  используют  жесты, мимику, интонации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Непосредственное  участие  в  </a:t>
                      </a:r>
                      <a:r>
                        <a:rPr lang="ru-RU" sz="1200" b="1" dirty="0" err="1">
                          <a:effectLst/>
                        </a:rPr>
                        <a:t>инсценировании</a:t>
                      </a:r>
                      <a:r>
                        <a:rPr lang="ru-RU" sz="1200" b="1" dirty="0">
                          <a:effectLst/>
                        </a:rPr>
                        <a:t>. Умение  владеть  своей  мимикой, жестами…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  <a:tr h="83106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196590" algn="l"/>
                        </a:tabLst>
                      </a:pPr>
                      <a:r>
                        <a:rPr lang="ru-RU" sz="16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«Художественно-эстетическое  развитие»</a:t>
                      </a:r>
                      <a:endParaRPr lang="ru-RU" sz="16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Сопереживают  </a:t>
                      </a:r>
                      <a:r>
                        <a:rPr lang="ru-RU" sz="1200" b="1" dirty="0" smtClean="0">
                          <a:effectLst/>
                        </a:rPr>
                        <a:t>персонажам  </a:t>
                      </a:r>
                      <a:r>
                        <a:rPr lang="ru-RU" sz="1200" b="1" dirty="0">
                          <a:effectLst/>
                        </a:rPr>
                        <a:t>сказок, рассказов, проявляют  эмоциональное  сопереживание  к  поступкам  сказочных  героев. Знают  театральные  профессии. Участвуют  в  создании  спектакля, выполняя  свои  роли.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Показывают  знания  о  театре, театральных  профессиях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  <a:tr h="1016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«Физическое  развитие»</a:t>
                      </a:r>
                      <a:endParaRPr lang="ru-RU" sz="16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Умеют  ходить   ритмично, подражая  сказочным  </a:t>
                      </a:r>
                      <a:r>
                        <a:rPr lang="ru-RU" sz="1200" b="1" dirty="0" smtClean="0">
                          <a:effectLst/>
                        </a:rPr>
                        <a:t>персонажам</a:t>
                      </a:r>
                      <a:r>
                        <a:rPr lang="ru-RU" sz="1200" b="1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Развита  мимика, жесты.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Утомляются  незначительно. Движения  уверенные, ловкие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9" marR="4472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117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tx2">
                <a:lumMod val="75000"/>
              </a:schemeClr>
            </a:gs>
            <a:gs pos="100000">
              <a:srgbClr val="FFC000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029225056"/>
              </p:ext>
            </p:extLst>
          </p:nvPr>
        </p:nvGraphicFramePr>
        <p:xfrm>
          <a:off x="539552" y="404664"/>
          <a:ext cx="820891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477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c7967ae-0ed1-43b8-ab17-07c74bbb2655">JNR7EQYY5TWF-1529506825-484</_dlc_DocId>
    <_dlc_DocIdUrl xmlns="9c7967ae-0ed1-43b8-ab17-07c74bbb2655">
      <Url>http://www.eduportal44.ru/Kostroma_R_EDU/DS1Nik/_layouts/15/DocIdRedir.aspx?ID=JNR7EQYY5TWF-1529506825-484</Url>
      <Description>JNR7EQYY5TWF-1529506825-484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90747E6D40B31408E233CB8719C2533" ma:contentTypeVersion="0" ma:contentTypeDescription="Создание документа." ma:contentTypeScope="" ma:versionID="ea854138d9cb3e40f00b58aba4cf3833">
  <xsd:schema xmlns:xsd="http://www.w3.org/2001/XMLSchema" xmlns:xs="http://www.w3.org/2001/XMLSchema" xmlns:p="http://schemas.microsoft.com/office/2006/metadata/properties" xmlns:ns2="9c7967ae-0ed1-43b8-ab17-07c74bbb2655" targetNamespace="http://schemas.microsoft.com/office/2006/metadata/properties" ma:root="true" ma:fieldsID="aa7a57673b7ee1ec28f8fa5c0f4a6f3a" ns2:_="">
    <xsd:import namespace="9c7967ae-0ed1-43b8-ab17-07c74bbb26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967ae-0ed1-43b8-ab17-07c74bbb26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3EE1D-29ED-40AD-865B-A2D056CF741C}"/>
</file>

<file path=customXml/itemProps2.xml><?xml version="1.0" encoding="utf-8"?>
<ds:datastoreItem xmlns:ds="http://schemas.openxmlformats.org/officeDocument/2006/customXml" ds:itemID="{1E85D969-C18A-499C-93E8-ABAD4126FF88}"/>
</file>

<file path=customXml/itemProps3.xml><?xml version="1.0" encoding="utf-8"?>
<ds:datastoreItem xmlns:ds="http://schemas.openxmlformats.org/officeDocument/2006/customXml" ds:itemID="{FEC46C3C-D575-45C4-BEF5-ADB56B16583F}"/>
</file>

<file path=customXml/itemProps4.xml><?xml version="1.0" encoding="utf-8"?>
<ds:datastoreItem xmlns:ds="http://schemas.openxmlformats.org/officeDocument/2006/customXml" ds:itemID="{EC07AA5D-4F2E-45DF-990F-9EC34E68A27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676</Words>
  <Application>Microsoft Office PowerPoint</Application>
  <PresentationFormat>Экран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ВЫВОДЫ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2019-02-14T17:00:11Z</dcterms:created>
  <dcterms:modified xsi:type="dcterms:W3CDTF">2019-02-18T10:44:37Z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0x010100D90747E6D40B31408E233CB8719C2533</vt:lpwstr>
  </property>
  <property fmtid="{D5CDD505-2E9C-101B-9397-08002B2CF9AE}" pid="3" name="_dlc_DocIdItemGuid">
    <vt:lpwstr>ff103a55-dbf9-4496-9b94-ecd057c63fc2</vt:lpwstr>
  </property>
</Properties>
</file>