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71" r:id="rId6"/>
    <p:sldId id="272" r:id="rId7"/>
    <p:sldId id="273" r:id="rId8"/>
    <p:sldId id="260" r:id="rId9"/>
    <p:sldId id="265" r:id="rId10"/>
    <p:sldId id="266" r:id="rId11"/>
    <p:sldId id="267" r:id="rId12"/>
    <p:sldId id="269" r:id="rId13"/>
    <p:sldId id="268" r:id="rId14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FFFF66"/>
    <a:srgbClr val="2FD9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Дети,%</c:v>
                </c:pt>
              </c:strCache>
            </c:strRef>
          </c:tx>
          <c:invertIfNegative val="0"/>
          <c:cat>
            <c:strRef>
              <c:f>Лист1!$A$3:$A$4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Лист1!$B$3:$B$4</c:f>
              <c:numCache>
                <c:formatCode>General</c:formatCode>
                <c:ptCount val="2"/>
                <c:pt idx="0">
                  <c:v>55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Лист1!$A$3:$A$4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Лист1!$C$3:$C$4</c:f>
              <c:numCache>
                <c:formatCode>General</c:formatCode>
                <c:ptCount val="2"/>
                <c:pt idx="1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926528"/>
        <c:axId val="135928064"/>
        <c:axId val="0"/>
      </c:bar3DChart>
      <c:catAx>
        <c:axId val="1359265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35928064"/>
        <c:crosses val="autoZero"/>
        <c:auto val="1"/>
        <c:lblAlgn val="ctr"/>
        <c:lblOffset val="100"/>
        <c:noMultiLvlLbl val="0"/>
      </c:catAx>
      <c:valAx>
        <c:axId val="135928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35926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E16CF-243A-48EC-AAFE-7C4F39190C36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36684-32FC-4A61-88FF-54424B790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58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36684-32FC-4A61-88FF-54424B7901A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714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36684-32FC-4A61-88FF-54424B7901A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714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9AA0-F39B-4BD5-8801-BEBBD3EBF7B6}" type="datetimeFigureOut">
              <a:rPr lang="ru-RU" smtClean="0"/>
              <a:t>28.02.2022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86C3-F134-4C34-B468-39E6B0798BE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9AA0-F39B-4BD5-8801-BEBBD3EBF7B6}" type="datetimeFigureOut">
              <a:rPr lang="ru-RU" smtClean="0"/>
              <a:t>28.02.2022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86C3-F134-4C34-B468-39E6B0798BE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9AA0-F39B-4BD5-8801-BEBBD3EBF7B6}" type="datetimeFigureOut">
              <a:rPr lang="ru-RU" smtClean="0"/>
              <a:t>28.02.2022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86C3-F134-4C34-B468-39E6B0798BE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9AA0-F39B-4BD5-8801-BEBBD3EBF7B6}" type="datetimeFigureOut">
              <a:rPr lang="ru-RU" smtClean="0"/>
              <a:t>28.02.2022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86C3-F134-4C34-B468-39E6B0798BE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9AA0-F39B-4BD5-8801-BEBBD3EBF7B6}" type="datetimeFigureOut">
              <a:rPr lang="ru-RU" smtClean="0"/>
              <a:t>28.02.2022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DDD86C3-F134-4C34-B468-39E6B0798BED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9AA0-F39B-4BD5-8801-BEBBD3EBF7B6}" type="datetimeFigureOut">
              <a:rPr lang="ru-RU" smtClean="0"/>
              <a:t>28.02.2022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86C3-F134-4C34-B468-39E6B0798BE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9AA0-F39B-4BD5-8801-BEBBD3EBF7B6}" type="datetimeFigureOut">
              <a:rPr lang="ru-RU" smtClean="0"/>
              <a:t>28.02.2022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86C3-F134-4C34-B468-39E6B0798BE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9AA0-F39B-4BD5-8801-BEBBD3EBF7B6}" type="datetimeFigureOut">
              <a:rPr lang="ru-RU" smtClean="0"/>
              <a:t>28.02.2022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86C3-F134-4C34-B468-39E6B0798BE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9AA0-F39B-4BD5-8801-BEBBD3EBF7B6}" type="datetimeFigureOut">
              <a:rPr lang="ru-RU" smtClean="0"/>
              <a:t>28.02.2022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86C3-F134-4C34-B468-39E6B0798BE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9AA0-F39B-4BD5-8801-BEBBD3EBF7B6}" type="datetimeFigureOut">
              <a:rPr lang="ru-RU" smtClean="0"/>
              <a:t>28.02.2022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86C3-F134-4C34-B468-39E6B0798BE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9AA0-F39B-4BD5-8801-BEBBD3EBF7B6}" type="datetimeFigureOut">
              <a:rPr lang="ru-RU" smtClean="0"/>
              <a:t>28.02.2022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86C3-F134-4C34-B468-39E6B0798BE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93C9AA0-F39B-4BD5-8801-BEBBD3EBF7B6}" type="datetimeFigureOut">
              <a:rPr lang="ru-RU" smtClean="0"/>
              <a:t>28.02.2022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DDD86C3-F134-4C34-B468-39E6B0798BED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1.wdp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7125"/>
                    </a14:imgEffect>
                    <a14:imgEffect>
                      <a14:saturation sat="0"/>
                    </a14:imgEffect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060848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Технология создания ситуации </a:t>
            </a:r>
            <a:r>
              <a:rPr lang="ru-RU" sz="4000" b="1" dirty="0" smtClean="0">
                <a:solidFill>
                  <a:schemeClr val="bg1"/>
                </a:solidFill>
              </a:rPr>
              <a:t>успеха, как стимул развития в образовательном процессе дошкольников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13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7125"/>
                    </a14:imgEffect>
                    <a14:imgEffect>
                      <a14:saturation sat="0"/>
                    </a14:imgEffect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3318876" y="2891722"/>
            <a:ext cx="18519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Методы</a:t>
            </a:r>
            <a:endParaRPr lang="ru-RU" sz="3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1" name="Прямоугольная выноска 30"/>
          <p:cNvSpPr/>
          <p:nvPr/>
        </p:nvSpPr>
        <p:spPr>
          <a:xfrm rot="10800000">
            <a:off x="755576" y="980728"/>
            <a:ext cx="2448272" cy="1584176"/>
          </a:xfrm>
          <a:prstGeom prst="wedgeRectCallout">
            <a:avLst>
              <a:gd name="adj1" fmla="val -71763"/>
              <a:gd name="adj2" fmla="val -53599"/>
            </a:avLst>
          </a:prstGeom>
          <a:solidFill>
            <a:srgbClr val="FFFF66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ая выноска 31"/>
          <p:cNvSpPr/>
          <p:nvPr/>
        </p:nvSpPr>
        <p:spPr>
          <a:xfrm rot="10800000">
            <a:off x="755575" y="4293096"/>
            <a:ext cx="2448272" cy="1584176"/>
          </a:xfrm>
          <a:prstGeom prst="wedgeRectCallout">
            <a:avLst>
              <a:gd name="adj1" fmla="val -66246"/>
              <a:gd name="adj2" fmla="val 92672"/>
            </a:avLst>
          </a:prstGeom>
          <a:solidFill>
            <a:srgbClr val="FFFF66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ая выноска 32"/>
          <p:cNvSpPr/>
          <p:nvPr/>
        </p:nvSpPr>
        <p:spPr>
          <a:xfrm rot="10800000">
            <a:off x="5367438" y="873322"/>
            <a:ext cx="2448272" cy="1584176"/>
          </a:xfrm>
          <a:prstGeom prst="wedgeRectCallout">
            <a:avLst>
              <a:gd name="adj1" fmla="val 66597"/>
              <a:gd name="adj2" fmla="val -60157"/>
            </a:avLst>
          </a:prstGeom>
          <a:solidFill>
            <a:srgbClr val="FFFF66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ая выноска 33"/>
          <p:cNvSpPr/>
          <p:nvPr/>
        </p:nvSpPr>
        <p:spPr>
          <a:xfrm rot="10800000">
            <a:off x="5364088" y="4365104"/>
            <a:ext cx="2448272" cy="1584176"/>
          </a:xfrm>
          <a:prstGeom prst="wedgeRectCallout">
            <a:avLst>
              <a:gd name="adj1" fmla="val 64475"/>
              <a:gd name="adj2" fmla="val 96607"/>
            </a:avLst>
          </a:prstGeom>
          <a:solidFill>
            <a:srgbClr val="FFFF66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55575" y="1511206"/>
            <a:ext cx="244827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С</a:t>
            </a:r>
            <a:r>
              <a:rPr lang="ru-RU" sz="2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ловесные</a:t>
            </a:r>
            <a:endParaRPr lang="ru-RU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47708" y="4823574"/>
            <a:ext cx="244827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Наглядные</a:t>
            </a:r>
            <a:endParaRPr lang="ru-RU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348985" y="4680138"/>
            <a:ext cx="244827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Практические</a:t>
            </a:r>
            <a:endParaRPr lang="ru-RU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48984" y="1419282"/>
            <a:ext cx="244827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Игровые</a:t>
            </a:r>
            <a:endParaRPr lang="ru-RU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425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7125"/>
                    </a14:imgEffect>
                    <a14:imgEffect>
                      <a14:saturation sat="0"/>
                    </a14:imgEffect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Шестиугольник 5"/>
          <p:cNvSpPr/>
          <p:nvPr/>
        </p:nvSpPr>
        <p:spPr>
          <a:xfrm>
            <a:off x="2079745" y="1075218"/>
            <a:ext cx="5472608" cy="484075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4"/>
          <p:cNvSpPr/>
          <p:nvPr/>
        </p:nvSpPr>
        <p:spPr>
          <a:xfrm>
            <a:off x="3547970" y="2325284"/>
            <a:ext cx="2497895" cy="227263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3231736" y="980728"/>
            <a:ext cx="1565181" cy="1642658"/>
          </a:xfrm>
          <a:prstGeom prst="ellipse">
            <a:avLst/>
          </a:prstGeom>
          <a:solidFill>
            <a:srgbClr val="FFFF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Внесе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ние</a:t>
            </a:r>
            <a:r>
              <a:rPr lang="ru-RU" b="1" dirty="0" smtClean="0">
                <a:solidFill>
                  <a:schemeClr val="bg1"/>
                </a:solidFill>
              </a:rPr>
              <a:t> мотива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353356" y="2741602"/>
            <a:ext cx="1440000" cy="1440000"/>
          </a:xfrm>
          <a:prstGeom prst="ellipse">
            <a:avLst/>
          </a:prstGeom>
          <a:solidFill>
            <a:srgbClr val="FFFF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137149" y="4339813"/>
            <a:ext cx="1440000" cy="1440000"/>
          </a:xfrm>
          <a:prstGeom prst="ellipse">
            <a:avLst/>
          </a:prstGeom>
          <a:solidFill>
            <a:srgbClr val="FFFF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913771" y="1155289"/>
            <a:ext cx="1404000" cy="1404000"/>
          </a:xfrm>
          <a:prstGeom prst="ellipse">
            <a:avLst/>
          </a:prstGeom>
          <a:solidFill>
            <a:srgbClr val="FFFF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841314" y="2805994"/>
            <a:ext cx="1440000" cy="1440000"/>
          </a:xfrm>
          <a:prstGeom prst="ellipse">
            <a:avLst/>
          </a:prstGeom>
          <a:solidFill>
            <a:srgbClr val="FFFF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920754" y="4339813"/>
            <a:ext cx="1440000" cy="1440000"/>
          </a:xfrm>
          <a:prstGeom prst="ellipse">
            <a:avLst/>
          </a:prstGeom>
          <a:solidFill>
            <a:srgbClr val="FFFF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971566" y="2623386"/>
            <a:ext cx="1671914" cy="1447077"/>
          </a:xfrm>
          <a:prstGeom prst="ellipse">
            <a:avLst/>
          </a:prstGeom>
          <a:solidFill>
            <a:srgbClr val="2FD974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137150" y="4530879"/>
            <a:ext cx="1439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Персональ</a:t>
            </a:r>
            <a:endParaRPr lang="ru-RU" sz="16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16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ная</a:t>
            </a:r>
            <a:r>
              <a:rPr lang="ru-RU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исключи</a:t>
            </a:r>
          </a:p>
          <a:p>
            <a:pPr algn="ctr"/>
            <a:r>
              <a:rPr lang="ru-RU" sz="16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тельность</a:t>
            </a:r>
            <a:endParaRPr lang="ru-RU" sz="1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68415" y="2939017"/>
            <a:ext cx="120988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Высокая</a:t>
            </a:r>
          </a:p>
          <a:p>
            <a:pPr algn="ctr"/>
            <a:r>
              <a:rPr lang="ru-RU" sz="2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оценка</a:t>
            </a:r>
          </a:p>
          <a:p>
            <a:pPr algn="ctr"/>
            <a:r>
              <a:rPr lang="ru-RU" sz="2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детали</a:t>
            </a:r>
            <a:endParaRPr lang="ru-RU" sz="20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18014" y="1451524"/>
            <a:ext cx="111016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Снятие</a:t>
            </a:r>
          </a:p>
          <a:p>
            <a:pPr algn="ctr"/>
            <a:r>
              <a:rPr lang="ru-RU" sz="2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страха</a:t>
            </a:r>
            <a:endParaRPr lang="ru-RU" sz="20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75009" y="3071178"/>
            <a:ext cx="15726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Скрытая</a:t>
            </a:r>
          </a:p>
          <a:p>
            <a:pPr algn="ctr"/>
            <a:r>
              <a:rPr lang="ru-RU" sz="2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инструкция</a:t>
            </a:r>
            <a:endParaRPr lang="ru-RU" sz="20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982561" y="4705870"/>
            <a:ext cx="13163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Авансиро</a:t>
            </a:r>
            <a:endParaRPr lang="ru-RU" sz="20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вание</a:t>
            </a:r>
            <a:endParaRPr lang="ru-RU" sz="20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05138" y="3107659"/>
            <a:ext cx="13288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Ситуация</a:t>
            </a:r>
          </a:p>
          <a:p>
            <a:pPr algn="ctr"/>
            <a:r>
              <a:rPr lang="ru-RU" sz="2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успеха</a:t>
            </a:r>
            <a:endParaRPr lang="ru-RU" sz="20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9173344">
            <a:off x="6083343" y="811113"/>
            <a:ext cx="797942" cy="507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360754" y="291047"/>
            <a:ext cx="280070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«Ничего страшного...»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6" name="Стрелка вправо 35"/>
          <p:cNvSpPr/>
          <p:nvPr/>
        </p:nvSpPr>
        <p:spPr>
          <a:xfrm rot="21443850">
            <a:off x="7348246" y="3279795"/>
            <a:ext cx="571934" cy="4923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881390" y="2987762"/>
            <a:ext cx="14060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«Ты же </a:t>
            </a:r>
          </a:p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помнишь, </a:t>
            </a:r>
          </a:p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что...»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751550" y="5792871"/>
            <a:ext cx="25408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«У тебя обязательно</a:t>
            </a:r>
          </a:p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получится...»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9" name="Стрелка вправо 38"/>
          <p:cNvSpPr/>
          <p:nvPr/>
        </p:nvSpPr>
        <p:spPr>
          <a:xfrm rot="1623533">
            <a:off x="6236622" y="5430029"/>
            <a:ext cx="773943" cy="507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00555" y="5779813"/>
            <a:ext cx="26382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«Только у тебя и </a:t>
            </a:r>
          </a:p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может получиться...»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1" name="Стрелка вправо 40"/>
          <p:cNvSpPr/>
          <p:nvPr/>
        </p:nvSpPr>
        <p:spPr>
          <a:xfrm rot="8582549">
            <a:off x="2517020" y="5457112"/>
            <a:ext cx="752127" cy="507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-67340" y="2939016"/>
            <a:ext cx="208076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«Вот эта часть</a:t>
            </a:r>
          </a:p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у тебя </a:t>
            </a:r>
          </a:p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замечательна...»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4" name="Стрелка вправо 43"/>
          <p:cNvSpPr/>
          <p:nvPr/>
        </p:nvSpPr>
        <p:spPr>
          <a:xfrm rot="10800000">
            <a:off x="1727455" y="3249396"/>
            <a:ext cx="571934" cy="4923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-801436" y="291149"/>
            <a:ext cx="578399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«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Без твоей помощи нам не справится..</a:t>
            </a:r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»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6" name="Стрелка вправо 45"/>
          <p:cNvSpPr/>
          <p:nvPr/>
        </p:nvSpPr>
        <p:spPr>
          <a:xfrm rot="13038344">
            <a:off x="2636392" y="819399"/>
            <a:ext cx="797942" cy="507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6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colorTemperature colorTemp="7125"/>
                    </a14:imgEffect>
                    <a14:imgEffect>
                      <a14:saturation sat="0"/>
                    </a14:imgEffect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9096592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45418" y="404664"/>
            <a:ext cx="13265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Дети, %</a:t>
            </a:r>
            <a:endParaRPr lang="ru-RU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24328" y="3212976"/>
            <a:ext cx="104188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Дети, %</a:t>
            </a:r>
            <a:endParaRPr lang="ru-RU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2599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colorTemperature colorTemp="7125"/>
                    </a14:imgEffect>
                    <a14:imgEffect>
                      <a14:saturation sat="0"/>
                    </a14:imgEffect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омб 1"/>
          <p:cNvSpPr/>
          <p:nvPr/>
        </p:nvSpPr>
        <p:spPr>
          <a:xfrm>
            <a:off x="2843178" y="314075"/>
            <a:ext cx="3600400" cy="1944216"/>
          </a:xfrm>
          <a:prstGeom prst="diamond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993795"/>
            <a:ext cx="27350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Перспективы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cxnSp>
        <p:nvCxnSpPr>
          <p:cNvPr id="5" name="Соединительная линия уступом 4"/>
          <p:cNvCxnSpPr>
            <a:stCxn id="2" idx="1"/>
          </p:cNvCxnSpPr>
          <p:nvPr/>
        </p:nvCxnSpPr>
        <p:spPr>
          <a:xfrm rot="10800000" flipV="1">
            <a:off x="1979082" y="1286183"/>
            <a:ext cx="864096" cy="1548172"/>
          </a:xfrm>
          <a:prstGeom prst="bentConnector2">
            <a:avLst/>
          </a:prstGeom>
          <a:ln w="60325">
            <a:solidFill>
              <a:schemeClr val="accent1">
                <a:shade val="48000"/>
                <a:satMod val="110000"/>
                <a:alpha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>
            <a:stCxn id="2" idx="3"/>
          </p:cNvCxnSpPr>
          <p:nvPr/>
        </p:nvCxnSpPr>
        <p:spPr>
          <a:xfrm>
            <a:off x="6443578" y="1286183"/>
            <a:ext cx="864096" cy="1548173"/>
          </a:xfrm>
          <a:prstGeom prst="bentConnector2">
            <a:avLst/>
          </a:prstGeom>
          <a:ln w="60325">
            <a:solidFill>
              <a:schemeClr val="accent1">
                <a:shade val="48000"/>
                <a:satMod val="110000"/>
                <a:alpha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22897" y="2871353"/>
            <a:ext cx="3312368" cy="1728191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98791" y="3258394"/>
            <a:ext cx="283032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cap="none" spc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Поиск </a:t>
            </a:r>
            <a:r>
              <a:rPr lang="ru-RU" sz="2800" b="1" cap="none" spc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новых </a:t>
            </a:r>
            <a:endParaRPr lang="ru-RU" sz="2800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pPr algn="ctr"/>
            <a:r>
              <a:rPr lang="ru-RU" sz="2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приемов и форм</a:t>
            </a:r>
            <a:endParaRPr lang="ru-RU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51490" y="2852937"/>
            <a:ext cx="3312368" cy="1728191"/>
          </a:xfrm>
          <a:prstGeom prst="rect">
            <a:avLst/>
          </a:prstGeom>
          <a:solidFill>
            <a:srgbClr val="FFFF99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651490" y="3042952"/>
            <a:ext cx="331236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Воплощать</a:t>
            </a:r>
            <a:r>
              <a:rPr lang="ru-RU" sz="2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sz="2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ситуацию успеха в группах</a:t>
            </a:r>
            <a:endParaRPr lang="ru-RU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5193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7125"/>
                    </a14:imgEffect>
                    <a14:imgEffect>
                      <a14:saturation sat="0"/>
                    </a14:imgEffect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51520" y="260648"/>
            <a:ext cx="5328592" cy="1800200"/>
          </a:xfrm>
          <a:prstGeom prst="ellipse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9816" y="476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«Только успех поддерживает интерес ребенка к обучению. А интерес появляется только тогда, когда есть вдохновение, рождающееся от успеха в овладении </a:t>
            </a:r>
            <a:r>
              <a:rPr lang="ru-RU" b="1" dirty="0" smtClean="0">
                <a:solidFill>
                  <a:schemeClr val="bg1"/>
                </a:solidFill>
              </a:rPr>
              <a:t>знаниями»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652120" y="1160748"/>
            <a:ext cx="648072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444208" y="929915"/>
            <a:ext cx="2413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К. Д. Ушинский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34380" y="2348880"/>
            <a:ext cx="5328592" cy="1800200"/>
          </a:xfrm>
          <a:prstGeom prst="ellipse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23528" y="4437112"/>
            <a:ext cx="5328592" cy="1800200"/>
          </a:xfrm>
          <a:prstGeom prst="ellipse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52120" y="3221701"/>
            <a:ext cx="648072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712385" y="5337212"/>
            <a:ext cx="648072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29816" y="278731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«Если ребёнку удаётся добиться успеха в познавательной </a:t>
            </a:r>
            <a:r>
              <a:rPr lang="ru-RU" b="1" dirty="0" smtClean="0">
                <a:solidFill>
                  <a:schemeClr val="bg1"/>
                </a:solidFill>
              </a:rPr>
              <a:t>деятельности, то </a:t>
            </a:r>
            <a:r>
              <a:rPr lang="ru-RU" b="1" dirty="0">
                <a:solidFill>
                  <a:schemeClr val="bg1"/>
                </a:solidFill>
              </a:rPr>
              <a:t>у </a:t>
            </a:r>
            <a:r>
              <a:rPr lang="ru-RU" b="1" dirty="0" smtClean="0">
                <a:solidFill>
                  <a:schemeClr val="bg1"/>
                </a:solidFill>
              </a:rPr>
              <a:t>него </a:t>
            </a:r>
            <a:r>
              <a:rPr lang="ru-RU" b="1" dirty="0">
                <a:solidFill>
                  <a:schemeClr val="bg1"/>
                </a:solidFill>
              </a:rPr>
              <a:t>есть все шансы на успех в жизни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60232" y="2990868"/>
            <a:ext cx="1586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У</a:t>
            </a:r>
            <a:r>
              <a:rPr lang="ru-RU" sz="2400" b="1" dirty="0" smtClean="0">
                <a:solidFill>
                  <a:schemeClr val="bg1"/>
                </a:solidFill>
              </a:rPr>
              <a:t>. Глассер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1824" y="487554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«Если ребёнка лишить веры в себя</a:t>
            </a:r>
            <a:r>
              <a:rPr lang="ru-RU" b="1" dirty="0" smtClean="0">
                <a:solidFill>
                  <a:schemeClr val="bg1"/>
                </a:solidFill>
              </a:rPr>
              <a:t>, трудно </a:t>
            </a:r>
            <a:r>
              <a:rPr lang="ru-RU" b="1" dirty="0">
                <a:solidFill>
                  <a:schemeClr val="bg1"/>
                </a:solidFill>
              </a:rPr>
              <a:t>будет надеяться на его «светлое будущее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58400" y="5106379"/>
            <a:ext cx="1984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А. С. Белкин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54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7125"/>
                    </a14:imgEffect>
                    <a14:imgEffect>
                      <a14:saturation sat="0"/>
                    </a14:imgEffect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835696" y="2548492"/>
            <a:ext cx="3168352" cy="2736304"/>
          </a:xfrm>
          <a:prstGeom prst="ellipse">
            <a:avLst/>
          </a:prstGeom>
          <a:solidFill>
            <a:srgbClr val="00B0F0">
              <a:alpha val="4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283968" y="2564904"/>
            <a:ext cx="3168352" cy="2736304"/>
          </a:xfrm>
          <a:prstGeom prst="ellipse">
            <a:avLst/>
          </a:prstGeom>
          <a:solidFill>
            <a:srgbClr val="92D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2987824" y="620688"/>
            <a:ext cx="3168352" cy="2736304"/>
          </a:xfrm>
          <a:prstGeom prst="ellipse">
            <a:avLst/>
          </a:prstGeom>
          <a:solidFill>
            <a:srgbClr val="FFFF66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90132" y="1471274"/>
            <a:ext cx="201734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Ситуация</a:t>
            </a:r>
          </a:p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успеха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54580" y="3601301"/>
            <a:ext cx="12414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Успех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9470" y="3601301"/>
            <a:ext cx="20173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Ситуация</a:t>
            </a:r>
          </a:p>
        </p:txBody>
      </p:sp>
    </p:spTree>
    <p:extLst>
      <p:ext uri="{BB962C8B-B14F-4D97-AF65-F5344CB8AC3E}">
        <p14:creationId xmlns:p14="http://schemas.microsoft.com/office/powerpoint/2010/main" val="373138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7125"/>
                    </a14:imgEffect>
                    <a14:imgEffect>
                      <a14:saturation sat="0"/>
                    </a14:imgEffect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187630" y="735968"/>
            <a:ext cx="2808312" cy="1008112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75362" y="2636912"/>
            <a:ext cx="7776864" cy="1512168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75362" y="2636912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	Цель </a:t>
            </a:r>
            <a:r>
              <a:rPr lang="ru-RU" sz="2400" b="1" dirty="0">
                <a:solidFill>
                  <a:schemeClr val="bg1"/>
                </a:solidFill>
              </a:rPr>
              <a:t>дошкольного </a:t>
            </a:r>
            <a:r>
              <a:rPr lang="ru-RU" sz="2400" b="1" dirty="0" smtClean="0">
                <a:solidFill>
                  <a:schemeClr val="bg1"/>
                </a:solidFill>
              </a:rPr>
              <a:t>образования - это </a:t>
            </a:r>
            <a:r>
              <a:rPr lang="ru-RU" sz="2400" b="1" dirty="0">
                <a:solidFill>
                  <a:schemeClr val="bg1"/>
                </a:solidFill>
              </a:rPr>
              <a:t>создание  благоприятных условий для развития способностей и творческого потенциала каждого ребенка.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59638" y="746700"/>
            <a:ext cx="2664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В </a:t>
            </a:r>
            <a:r>
              <a:rPr lang="ru-RU" sz="2800" b="1" dirty="0" smtClean="0">
                <a:solidFill>
                  <a:schemeClr val="bg1"/>
                </a:solidFill>
              </a:rPr>
              <a:t>соответствии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с </a:t>
            </a:r>
            <a:r>
              <a:rPr lang="ru-RU" sz="2800" b="1" dirty="0" smtClean="0">
                <a:solidFill>
                  <a:schemeClr val="bg1"/>
                </a:solidFill>
              </a:rPr>
              <a:t>ФГОС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285752" y="1846815"/>
            <a:ext cx="75608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58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7125"/>
                    </a14:imgEffect>
                    <a14:imgEffect>
                      <a14:saturation sat="0"/>
                    </a14:imgEffect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0222_1142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75" y="1196752"/>
            <a:ext cx="3240361" cy="243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20220222_0909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93" y="3933056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80" y="476672"/>
            <a:ext cx="8229600" cy="7200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  <a:t>Предметно-развивающая среда</a:t>
            </a:r>
            <a:endParaRPr lang="ru-RU" sz="28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031" name="Picture 7" descr="C:\Users\user\Desktop\20220221_0931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35019" y="1637789"/>
            <a:ext cx="4292558" cy="384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89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7125"/>
                    </a14:imgEffect>
                    <a14:imgEffect>
                      <a14:saturation sat="0"/>
                    </a14:imgEffect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0220222_0953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9955"/>
            <a:ext cx="3846674" cy="288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20220222_0929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82695" y="1634129"/>
            <a:ext cx="4651144" cy="348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user\Desktop\20220222_0942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02" y="3645024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38512"/>
            <a:ext cx="4144344" cy="552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23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7125"/>
                    </a14:imgEffect>
                    <a14:imgEffect>
                      <a14:saturation sat="0"/>
                    </a14:imgEffect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38512"/>
            <a:ext cx="4144344" cy="552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C:\Users\user\Desktop\20220222_1132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066" y="313575"/>
            <a:ext cx="3480386" cy="261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IMG_20211122_0819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00" y="313575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IMG-df2558300158ee7205bea811c6a231cf-V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12976"/>
            <a:ext cx="2462427" cy="328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IMG-8f59b0908a4dc2ff15a5ad010d7395be-V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896" y="3284984"/>
            <a:ext cx="2444583" cy="325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5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7125"/>
                    </a14:imgEffect>
                    <a14:imgEffect>
                      <a14:saturation sat="0"/>
                    </a14:imgEffect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Овал 56"/>
          <p:cNvSpPr/>
          <p:nvPr/>
        </p:nvSpPr>
        <p:spPr>
          <a:xfrm>
            <a:off x="609654" y="5054677"/>
            <a:ext cx="187220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609654" y="3542509"/>
            <a:ext cx="1872208" cy="1908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609654" y="3146465"/>
            <a:ext cx="1872208" cy="7920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право 59"/>
          <p:cNvSpPr/>
          <p:nvPr/>
        </p:nvSpPr>
        <p:spPr>
          <a:xfrm rot="5400000">
            <a:off x="1185330" y="2959025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10-конечная звезда 60"/>
          <p:cNvSpPr/>
          <p:nvPr/>
        </p:nvSpPr>
        <p:spPr>
          <a:xfrm>
            <a:off x="161631" y="1166245"/>
            <a:ext cx="2808312" cy="1512168"/>
          </a:xfrm>
          <a:prstGeom prst="star10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1773865" y="188640"/>
            <a:ext cx="54845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Этапы реализации ситуации успеха в </a:t>
            </a:r>
          </a:p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образовательной</a:t>
            </a:r>
            <a:r>
              <a:rPr lang="ru-RU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деятельности</a:t>
            </a:r>
            <a:endParaRPr lang="ru-RU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37478" y="1488460"/>
            <a:ext cx="22645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На мотивационном </a:t>
            </a:r>
          </a:p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у</a:t>
            </a:r>
            <a:r>
              <a:rPr lang="ru-RU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ровне</a:t>
            </a:r>
            <a:endParaRPr lang="ru-RU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3559989" y="5054677"/>
            <a:ext cx="187220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3559989" y="3542509"/>
            <a:ext cx="1872208" cy="1908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3559989" y="3146465"/>
            <a:ext cx="1872208" cy="7920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трелка вправо 66"/>
          <p:cNvSpPr/>
          <p:nvPr/>
        </p:nvSpPr>
        <p:spPr>
          <a:xfrm rot="5400000">
            <a:off x="4135665" y="2959025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10-конечная звезда 67"/>
          <p:cNvSpPr/>
          <p:nvPr/>
        </p:nvSpPr>
        <p:spPr>
          <a:xfrm>
            <a:off x="3111966" y="1166245"/>
            <a:ext cx="2808312" cy="1512168"/>
          </a:xfrm>
          <a:prstGeom prst="star10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3295833" y="1488460"/>
            <a:ext cx="24484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На организационном </a:t>
            </a:r>
          </a:p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у</a:t>
            </a:r>
            <a:r>
              <a:rPr lang="ru-RU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ровне</a:t>
            </a:r>
            <a:endParaRPr lang="ru-RU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6533551" y="5054677"/>
            <a:ext cx="187220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6533551" y="3542509"/>
            <a:ext cx="1872208" cy="1908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6533551" y="3146465"/>
            <a:ext cx="1872208" cy="7920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трелка вправо 72"/>
          <p:cNvSpPr/>
          <p:nvPr/>
        </p:nvSpPr>
        <p:spPr>
          <a:xfrm rot="5400000">
            <a:off x="7109227" y="2959025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10-конечная звезда 73"/>
          <p:cNvSpPr/>
          <p:nvPr/>
        </p:nvSpPr>
        <p:spPr>
          <a:xfrm>
            <a:off x="6085528" y="1166245"/>
            <a:ext cx="2808312" cy="1512168"/>
          </a:xfrm>
          <a:prstGeom prst="star10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6360830" y="1488460"/>
            <a:ext cx="22656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На результативном </a:t>
            </a:r>
          </a:p>
          <a:p>
            <a:pPr algn="ctr"/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у</a:t>
            </a:r>
            <a:r>
              <a:rPr lang="ru-RU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ровне 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705413" y="3961562"/>
            <a:ext cx="17063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Сделать</a:t>
            </a:r>
          </a:p>
          <a:p>
            <a:pPr algn="ctr"/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т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ак, чтобы</a:t>
            </a:r>
          </a:p>
          <a:p>
            <a:pPr algn="ctr"/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р</a:t>
            </a:r>
            <a:r>
              <a:rPr lang="ru-RU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ебенок </a:t>
            </a:r>
            <a:r>
              <a:rPr lang="ru-RU" b="1" u="sng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захотел</a:t>
            </a:r>
          </a:p>
          <a:p>
            <a:pPr algn="ctr"/>
            <a:r>
              <a:rPr lang="ru-RU" b="1" u="sng" dirty="0">
                <a:ln w="50800"/>
                <a:solidFill>
                  <a:schemeClr val="bg1">
                    <a:shade val="50000"/>
                  </a:schemeClr>
                </a:solidFill>
              </a:rPr>
              <a:t>д</a:t>
            </a:r>
            <a:r>
              <a:rPr lang="ru-RU" b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остичь успеха</a:t>
            </a:r>
            <a:endParaRPr lang="ru-RU" b="1" u="sng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642919" y="3937715"/>
            <a:ext cx="1706348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Сделать</a:t>
            </a:r>
          </a:p>
          <a:p>
            <a:pPr algn="ctr"/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т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ак, чтобы</a:t>
            </a:r>
          </a:p>
          <a:p>
            <a:pPr algn="ctr"/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р</a:t>
            </a:r>
            <a:r>
              <a:rPr lang="ru-RU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ебенок </a:t>
            </a:r>
            <a:r>
              <a:rPr lang="ru-RU" b="1" u="sng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сумел</a:t>
            </a:r>
          </a:p>
          <a:p>
            <a:pPr algn="ctr"/>
            <a:r>
              <a:rPr lang="ru-RU" b="1" u="sng" dirty="0">
                <a:ln w="50800"/>
                <a:solidFill>
                  <a:schemeClr val="bg1">
                    <a:shade val="50000"/>
                  </a:schemeClr>
                </a:solidFill>
              </a:rPr>
              <a:t>д</a:t>
            </a:r>
            <a:r>
              <a:rPr lang="ru-RU" b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остичь успеха</a:t>
            </a:r>
            <a:endParaRPr lang="ru-RU" b="1" u="sng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640466" y="3936877"/>
            <a:ext cx="17063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Сделать</a:t>
            </a:r>
          </a:p>
          <a:p>
            <a:pPr algn="ctr"/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т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ак, чтобы</a:t>
            </a:r>
          </a:p>
          <a:p>
            <a:pPr algn="ctr"/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р</a:t>
            </a:r>
            <a:r>
              <a:rPr lang="ru-RU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ебенок </a:t>
            </a:r>
            <a:r>
              <a:rPr lang="ru-RU" b="1" u="sng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захотел</a:t>
            </a:r>
          </a:p>
          <a:p>
            <a:pPr algn="ctr"/>
            <a:r>
              <a:rPr lang="ru-RU" b="1" u="sng" dirty="0">
                <a:ln w="50800"/>
                <a:solidFill>
                  <a:schemeClr val="bg1">
                    <a:shade val="50000"/>
                  </a:schemeClr>
                </a:solidFill>
              </a:rPr>
              <a:t>д</a:t>
            </a:r>
            <a:r>
              <a:rPr lang="ru-RU" b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остичь успеха снова</a:t>
            </a:r>
            <a:endParaRPr lang="ru-RU" b="1" u="sng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4978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7125"/>
                    </a14:imgEffect>
                    <a14:imgEffect>
                      <a14:saturation sat="0"/>
                    </a14:imgEffect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Овал 29"/>
          <p:cNvSpPr/>
          <p:nvPr/>
        </p:nvSpPr>
        <p:spPr>
          <a:xfrm>
            <a:off x="179512" y="2280638"/>
            <a:ext cx="2448272" cy="118900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606303" y="5106905"/>
            <a:ext cx="2448272" cy="125191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588224" y="2280638"/>
            <a:ext cx="2448272" cy="1189003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259632" y="3861048"/>
            <a:ext cx="2448272" cy="1198894"/>
          </a:xfrm>
          <a:prstGeom prst="ellipse">
            <a:avLst/>
          </a:prstGeom>
          <a:solidFill>
            <a:srgbClr val="92D050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589880" y="3861048"/>
            <a:ext cx="2448272" cy="12369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87462" y="2514082"/>
            <a:ext cx="21963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Коллективная</a:t>
            </a:r>
          </a:p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работа</a:t>
            </a:r>
            <a:endParaRPr lang="ru-RU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548119" y="2560533"/>
            <a:ext cx="25766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Индивидуальная</a:t>
            </a:r>
          </a:p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работа</a:t>
            </a:r>
            <a:endParaRPr lang="ru-RU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259632" y="4142482"/>
            <a:ext cx="243928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Работа с педагогами</a:t>
            </a:r>
            <a:endParaRPr lang="ru-RU" sz="2400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125110" y="4096316"/>
            <a:ext cx="13778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Работа в</a:t>
            </a:r>
          </a:p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парах</a:t>
            </a:r>
            <a:endParaRPr lang="ru-RU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905766" y="5317365"/>
            <a:ext cx="18493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Работа с </a:t>
            </a:r>
          </a:p>
          <a:p>
            <a:pPr algn="ctr"/>
            <a:r>
              <a:rPr lang="ru-RU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родителями</a:t>
            </a:r>
            <a:endParaRPr lang="ru-RU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0" name="Стрелка вправо 49"/>
          <p:cNvSpPr/>
          <p:nvPr/>
        </p:nvSpPr>
        <p:spPr>
          <a:xfrm rot="2238195">
            <a:off x="6176221" y="2297486"/>
            <a:ext cx="620290" cy="1997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 rot="3921044">
            <a:off x="5413986" y="3087733"/>
            <a:ext cx="1453866" cy="2289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51"/>
          <p:cNvSpPr/>
          <p:nvPr/>
        </p:nvSpPr>
        <p:spPr>
          <a:xfrm rot="6560409">
            <a:off x="2671059" y="3162856"/>
            <a:ext cx="1358239" cy="262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право 52"/>
          <p:cNvSpPr/>
          <p:nvPr/>
        </p:nvSpPr>
        <p:spPr>
          <a:xfrm rot="8596619">
            <a:off x="2543708" y="2469014"/>
            <a:ext cx="600199" cy="2266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 rot="5400000">
            <a:off x="3559826" y="3827429"/>
            <a:ext cx="2278755" cy="262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2843808" y="1093377"/>
            <a:ext cx="3456384" cy="1728192"/>
          </a:xfrm>
          <a:prstGeom prst="ellipse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704102" y="1634307"/>
            <a:ext cx="17357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Формы</a:t>
            </a:r>
            <a:endParaRPr lang="ru-RU" sz="3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53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c7967ae-0ed1-43b8-ab17-07c74bbb2655">JNR7EQYY5TWF-1529506825-2036</_dlc_DocId>
    <_dlc_DocIdUrl xmlns="9c7967ae-0ed1-43b8-ab17-07c74bbb2655">
      <Url>http://www.eduportal44.ru/Kostroma_R_EDU/DS1Nik/_layouts/15/DocIdRedir.aspx?ID=JNR7EQYY5TWF-1529506825-2036</Url>
      <Description>JNR7EQYY5TWF-1529506825-2036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90747E6D40B31408E233CB8719C2533" ma:contentTypeVersion="0" ma:contentTypeDescription="Создание документа." ma:contentTypeScope="" ma:versionID="ea854138d9cb3e40f00b58aba4cf3833">
  <xsd:schema xmlns:xsd="http://www.w3.org/2001/XMLSchema" xmlns:xs="http://www.w3.org/2001/XMLSchema" xmlns:p="http://schemas.microsoft.com/office/2006/metadata/properties" xmlns:ns2="9c7967ae-0ed1-43b8-ab17-07c74bbb2655" targetNamespace="http://schemas.microsoft.com/office/2006/metadata/properties" ma:root="true" ma:fieldsID="aa7a57673b7ee1ec28f8fa5c0f4a6f3a" ns2:_="">
    <xsd:import namespace="9c7967ae-0ed1-43b8-ab17-07c74bbb265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7967ae-0ed1-43b8-ab17-07c74bbb265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F3D151-C907-4AF8-AFA3-7B08C9180F26}"/>
</file>

<file path=customXml/itemProps2.xml><?xml version="1.0" encoding="utf-8"?>
<ds:datastoreItem xmlns:ds="http://schemas.openxmlformats.org/officeDocument/2006/customXml" ds:itemID="{66BE8EFB-5B1A-4964-9119-9968D2CD5920}"/>
</file>

<file path=customXml/itemProps3.xml><?xml version="1.0" encoding="utf-8"?>
<ds:datastoreItem xmlns:ds="http://schemas.openxmlformats.org/officeDocument/2006/customXml" ds:itemID="{59EE085E-E6A4-40FC-BB6F-5119B838E985}"/>
</file>

<file path=customXml/itemProps4.xml><?xml version="1.0" encoding="utf-8"?>
<ds:datastoreItem xmlns:ds="http://schemas.openxmlformats.org/officeDocument/2006/customXml" ds:itemID="{71BBBE50-A91F-497C-B8CF-9C0CB5AC369F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412</TotalTime>
  <Words>240</Words>
  <Application>Microsoft Office PowerPoint</Application>
  <PresentationFormat>Экран (4:3)</PresentationFormat>
  <Paragraphs>86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Предметно-развивающая среда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zerova1980@inbox.ru</cp:lastModifiedBy>
  <cp:revision>37</cp:revision>
  <cp:lastPrinted>2019-03-26T18:07:57Z</cp:lastPrinted>
  <dcterms:created xsi:type="dcterms:W3CDTF">2019-03-26T16:36:15Z</dcterms:created>
  <dcterms:modified xsi:type="dcterms:W3CDTF">2022-02-28T06:05:48Z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0x010100D90747E6D40B31408E233CB8719C2533</vt:lpwstr>
  </property>
  <property fmtid="{D5CDD505-2E9C-101B-9397-08002B2CF9AE}" pid="3" name="_dlc_DocIdItemGuid">
    <vt:lpwstr>bf2d2773-1743-4827-bdf4-d28bda1eff6a</vt:lpwstr>
  </property>
</Properties>
</file>