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tableStyles" Target="tableStyles.xml"/><Relationship Id="rId10" Type="http://schemas.openxmlformats.org/officeDocument/2006/relationships/customXml" Target="../customXml/item4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vertTitleAnd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obj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type="pic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DAC1-E95C-4A96-BC25-68BC4B6C0C67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CF3C-D062-4E97-8C47-FAEE5142FA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0"/>
            <a:ext cx="7056784" cy="3600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Мероприятие «Обеспечение жильем молодых семей Костромской области»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404664"/>
            <a:ext cx="3528392" cy="28803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Условия участия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07704" y="764704"/>
            <a:ext cx="1512168" cy="792088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возраст каждого из супругов либо одного родителя в неполной семье не превышает 35 лет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7704" y="1628800"/>
            <a:ext cx="1516814" cy="576064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молодая семья признана нуждающейся в жилом помещении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764704"/>
            <a:ext cx="1944216" cy="144016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наличие </a:t>
            </a:r>
            <a:r>
              <a:rPr lang="ru-RU" sz="10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lang="ru-RU" sz="1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выплаты</a:t>
            </a:r>
            <a:endParaRPr lang="ru-RU" sz="1000" b="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>
            <a:off x="179512" y="260648"/>
            <a:ext cx="1630707" cy="1512168"/>
          </a:xfrm>
          <a:prstGeom prst="rect">
            <a:avLst/>
          </a:prstGeom>
          <a:noFill/>
        </p:spPr>
      </p:pic>
      <p:sp>
        <p:nvSpPr>
          <p:cNvPr id="19" name="Подзаголовок 2"/>
          <p:cNvSpPr txBox="1"/>
          <p:nvPr/>
        </p:nvSpPr>
        <p:spPr>
          <a:xfrm>
            <a:off x="5508104" y="404664"/>
            <a:ext cx="3456384" cy="237626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0" marR="0" lvl="0" indent="0" algn="ctr" defTabSz="914400" rtl="0" eaLnBrk="1" fontAlgn="auto" latinLnBrk="0" hangingPunct="1">
              <a:buClrTx/>
              <a:buSzTx/>
              <a:buFont typeface="Arial" pitchFamily="34" charset="0"/>
              <a:buNone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Размер социальной выплаты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000" b="0" dirty="0" smtClean="0"/>
              <a:t> </a:t>
            </a: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СтЖ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Н </a:t>
            </a:r>
            <a:r>
              <a:rPr lang="ru-RU" sz="1050" i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РЖ </a:t>
            </a:r>
            <a:r>
              <a:rPr lang="en-US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ru-RU" sz="105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(Количество членов семьи), </a:t>
            </a:r>
          </a:p>
          <a:p>
            <a:pPr algn="just"/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где: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0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норматив стоимости 1 кв. м общей площади жилья по муниципальному образованию;  </a:t>
            </a:r>
            <a:r>
              <a:rPr lang="ru-RU" sz="900" b="0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РЖ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- размер общей площади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lang="ru-RU" sz="9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900" b="0" dirty="0" smtClean="0">
                <a:latin typeface="Times New Roman" pitchFamily="18" charset="0"/>
                <a:cs typeface="Times New Roman" pitchFamily="18" charset="0"/>
              </a:rPr>
            </a:br>
            <a:endParaRPr lang="ru-RU" sz="9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050" b="0" dirty="0" smtClean="0"/>
              <a:t/>
            </a:r>
            <a:br>
              <a:rPr lang="ru-RU" sz="1050" b="0" dirty="0" smtClean="0"/>
            </a:br>
            <a:endParaRPr lang="ru-RU" sz="1050" b="0" dirty="0" smtClean="0"/>
          </a:p>
          <a:p>
            <a:endParaRPr lang="ru-RU" sz="105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050" dirty="0" smtClean="0"/>
              <a:t/>
            </a:r>
            <a:br>
              <a:rPr lang="ru-RU" sz="1050" dirty="0" smtClean="0"/>
            </a:br>
            <a:endParaRPr lang="ru-RU" sz="1050" dirty="0" smtClean="0"/>
          </a:p>
          <a:p>
            <a:pPr algn="ctr"/>
            <a:r>
              <a:rPr lang="ru-RU" sz="1400" b="0" dirty="0" smtClean="0"/>
              <a:t/>
            </a:r>
            <a:br>
              <a:rPr lang="ru-RU" sz="1400" b="0" dirty="0" smtClean="0"/>
            </a:br>
            <a:endParaRPr lang="ru-RU" sz="1400" b="0" dirty="0" smtClean="0"/>
          </a:p>
          <a:p>
            <a:pPr lvl="0" algn="just">
              <a:spcBef>
                <a:spcPct val="20000"/>
              </a:spcBef>
              <a:buFont typeface="Wingdings" pitchFamily="2" charset="2"/>
              <a:buChar char="Ø"/>
            </a:pPr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23" name="Подзаголовок 2"/>
          <p:cNvSpPr txBox="1"/>
          <p:nvPr/>
        </p:nvSpPr>
        <p:spPr>
          <a:xfrm>
            <a:off x="3995936" y="2852936"/>
            <a:ext cx="4968552" cy="38884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lvl="0" algn="ctr">
              <a:defRPr/>
            </a:pPr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Порядок участия</a:t>
            </a:r>
          </a:p>
          <a:p>
            <a:pPr algn="ctr"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документ, подтверждающий признание молодой семьи нуждающейся в жилых помещениях;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 по установленной Правилами форме;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документов, удостоверяющих личность каждого члена семьи;</a:t>
            </a:r>
          </a:p>
          <a:p>
            <a:pPr marL="179388" indent="-179388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свидетельства о браке (на неполную семью не распространяется);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lang="ru-RU" sz="900" dirty="0" smtClean="0"/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  <a:defRPr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marL="179388" indent="-179388" algn="just">
              <a:buFont typeface="Wingdings" pitchFamily="2" charset="2"/>
              <a:buChar char="Ø"/>
            </a:pP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lang="ru-RU" sz="900" i="1" dirty="0" smtClean="0">
                <a:latin typeface="Times New Roman" pitchFamily="18" charset="0"/>
                <a:cs typeface="Times New Roman" pitchFamily="18" charset="0"/>
              </a:rPr>
              <a:t>(при наличии)</a:t>
            </a:r>
            <a:r>
              <a:rPr lang="ru-RU" sz="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79388" indent="-179388" algn="just">
              <a:defRPr/>
            </a:pP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документы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подаются путем личного обращения в орган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местного самоуправления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9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месту жительства </a:t>
            </a:r>
            <a:r>
              <a:rPr lang="ru-RU" sz="900" i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lang="ru-RU" sz="900" b="1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defRPr/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defRPr/>
            </a:pPr>
            <a:endParaRPr lang="ru-RU" sz="1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51520" y="2276872"/>
            <a:ext cx="5221088" cy="5040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51520" y="2852936"/>
            <a:ext cx="3672408" cy="21602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Направления использования социальной выплаты: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51520" y="3068960"/>
            <a:ext cx="3672408" cy="1728192"/>
          </a:xfrm>
          <a:prstGeom prst="rect">
            <a:avLst/>
          </a:prstGeom>
          <a:ln w="28575"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1000" b="0" dirty="0" smtClean="0">
                <a:latin typeface="Times New Roman" pitchFamily="18" charset="0"/>
                <a:cs typeface="Times New Roman" pitchFamily="18" charset="0"/>
              </a:rPr>
              <a:t> покупка жилого помещения (первичный и вторичный рынки жилья)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 pitchFamily="2" charset="2"/>
              <a:buChar char="Ø"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для уплаты цены договора участия в долевом строительстве</a:t>
            </a:r>
            <a:endParaRPr lang="ru-RU" sz="10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286000" y="29673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endParaRPr lang="ru-RU" b="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51520" y="4869160"/>
            <a:ext cx="3672408" cy="187220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Правовая база</a:t>
            </a:r>
            <a:endParaRPr lang="ru-RU" sz="9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Федеральные нормативные акты: 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 (постановление Правительства РФ от 30.12.2017 № 1710)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lang="ru-RU" sz="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(постановление Правительства РФ от 17.12.2010 № 1050).</a:t>
            </a:r>
          </a:p>
          <a:p>
            <a:r>
              <a:rPr lang="ru-RU" sz="800" u="sng" dirty="0" smtClean="0">
                <a:latin typeface="Times New Roman" pitchFamily="18" charset="0"/>
                <a:cs typeface="Times New Roman" pitchFamily="18" charset="0"/>
              </a:rPr>
              <a:t>Региональные нормативные акты:</a:t>
            </a:r>
          </a:p>
          <a:p>
            <a:pPr algn="just"/>
            <a:r>
              <a:rPr lang="ru-RU" sz="800" b="1" dirty="0" smtClean="0">
                <a:latin typeface="Times New Roman" pitchFamily="18" charset="0"/>
                <a:cs typeface="Times New Roman" pitchFamily="18" charset="0"/>
              </a:rPr>
              <a:t>«Об утверждении 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</a:p>
          <a:p>
            <a:pPr algn="ctr"/>
            <a:endParaRPr lang="ru-RU" sz="9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9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CDD6ECC2343BC47BD6D0D02C719A31B" ma:contentTypeVersion="49" ma:contentTypeDescription="Создание документа." ma:contentTypeScope="" ma:versionID="9ad6cca47a837b9699c0baa6e5c9472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895A72-4684-4FAF-8993-FAAA16D25217}"/>
</file>

<file path=customXml/itemProps2.xml><?xml version="1.0" encoding="utf-8"?>
<ds:datastoreItem xmlns:ds="http://schemas.openxmlformats.org/officeDocument/2006/customXml" ds:itemID="{7C8DE62B-454F-4DB3-80D5-A2706226B9FB}"/>
</file>

<file path=customXml/itemProps3.xml><?xml version="1.0" encoding="utf-8"?>
<ds:datastoreItem xmlns:ds="http://schemas.openxmlformats.org/officeDocument/2006/customXml" ds:itemID="{FD28780F-F8B4-4477-8D39-B664077D3D75}"/>
</file>

<file path=customXml/itemProps4.xml><?xml version="1.0" encoding="utf-8"?>
<ds:datastoreItem xmlns:ds="http://schemas.openxmlformats.org/officeDocument/2006/customXml" ds:itemID="{BAA3848B-F8AD-4D0C-8E27-C10B9EFBB2D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</TotalTime>
  <Pages>0</Pages>
  <Words>503</Words>
  <Characters>0</Characters>
  <CharactersWithSpaces>0</CharactersWithSpaces>
  <Application>Р7-Офис/2025.2.1.801</Application>
  <DocSecurity>0</DocSecurity>
  <PresentationFormat>Экран (4:3)</PresentationFormat>
  <Lines>0</Lines>
  <Paragraphs>44</Paragraphs>
  <Slides>1</Slides>
  <Notes>0</Notes>
  <HiddenSlides>0</HiddenSlides>
  <MMClips>0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Мероприятие «Обеспечение жильем молодых семей Костромской области»</dc:title>
  <dc:subject/>
  <dc:creator>nbogdanova</dc:creator>
  <cp:keywords/>
  <dc:description/>
  <cp:lastModifiedBy>OrlovaSV</cp:lastModifiedBy>
  <cp:revision>55</cp:revision>
  <dcterms:created xsi:type="dcterms:W3CDTF">2025-05-02T07:51:42Z</dcterms:created>
  <dcterms:modified xsi:type="dcterms:W3CDTF">2025-05-02T11:00:00Z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0x0101008CDD6ECC2343BC47BD6D0D02C719A31B</vt:lpwstr>
  </property>
</Properties>
</file>