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897AC-3B6F-4E4C-BA99-6B4CA40D81C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991CB-C612-465B-B3E1-9DB7379091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714356"/>
            <a:ext cx="8572560" cy="23145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ПРОГРАММА КРУЖКА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</a:rPr>
              <a:t>«ШКОЛА ЗАНИМАТЕЛЬНЫХ НАУК»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371475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Педагог дополнительного образования</a:t>
            </a:r>
          </a:p>
          <a:p>
            <a:pPr algn="r"/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Голубцова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любовь Вячеславовна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ПЛАНИРУЕМЫЙ РЕЗУЛЬТАТ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В процессе исследовательской деятельности ребенок приобретает  опыт:</a:t>
            </a:r>
            <a:endParaRPr lang="ru-RU" dirty="0"/>
          </a:p>
          <a:p>
            <a:pPr lvl="0"/>
            <a:r>
              <a:rPr lang="ru-RU" b="1" dirty="0"/>
              <a:t>природоведческий:</a:t>
            </a:r>
            <a:r>
              <a:rPr lang="ru-RU" dirty="0"/>
              <a:t> знакомиться с реальным окружением мира, со свойствами объектов и причинно-следственными связями, действующими в мире;</a:t>
            </a:r>
          </a:p>
          <a:p>
            <a:pPr lvl="0"/>
            <a:r>
              <a:rPr lang="ru-RU" b="1" dirty="0"/>
              <a:t>социальный:</a:t>
            </a:r>
            <a:r>
              <a:rPr lang="ru-RU" dirty="0"/>
              <a:t> запоминать индивидуальные особенности каждого человека (сверстника или взрослого);</a:t>
            </a:r>
          </a:p>
          <a:p>
            <a:pPr lvl="0"/>
            <a:r>
              <a:rPr lang="ru-RU" b="1" dirty="0"/>
              <a:t>познавательный:</a:t>
            </a:r>
            <a:r>
              <a:rPr lang="ru-RU" dirty="0"/>
              <a:t> тренировать мыслительные процессы, осваивать разнообразные мыслительные операции;</a:t>
            </a:r>
          </a:p>
          <a:p>
            <a:pPr lvl="0"/>
            <a:r>
              <a:rPr lang="ru-RU" b="1" dirty="0"/>
              <a:t>лингвистический:</a:t>
            </a:r>
            <a:r>
              <a:rPr lang="ru-RU" dirty="0"/>
              <a:t> заниматься словотворчеством, обсуждать итоги эксперимента играть в словесные игры, то есть экспериментировать со словом;</a:t>
            </a:r>
          </a:p>
          <a:p>
            <a:pPr lvl="0"/>
            <a:r>
              <a:rPr lang="ru-RU" b="1" dirty="0"/>
              <a:t>волевой:</a:t>
            </a:r>
            <a:r>
              <a:rPr lang="ru-RU" dirty="0"/>
              <a:t> запоминать, как он сам может влиять на других людей;</a:t>
            </a:r>
          </a:p>
          <a:p>
            <a:pPr lvl="0"/>
            <a:r>
              <a:rPr lang="ru-RU" b="1" dirty="0"/>
              <a:t>личностный:</a:t>
            </a:r>
            <a:r>
              <a:rPr lang="ru-RU" dirty="0"/>
              <a:t> узнавать свои личностные возможности;</a:t>
            </a:r>
          </a:p>
          <a:p>
            <a:r>
              <a:rPr lang="ru-RU" b="1" dirty="0"/>
              <a:t>поведенческий:</a:t>
            </a:r>
            <a:r>
              <a:rPr lang="ru-RU" dirty="0"/>
              <a:t> моделировать свое поведение в различных ситуациях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ПОЯСНИТЕЛЬНАЯ ЗАПИСКА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П</a:t>
            </a:r>
            <a:r>
              <a:rPr lang="ru-RU" dirty="0" smtClean="0"/>
              <a:t>рограмма </a:t>
            </a:r>
            <a:r>
              <a:rPr lang="ru-RU" dirty="0"/>
              <a:t>направлена на развитие самостоятельности ребенка, на расширение кругозора, развитие логического и творческого мышления детей в процессе взаимодействия с окружающими предметами, с объектами природы.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Новизна </a:t>
            </a:r>
            <a:r>
              <a:rPr lang="ru-RU" dirty="0"/>
              <a:t>данной программы направлена на рациональное сочетание заданий расширение кругозора и  развитие творческого воображения. Ведущая роль на занятиях отводится опытно-экспериментальной деятельности детей. Программа предполагает предоставление детям возможности самостоятельно добывать дополнительную информацию.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ПОЯСНИТЕЛЬНАЯ ЗАПИСКА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АКТУАЛЬНОСТЬ</a:t>
            </a:r>
          </a:p>
          <a:p>
            <a:pPr>
              <a:buNone/>
            </a:pPr>
            <a:r>
              <a:rPr lang="ru-RU" dirty="0" smtClean="0"/>
              <a:t>    Задачи </a:t>
            </a:r>
            <a:r>
              <a:rPr lang="ru-RU" dirty="0"/>
              <a:t>включения детей в различные формы сотрудничества, формирование различных знаний об окружающем мире, стимулирование познавательной, игровой и другой активности детей в различных видах деятельности, развитие компетентности в сфере отношений к миру являются приоритетными задачами государственной и региональной политики в сфере дошкольного образования </a:t>
            </a: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sz="2800" dirty="0" smtClean="0"/>
              <a:t>Концепция </a:t>
            </a:r>
            <a:r>
              <a:rPr lang="ru-RU" sz="2800" dirty="0"/>
              <a:t>содержания непрерывного </a:t>
            </a:r>
            <a:r>
              <a:rPr lang="ru-RU" sz="2800" dirty="0" smtClean="0"/>
              <a:t>образования.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ПОЯСНИТЕЛЬНАЯ ЗАПИСКА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Цель программы</a:t>
            </a:r>
            <a:endParaRPr lang="ru-RU" dirty="0"/>
          </a:p>
          <a:p>
            <a:pPr algn="just">
              <a:buNone/>
            </a:pPr>
            <a:r>
              <a:rPr lang="ru-RU" i="1" dirty="0" smtClean="0"/>
              <a:t>   Способствовать </a:t>
            </a:r>
            <a:r>
              <a:rPr lang="ru-RU" i="1" dirty="0"/>
              <a:t>развитию у детей дошкольного возраста познавательной активности, любознательности, стремления к самостоятельному познанию и размышлению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i="1" dirty="0"/>
              <a:t>Образовательные:</a:t>
            </a:r>
            <a:endParaRPr lang="ru-RU" dirty="0"/>
          </a:p>
          <a:p>
            <a:pPr lvl="0"/>
            <a:r>
              <a:rPr lang="ru-RU" dirty="0"/>
              <a:t>Расширять представления детей об окружающем мире через знакомство с элементарными знаниями из различных областей наук.</a:t>
            </a:r>
          </a:p>
          <a:p>
            <a:pPr lvl="0"/>
            <a:r>
              <a:rPr lang="ru-RU" dirty="0"/>
              <a:t>Дать детям представления о химических свойствах веществ: растворение различных веществ; взаимодействие различных веществ при соединении (реакция) и их влияние на свойства других предметов; выделение веществ из неоднородной смеси путем отстаивания, фильтрования.</a:t>
            </a:r>
          </a:p>
          <a:p>
            <a:pPr lvl="0"/>
            <a:r>
              <a:rPr lang="ru-RU" dirty="0"/>
              <a:t>Совершенствовать  у детей элементарные представления об основных физических свойствах и явлениях: магнетизм, отражение и преломление света, звук, теплота, замерзание и таяние воды, испарение, сила тяготения, трение, электричество, инерция.</a:t>
            </a:r>
          </a:p>
          <a:p>
            <a:pPr lvl="0"/>
            <a:r>
              <a:rPr lang="ru-RU" dirty="0"/>
              <a:t>Развивать представления о свойствах воды, песка, глины, воздуха, камня.</a:t>
            </a:r>
          </a:p>
          <a:p>
            <a:pPr lvl="0"/>
            <a:r>
              <a:rPr lang="ru-RU" dirty="0"/>
              <a:t>Закреплять элементарные математические представления: упражнять в количественном счете, развивать знания о мерке – как способе измерения объема, массы, длины; о мерах измерения длины.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/>
              <a:t>Развивающие:</a:t>
            </a:r>
            <a:endParaRPr lang="ru-RU" dirty="0"/>
          </a:p>
          <a:p>
            <a:pPr lvl="0"/>
            <a:r>
              <a:rPr lang="ru-RU" dirty="0"/>
              <a:t>Развивать у детей умения пользоваться приборами-помощниками при проведении игр-экспериментов:  спиртовки, увеличительное стекло, чашечные весы, песочные часы, линейка, сантиметровая лента, бинокль.</a:t>
            </a:r>
          </a:p>
          <a:p>
            <a:pPr lvl="0"/>
            <a:r>
              <a:rPr lang="ru-RU" dirty="0"/>
              <a:t>Развивать у детей мыслительные способности: анализ, классификация, сравнение, обобщение.</a:t>
            </a:r>
          </a:p>
          <a:p>
            <a:pPr lvl="0"/>
            <a:r>
              <a:rPr lang="ru-RU" dirty="0"/>
              <a:t>Формировать способы познания путем сенсорного анализа.</a:t>
            </a:r>
          </a:p>
          <a:p>
            <a:pPr lvl="0"/>
            <a:r>
              <a:rPr lang="ru-RU" dirty="0"/>
              <a:t>Социально-личностное развитие каждого ребенка: развитие </a:t>
            </a:r>
            <a:r>
              <a:rPr lang="ru-RU" dirty="0" err="1"/>
              <a:t>коммуникативности</a:t>
            </a:r>
            <a:r>
              <a:rPr lang="ru-RU" dirty="0"/>
              <a:t>, самостоятельности, наблюдательности, элементарного самоконтроля и </a:t>
            </a:r>
            <a:r>
              <a:rPr lang="ru-RU" dirty="0" err="1"/>
              <a:t>саморегуляции</a:t>
            </a:r>
            <a:r>
              <a:rPr lang="ru-RU" dirty="0"/>
              <a:t> своих действий.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Воспитательные:</a:t>
            </a:r>
            <a:endParaRPr lang="ru-RU" dirty="0"/>
          </a:p>
          <a:p>
            <a:pPr lvl="0">
              <a:buNone/>
            </a:pPr>
            <a:r>
              <a:rPr lang="ru-RU" dirty="0" smtClean="0"/>
              <a:t>    воспитывать </a:t>
            </a:r>
            <a:r>
              <a:rPr lang="ru-RU" dirty="0"/>
              <a:t>терпение, стремление познать новое, любознательность, аккуратность в работе, волю, чувство ответственности к себе и миру вокруг, желание помочь товарищу, дружелюбие.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Принцип </a:t>
            </a:r>
            <a:r>
              <a:rPr lang="ru-RU" b="1" dirty="0" smtClean="0"/>
              <a:t>психологической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Принцип </a:t>
            </a:r>
            <a:r>
              <a:rPr lang="ru-RU" b="1" dirty="0" smtClean="0"/>
              <a:t>деятельности</a:t>
            </a:r>
            <a:endParaRPr lang="ru-RU" dirty="0"/>
          </a:p>
          <a:p>
            <a:r>
              <a:rPr lang="ru-RU" b="1" dirty="0"/>
              <a:t>Принцип минимакса или посильной трудности обучения.</a:t>
            </a:r>
            <a:endParaRPr lang="ru-RU" dirty="0"/>
          </a:p>
          <a:p>
            <a:r>
              <a:rPr lang="ru-RU" b="1" dirty="0"/>
              <a:t>Принцип систематичности </a:t>
            </a:r>
            <a:r>
              <a:rPr lang="ru-RU" b="1" dirty="0" smtClean="0"/>
              <a:t>и последовательности</a:t>
            </a:r>
            <a:endParaRPr lang="ru-RU" dirty="0" smtClean="0"/>
          </a:p>
          <a:p>
            <a:r>
              <a:rPr lang="ru-RU" b="1" dirty="0" smtClean="0"/>
              <a:t>Принцип научности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Принцип вариативности</a:t>
            </a:r>
            <a:endParaRPr lang="ru-RU" dirty="0"/>
          </a:p>
          <a:p>
            <a:r>
              <a:rPr lang="ru-RU" b="1" dirty="0"/>
              <a:t>Принцип </a:t>
            </a:r>
            <a:r>
              <a:rPr lang="ru-RU" b="1" dirty="0" smtClean="0"/>
              <a:t>творчества</a:t>
            </a:r>
            <a:endParaRPr lang="ru-RU" dirty="0"/>
          </a:p>
          <a:p>
            <a:r>
              <a:rPr lang="ru-RU" b="1" dirty="0"/>
              <a:t>Принцип учета индивидуальных </a:t>
            </a:r>
            <a:r>
              <a:rPr lang="ru-RU" b="1" dirty="0" smtClean="0"/>
              <a:t>особенностей</a:t>
            </a:r>
            <a:endParaRPr lang="ru-RU" dirty="0"/>
          </a:p>
          <a:p>
            <a:r>
              <a:rPr lang="ru-RU" b="1" dirty="0"/>
              <a:t>Принцип связи с </a:t>
            </a:r>
            <a:r>
              <a:rPr lang="ru-RU" b="1" dirty="0" smtClean="0"/>
              <a:t>жизнью</a:t>
            </a:r>
            <a:endParaRPr lang="ru-RU" dirty="0"/>
          </a:p>
          <a:p>
            <a:r>
              <a:rPr lang="ru-RU" b="1" dirty="0"/>
              <a:t>Принцип взаимодействия с другим видами деятельности </a:t>
            </a:r>
            <a:r>
              <a:rPr lang="ru-RU" b="1" dirty="0" smtClean="0"/>
              <a:t>детей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volna.org/wp-content/uploads/2016/10/Fo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93"/>
            <a:ext cx="9144000" cy="68849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ПЛАНИРУЕМЫЙ РЕЗУЛЬТАТ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sz="3400" dirty="0"/>
              <a:t>Проявление детьми инициативы в поисковой деятельности, наличие интереса к познанию окружающего мира.</a:t>
            </a:r>
          </a:p>
          <a:p>
            <a:pPr lvl="0"/>
            <a:r>
              <a:rPr lang="ru-RU" sz="3400" dirty="0"/>
              <a:t>Интеллектуальная и экологическая  компетентность, овладение основами экологической культуры.</a:t>
            </a:r>
          </a:p>
          <a:p>
            <a:pPr lvl="0"/>
            <a:r>
              <a:rPr lang="ru-RU" sz="3400" dirty="0"/>
              <a:t>Проявление детьми самостоятельности в решении различных проблемных ситуаций, интерес к опытно-экспериментальной деятельности.</a:t>
            </a:r>
          </a:p>
          <a:p>
            <a:pPr lvl="0"/>
            <a:r>
              <a:rPr lang="ru-RU" sz="3400" dirty="0"/>
              <a:t>Способность детей планировать, контролировать свои действия при получении знаний;</a:t>
            </a:r>
          </a:p>
          <a:p>
            <a:pPr lvl="0"/>
            <a:r>
              <a:rPr lang="ru-RU" sz="3400" dirty="0"/>
              <a:t>- овладение действиями наглядного моделирования, освоение операций анализа, классификации, обобщения.</a:t>
            </a:r>
          </a:p>
          <a:p>
            <a:pPr lvl="0"/>
            <a:r>
              <a:rPr lang="ru-RU" sz="3400" dirty="0"/>
              <a:t>Речевые навыки.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AWJJH2MPE6E2-17446855-2396</_dlc_DocId>
    <_dlc_DocIdUrl xmlns="4a252ca3-5a62-4c1c-90a6-29f4710e47f8">
      <Url>http://edu-sps.koiro.local/Kostroma_EDU/Mdou_ds76/_layouts/15/DocIdRedir.aspx?ID=AWJJH2MPE6E2-17446855-2396</Url>
      <Description>AWJJH2MPE6E2-17446855-2396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B5E3A7E5CBAA1428F07751968B0CD6B" ma:contentTypeVersion="49" ma:contentTypeDescription="Создание документа." ma:contentTypeScope="" ma:versionID="303b5ed19ac2e5adfe7187f2316cad7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FB4C89-A2DC-49BF-B3D2-0A9C7C208041}"/>
</file>

<file path=customXml/itemProps2.xml><?xml version="1.0" encoding="utf-8"?>
<ds:datastoreItem xmlns:ds="http://schemas.openxmlformats.org/officeDocument/2006/customXml" ds:itemID="{74FA2F86-AEC7-4D71-BD76-E111495836C0}"/>
</file>

<file path=customXml/itemProps3.xml><?xml version="1.0" encoding="utf-8"?>
<ds:datastoreItem xmlns:ds="http://schemas.openxmlformats.org/officeDocument/2006/customXml" ds:itemID="{9886631F-62E5-46E4-922E-F4CD2E5562D5}"/>
</file>

<file path=customXml/itemProps4.xml><?xml version="1.0" encoding="utf-8"?>
<ds:datastoreItem xmlns:ds="http://schemas.openxmlformats.org/officeDocument/2006/customXml" ds:itemID="{6BB612B4-8E1F-4854-B3B6-CAED8139709F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603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ПРОГРАММА КРУЖКА «ШКОЛА ЗАНИМАТЕЛЬНЫХ НАУК»</vt:lpstr>
      <vt:lpstr>ПОЯСНИТЕЛЬНАЯ ЗАПИСКА</vt:lpstr>
      <vt:lpstr>ПОЯСНИТЕЛЬНАЯ ЗАПИСКА</vt:lpstr>
      <vt:lpstr>ПОЯСНИТЕЛЬНАЯ ЗАПИСКА</vt:lpstr>
      <vt:lpstr>ЗАДАЧИ ПРОГРАММЫ</vt:lpstr>
      <vt:lpstr>ЗАДАЧИ ПРОГРАММЫ</vt:lpstr>
      <vt:lpstr>ЗАДАЧИ ПРОГРАММЫ</vt:lpstr>
      <vt:lpstr>ПЕДАГОГИЧЕСКИЕ ПРИНЦИПЫ</vt:lpstr>
      <vt:lpstr>ПЛАНИРУЕМЫЙ РЕЗУЛЬТАТ</vt:lpstr>
      <vt:lpstr>ПЛАНИРУЕМЫЙ РЕЗУЛЬТАТ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КРУЖКА «ШКОЛА ЗАНИМАТЕЛЬНЫХ НАУК»</dc:title>
  <dc:creator>user</dc:creator>
  <cp:lastModifiedBy>user</cp:lastModifiedBy>
  <cp:revision>2</cp:revision>
  <dcterms:created xsi:type="dcterms:W3CDTF">2017-11-22T12:22:52Z</dcterms:created>
  <dcterms:modified xsi:type="dcterms:W3CDTF">2017-11-22T12:42:42Z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0x0101008B5E3A7E5CBAA1428F07751968B0CD6B</vt:lpwstr>
  </property>
  <property fmtid="{D5CDD505-2E9C-101B-9397-08002B2CF9AE}" pid="3" name="_dlc_DocIdItemGuid">
    <vt:lpwstr>26c426a2-2fbd-4906-9d5b-c72366926ab8</vt:lpwstr>
  </property>
</Properties>
</file>