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0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5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7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309" r:id="rId21"/>
    <p:sldId id="310" r:id="rId22"/>
    <p:sldId id="311" r:id="rId23"/>
    <p:sldId id="275" r:id="rId24"/>
    <p:sldId id="276" r:id="rId25"/>
    <p:sldId id="277" r:id="rId26"/>
    <p:sldId id="312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6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65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15D27-E9E0-42A1-8C35-CBAB23BF94FF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C257C-BF13-4E8A-AD60-9146D0E6C6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2597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59211" y="3705527"/>
            <a:ext cx="3810000" cy="837403"/>
          </a:xfrm>
          <a:prstGeom prst="rect">
            <a:avLst/>
          </a:prstGeom>
        </p:spPr>
      </p:pic>
      <p:pic>
        <p:nvPicPr>
          <p:cNvPr id="1026" name="Picture 2" descr="http://qrcoder.ru/code/?http%3A%2F%2Fwww.eduportal44.ru%2Fkoiro%2Fdefault.aspx&amp;4&amp;0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8736" y="3639272"/>
            <a:ext cx="969914" cy="969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71525" y="1731612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90669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  <p:sldLayoutId id="2147483698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8800" y="1269242"/>
            <a:ext cx="9423471" cy="2731602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Федеральная образовательная программа </a:t>
            </a:r>
            <a:b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дошкольного образования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08279" y="4420188"/>
            <a:ext cx="9144000" cy="1189041"/>
          </a:xfrm>
        </p:spPr>
        <p:txBody>
          <a:bodyPr>
            <a:normAutofit lnSpcReduction="10000"/>
          </a:bodyPr>
          <a:lstStyle/>
          <a:p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</a:rPr>
              <a:t>ОСНОВНЫЕ ТЕЗИСЫ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(утверждена приказом Министерства Просвещения РФ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от 25 ноября 2022 года № 1028)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453186" y="6399114"/>
            <a:ext cx="8195781" cy="356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Елена Кученко, заведующий отделом сопровождения дошкольного образования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7019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Общие положения.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Разделы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ФОП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Особенности и новшества ФП</a:t>
            </a:r>
            <a:r>
              <a:rPr lang="ru-RU" sz="2800" dirty="0"/>
              <a:t>:</a:t>
            </a:r>
          </a:p>
          <a:p>
            <a:r>
              <a:rPr lang="ru-RU" sz="2800" dirty="0"/>
              <a:t>- Целевой раздел включает планируемые результаты освоения ФП в младенческом, раннем, дошкольном возрастах и на этапе завершения освоения ФП. </a:t>
            </a:r>
          </a:p>
          <a:p>
            <a:r>
              <a:rPr lang="ru-RU" sz="2800" dirty="0"/>
              <a:t>- Организационный раздел ФП включает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примерные перечни </a:t>
            </a:r>
            <a:r>
              <a:rPr lang="ru-RU" sz="2800" dirty="0"/>
              <a:t>художественной литературы, музыкальных произведений, произведений изобразительного искусства…, а также п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римерный перечень </a:t>
            </a:r>
            <a:r>
              <a:rPr lang="ru-RU" sz="2800" dirty="0"/>
              <a:t>рекомендованных для семейного просмотра анимационных произведений.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407992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Общие положения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. Самостоятельность ДОО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ДОО предоставлено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право выбора способов реализации образовательной деятельности</a:t>
            </a:r>
            <a:r>
              <a:rPr lang="ru-RU" sz="2800" dirty="0"/>
              <a:t> в зависимости от</a:t>
            </a:r>
          </a:p>
          <a:p>
            <a:r>
              <a:rPr lang="ru-RU" sz="2800" dirty="0"/>
              <a:t>- конкретных условий</a:t>
            </a:r>
          </a:p>
          <a:p>
            <a:r>
              <a:rPr lang="ru-RU" sz="2800" dirty="0"/>
              <a:t>- предпочтений педагогического коллектива ДОО и других участников образовательных отношений</a:t>
            </a:r>
          </a:p>
          <a:p>
            <a:r>
              <a:rPr lang="ru-RU" sz="2800" dirty="0"/>
              <a:t>- с учетом индивидуальных особенностей обучающихся, специфики их потребностей и интересов, возрастных возможностей.</a:t>
            </a:r>
          </a:p>
        </p:txBody>
      </p:sp>
    </p:spTree>
    <p:extLst>
      <p:ext uri="{BB962C8B-B14F-4D97-AF65-F5344CB8AC3E}">
        <p14:creationId xmlns:p14="http://schemas.microsoft.com/office/powerpoint/2010/main" xmlns="" val="89916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Общие положения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. ФГОС, ФОП, партнеры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Реализация программ, направленных на обучение и воспитание:</a:t>
            </a:r>
          </a:p>
          <a:p>
            <a:pPr marL="342900" indent="-342900"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редполагает их интеграцию в едином образовательном процессе, 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предусматривает взаимодействие с разными субъектами образовательных отношений, 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осуществляется с учетом принципов дошкольного образования, зафиксированных во ФГОС ДО.</a:t>
            </a:r>
          </a:p>
          <a:p>
            <a:pPr marL="342900" indent="-342900">
              <a:buFontTx/>
              <a:buChar char="-"/>
            </a:pPr>
            <a:endParaRPr lang="ru-RU" dirty="0"/>
          </a:p>
          <a:p>
            <a:r>
              <a:rPr lang="ru-RU" dirty="0" smtClean="0"/>
              <a:t>При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соблюдении требований </a:t>
            </a:r>
            <a:r>
              <a:rPr lang="ru-RU" dirty="0" smtClean="0"/>
              <a:t>к реализации Программ и создании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единой образовательной среды</a:t>
            </a:r>
            <a:r>
              <a:rPr lang="ru-RU" dirty="0" smtClean="0"/>
              <a:t> создается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основа для преемственности </a:t>
            </a:r>
            <a:r>
              <a:rPr lang="ru-RU" dirty="0" smtClean="0"/>
              <a:t>уровней дошкольного и начального общего образования.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1455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Содержательный раздел. Цель ФП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673752"/>
            <a:ext cx="11531065" cy="3099251"/>
          </a:xfrm>
        </p:spPr>
        <p:txBody>
          <a:bodyPr>
            <a:normAutofit/>
          </a:bodyPr>
          <a:lstStyle/>
          <a:p>
            <a:r>
              <a:rPr lang="ru-RU" sz="3200" dirty="0"/>
              <a:t>Целью ФП является разностороннее развития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</p:txBody>
      </p:sp>
    </p:spTree>
    <p:extLst>
      <p:ext uri="{BB962C8B-B14F-4D97-AF65-F5344CB8AC3E}">
        <p14:creationId xmlns:p14="http://schemas.microsoft.com/office/powerpoint/2010/main" xmlns="" val="46569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Содержательный раздел.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Задачи ФП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- единые для РФ содержание ДО и планируемые результаты освоения ОП ДО</a:t>
            </a:r>
          </a:p>
          <a:p>
            <a:r>
              <a:rPr lang="ru-RU" dirty="0"/>
              <a:t>- приобщение детей к базовым ценностям российского народа; создание условий для формирования ценностного отношения к окружающему миру (природа, предметы, люди); становление опыта действий и поступков на основе осмысления ценностей</a:t>
            </a:r>
          </a:p>
          <a:p>
            <a:r>
              <a:rPr lang="ru-RU" dirty="0"/>
              <a:t>- построения содержания на основе возрастных и индивидуальных особенностей развития детей</a:t>
            </a:r>
          </a:p>
          <a:p>
            <a:r>
              <a:rPr lang="ru-RU" dirty="0"/>
              <a:t>- равный доступ к образованию </a:t>
            </a:r>
          </a:p>
          <a:p>
            <a:r>
              <a:rPr lang="ru-RU" dirty="0"/>
              <a:t>- охрана и укрепление физического и психического здоровья, детей, эмоциональное благополучие</a:t>
            </a:r>
          </a:p>
          <a:p>
            <a:r>
              <a:rPr lang="ru-RU" dirty="0"/>
              <a:t>- развитие физических, личностных, нравственных качеств, основ патриотизма, интеллектуальных и художественно-творческих способностей, инициативности, самостоятельности и ответственности</a:t>
            </a:r>
          </a:p>
          <a:p>
            <a:r>
              <a:rPr lang="ru-RU" dirty="0"/>
              <a:t>- поддержка семьи и повышение компетентности родителей (воспитание, обучение и развитие, охрана и укрепление здоровья детей, безопасность)</a:t>
            </a:r>
          </a:p>
          <a:p>
            <a:r>
              <a:rPr lang="ru-RU" dirty="0"/>
              <a:t>- преемственность с НОО, достижение детьми уровня развития, необходимого и достаточного для успешного освоения ими ОП начального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288060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Планируемые результаты реализации ФП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ФП обозначены возрастные ориентиры:</a:t>
            </a:r>
          </a:p>
          <a:p>
            <a:r>
              <a:rPr lang="ru-RU" dirty="0"/>
              <a:t>- к одному году</a:t>
            </a:r>
          </a:p>
          <a:p>
            <a:r>
              <a:rPr lang="ru-RU" dirty="0"/>
              <a:t>- к трем годам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к четырем годам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к пяти годам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к шести годам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к концу дошкольного возраста</a:t>
            </a:r>
          </a:p>
          <a:p>
            <a:r>
              <a:rPr lang="ru-RU" dirty="0"/>
              <a:t>Различия в проявлении и степени выраженности возрастных характеристик возможных достижений ребенка не могут быть констатированы как трудности в освоении им ООП ДО и не являются основанием для включения его в соответствующую целевую группу. </a:t>
            </a:r>
          </a:p>
        </p:txBody>
      </p:sp>
    </p:spTree>
    <p:extLst>
      <p:ext uri="{BB962C8B-B14F-4D97-AF65-F5344CB8AC3E}">
        <p14:creationId xmlns:p14="http://schemas.microsoft.com/office/powerpoint/2010/main" xmlns="" val="120045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Педагогическая диагностика достижений планируемых результатов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75063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Направлена на изучение:</a:t>
            </a:r>
          </a:p>
          <a:p>
            <a:r>
              <a:rPr lang="ru-RU" dirty="0" smtClean="0"/>
              <a:t>- деятельностных умений ребенка</a:t>
            </a:r>
          </a:p>
          <a:p>
            <a:r>
              <a:rPr lang="ru-RU" dirty="0" smtClean="0"/>
              <a:t>- его интересов, предпочтений, склонностей</a:t>
            </a:r>
          </a:p>
          <a:p>
            <a:r>
              <a:rPr lang="ru-RU" dirty="0" smtClean="0"/>
              <a:t>- личностных особенностей</a:t>
            </a:r>
          </a:p>
          <a:p>
            <a:r>
              <a:rPr lang="ru-RU" dirty="0" smtClean="0"/>
              <a:t>- способов взаимодействия с взрослыми и сверстниками</a:t>
            </a:r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Позволяет:</a:t>
            </a:r>
          </a:p>
          <a:p>
            <a:r>
              <a:rPr lang="ru-RU" dirty="0" smtClean="0"/>
              <a:t>- выявить особенности и динамику развития ребенка</a:t>
            </a:r>
          </a:p>
          <a:p>
            <a:r>
              <a:rPr lang="ru-RU" dirty="0" smtClean="0"/>
              <a:t>- составлять индивидуальные образовательные маршруты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своевременно вносить изменения в планирование, содержание и организацию образовательной деятельности.</a:t>
            </a:r>
            <a:endParaRPr lang="ru-RU" i="1" dirty="0" smtClean="0"/>
          </a:p>
          <a:p>
            <a:endParaRPr lang="ru-RU" i="1" dirty="0" smtClean="0"/>
          </a:p>
          <a:p>
            <a:r>
              <a:rPr lang="ru-RU" sz="2200" i="1" dirty="0" smtClean="0"/>
              <a:t>Особенности </a:t>
            </a:r>
            <a:r>
              <a:rPr lang="ru-RU" sz="2200" i="1" dirty="0"/>
              <a:t>проведения педагогической диагностики определяются требованиями ФГОС ДО</a:t>
            </a:r>
            <a:r>
              <a:rPr lang="ru-RU" sz="2200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6162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Специфика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пед.диагностики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Периодичность проведения </a:t>
            </a:r>
            <a:r>
              <a:rPr lang="ru-RU" dirty="0" err="1"/>
              <a:t>пед.диагностики</a:t>
            </a:r>
            <a:r>
              <a:rPr lang="ru-RU" dirty="0"/>
              <a:t> определяется </a:t>
            </a:r>
            <a:r>
              <a:rPr lang="ru-RU" dirty="0" smtClean="0"/>
              <a:t>ДОО. </a:t>
            </a:r>
          </a:p>
          <a:p>
            <a:r>
              <a:rPr lang="ru-RU" dirty="0" smtClean="0"/>
              <a:t>ФП </a:t>
            </a:r>
            <a:r>
              <a:rPr lang="ru-RU" dirty="0"/>
              <a:t>предлагает проводить диагностику 2 раза в год – сентябрь и май/август в каждой возрастной группе.</a:t>
            </a:r>
          </a:p>
          <a:p>
            <a:r>
              <a:rPr lang="ru-RU" dirty="0"/>
              <a:t>Форма проведения </a:t>
            </a:r>
            <a:r>
              <a:rPr lang="ru-RU" dirty="0" err="1"/>
              <a:t>пед.диагностики</a:t>
            </a:r>
            <a:r>
              <a:rPr lang="ru-RU" dirty="0"/>
              <a:t> – произвольная, диагностические методы малоформализованные – беседа, наблюдение, анализ продуктов детской деятельности, специальные диагностические ситуации. При необходимости используются специальные методы диагностики по образовательным областям. </a:t>
            </a:r>
          </a:p>
          <a:p>
            <a:r>
              <a:rPr lang="ru-RU" dirty="0"/>
              <a:t>Основной метод </a:t>
            </a:r>
            <a:r>
              <a:rPr lang="ru-RU" dirty="0" err="1"/>
              <a:t>пед.диагностики</a:t>
            </a:r>
            <a:r>
              <a:rPr lang="ru-RU" dirty="0"/>
              <a:t> – наблюдение (п. 16.7). Ориентиры для наблюдения – возрастные характеристики развития.</a:t>
            </a:r>
          </a:p>
          <a:p>
            <a:r>
              <a:rPr lang="ru-RU" dirty="0"/>
              <a:t>Способ и форма регистрации результатов наблюдения выбираются педагогом самостоятельно. Оптимальная форма – карта развития ребенка.</a:t>
            </a:r>
          </a:p>
        </p:txBody>
      </p:sp>
    </p:spTree>
    <p:extLst>
      <p:ext uri="{BB962C8B-B14F-4D97-AF65-F5344CB8AC3E}">
        <p14:creationId xmlns:p14="http://schemas.microsoft.com/office/powerpoint/2010/main" xmlns="" val="245376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Завершение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пед.диагностики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Педагогическая диагностика завершается</a:t>
            </a:r>
            <a:r>
              <a:rPr lang="ru-RU" dirty="0"/>
              <a:t>:</a:t>
            </a:r>
          </a:p>
          <a:p>
            <a:r>
              <a:rPr lang="ru-RU" dirty="0"/>
              <a:t>- анализом полученных данных, на основе которых</a:t>
            </a:r>
          </a:p>
          <a:p>
            <a:r>
              <a:rPr lang="ru-RU" dirty="0"/>
              <a:t>- выстраивается взаимодействия с детьми (содержание, формы), проектируется образовательный процесс</a:t>
            </a:r>
          </a:p>
          <a:p>
            <a:r>
              <a:rPr lang="ru-RU" dirty="0"/>
              <a:t>- организуется мотивирующая РППС</a:t>
            </a:r>
          </a:p>
          <a:p>
            <a:r>
              <a:rPr lang="ru-RU" dirty="0"/>
              <a:t>- составляются индивидуальные образовательные маршруты</a:t>
            </a:r>
          </a:p>
        </p:txBody>
      </p:sp>
    </p:spTree>
    <p:extLst>
      <p:ext uri="{BB962C8B-B14F-4D97-AF65-F5344CB8AC3E}">
        <p14:creationId xmlns:p14="http://schemas.microsoft.com/office/powerpoint/2010/main" xmlns="" val="44581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Содержательный раздел Федеральной программы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277967"/>
            <a:ext cx="11531065" cy="4351338"/>
          </a:xfrm>
        </p:spPr>
        <p:txBody>
          <a:bodyPr>
            <a:normAutofit/>
          </a:bodyPr>
          <a:lstStyle/>
          <a:p>
            <a:r>
              <a:rPr lang="ru-RU" sz="3200" dirty="0"/>
              <a:t>В ФП определены </a:t>
            </a:r>
            <a:r>
              <a:rPr lang="ru-RU" sz="3200" i="1" dirty="0">
                <a:solidFill>
                  <a:schemeClr val="accent1">
                    <a:lumMod val="75000"/>
                  </a:schemeClr>
                </a:solidFill>
              </a:rPr>
              <a:t>содержательные линии </a:t>
            </a:r>
            <a:r>
              <a:rPr lang="ru-RU" sz="3200" dirty="0"/>
              <a:t>образовательной деятельности по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5 образовательным областям</a:t>
            </a:r>
            <a:r>
              <a:rPr lang="ru-RU" sz="3200" dirty="0"/>
              <a:t>. </a:t>
            </a:r>
            <a:endParaRPr lang="ru-RU" sz="3200" dirty="0" smtClean="0"/>
          </a:p>
          <a:p>
            <a:endParaRPr lang="ru-RU" sz="3200" dirty="0"/>
          </a:p>
          <a:p>
            <a:r>
              <a:rPr lang="ru-RU" sz="3200" dirty="0" smtClean="0"/>
              <a:t>В </a:t>
            </a:r>
            <a:r>
              <a:rPr lang="ru-RU" sz="3200" dirty="0"/>
              <a:t>каждой образовательной области сформулированы задачи и содержание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образовательной деятельности</a:t>
            </a:r>
            <a:r>
              <a:rPr lang="ru-RU" sz="3200" dirty="0"/>
              <a:t>, а также задачи (обобщенные) </a:t>
            </a:r>
            <a:r>
              <a:rPr lang="ru-RU" sz="3200" b="1" dirty="0"/>
              <a:t>воспитания</a:t>
            </a:r>
            <a:r>
              <a:rPr lang="ru-RU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89145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Структура документа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240" y="2615845"/>
            <a:ext cx="8943593" cy="2979738"/>
          </a:xfrm>
        </p:spPr>
        <p:txBody>
          <a:bodyPr>
            <a:noAutofit/>
          </a:bodyPr>
          <a:lstStyle/>
          <a:p>
            <a:r>
              <a:rPr lang="en-US" sz="2800" dirty="0" smtClean="0"/>
              <a:t>I. </a:t>
            </a:r>
            <a:r>
              <a:rPr lang="ru-RU" sz="2800" dirty="0" smtClean="0"/>
              <a:t>Общие положения.</a:t>
            </a:r>
          </a:p>
          <a:p>
            <a:r>
              <a:rPr lang="en-US" sz="2800" dirty="0" smtClean="0"/>
              <a:t>II. </a:t>
            </a:r>
            <a:r>
              <a:rPr lang="ru-RU" sz="2800" dirty="0" smtClean="0"/>
              <a:t>Целевой раздел Федеральной программы</a:t>
            </a:r>
          </a:p>
          <a:p>
            <a:r>
              <a:rPr lang="en-US" sz="2800" dirty="0" smtClean="0"/>
              <a:t>III. </a:t>
            </a:r>
            <a:r>
              <a:rPr lang="ru-RU" sz="2800" dirty="0" smtClean="0"/>
              <a:t>Содержательный раздел Федеральной программы</a:t>
            </a:r>
          </a:p>
          <a:p>
            <a:r>
              <a:rPr lang="en-US" sz="2800" dirty="0" smtClean="0"/>
              <a:t>IV. </a:t>
            </a:r>
            <a:r>
              <a:rPr lang="ru-RU" sz="2800" dirty="0" smtClean="0"/>
              <a:t>Организационный раздел Федеральной программы</a:t>
            </a:r>
          </a:p>
          <a:p>
            <a:pPr marL="342900" indent="-342900">
              <a:buFontTx/>
              <a:buChar char="-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0295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Познавательное развитие.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Наименование разделов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8604" y="1943988"/>
            <a:ext cx="4535367" cy="4604638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ФОП ДО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1. Сенсорные </a:t>
            </a:r>
            <a:r>
              <a:rPr lang="ru-RU" dirty="0" smtClean="0"/>
              <a:t>эталоны и познавательные действия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ru-RU" dirty="0" smtClean="0"/>
              <a:t>Математические представления (количество и счет, величина, форма, ориентировка в пространстве и времени)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3.</a:t>
            </a:r>
            <a:r>
              <a:rPr lang="ru-RU" dirty="0" smtClean="0"/>
              <a:t> Окружающий мир (социум, родной край, труд людей, предметный мир)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4.</a:t>
            </a:r>
            <a:r>
              <a:rPr lang="ru-RU" dirty="0" smtClean="0"/>
              <a:t> Природа (животные, растения, неживая природа, правила поведения в природе)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902787" y="1337481"/>
            <a:ext cx="5802334" cy="521114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«От рождения до школы» </a:t>
            </a:r>
            <a:r>
              <a:rPr lang="ru-RU" sz="2100" i="1" dirty="0" smtClean="0"/>
              <a:t>(Издание 5-е, 2019 г.)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dirty="0" smtClean="0"/>
              <a:t>Развитие когнитивных способностей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Сенсорное развитие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Развитие познавательных действий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2.</a:t>
            </a:r>
            <a:r>
              <a:rPr lang="ru-RU" dirty="0" smtClean="0"/>
              <a:t> ФЭМП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Количество, счет.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Величина.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Форма.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Ориентировка в пространстве.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Ориентировка во времени.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ru-RU" dirty="0" smtClean="0"/>
              <a:t>Ознакомление с окружающим миром.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Предметное окружение.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Природное окружение (неживая природа, мир растений, мир животных, экологическое воспитание)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Социальное окружение.</a:t>
            </a:r>
          </a:p>
          <a:p>
            <a:pPr marL="342900" indent="-34290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760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0532" y="1542197"/>
            <a:ext cx="7797182" cy="504967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ФОП ДО (3-4 года)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Формировать представления детей о сенсорных эталонах цвета и формы, их использовании в самостоятельной деятельности.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Развивать умение непосредственного попарного сравнения предметов по форме, величине и количеству, определяя их соотношение между собой; помогать осваивать чувственные способы ориентировки в пространстве и времени; развивать исследовательские умения.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Обогащать представления ребенка о себе, окружающих людях, эмоционально-положительного отношения к членам семьи, к другим взрослым и сверстникам.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Конкретизировать представления детей об объектах ближайшего окружения: о родном населенном пункте, его названии, достопримечательностях и традициях, накапливать эмоциональный опыт участия в праздниках.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Расширять представления детей о многообразии и особенностях растений, животных ближайшего окружения, их существенных отличительных признаках, неживой природе, явлениях природы и деятельности человека в природе в разные сезоны года, знакомить с правилами поведения по отношению к живым объектам природы.</a:t>
            </a:r>
          </a:p>
          <a:p>
            <a:pPr marL="457200" indent="-457200">
              <a:buAutoNum type="arabicPeriod"/>
            </a:pPr>
            <a:endParaRPr lang="ru-RU" sz="2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73178" y="378773"/>
            <a:ext cx="9894771" cy="132556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Познавательное развитие.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Задачи возрастного развития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327719" y="1542197"/>
            <a:ext cx="3540230" cy="5049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«От рождения до школы» </a:t>
            </a:r>
            <a:r>
              <a:rPr lang="ru-RU" sz="2000" i="1" dirty="0"/>
              <a:t>(Издание 5-е, 2019 г</a:t>
            </a:r>
            <a:r>
              <a:rPr lang="ru-RU" sz="2000" i="1" dirty="0" smtClean="0"/>
              <a:t>.)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Развитие познавательных </a:t>
            </a:r>
            <a:r>
              <a:rPr lang="ru-RU" sz="2000" dirty="0"/>
              <a:t>интересов, любознательности и познавательной </a:t>
            </a:r>
            <a:r>
              <a:rPr lang="ru-RU" sz="2000" dirty="0" smtClean="0"/>
              <a:t>мотивации</a:t>
            </a:r>
            <a:r>
              <a:rPr lang="ru-RU" sz="2000" dirty="0"/>
              <a:t>, интереса к учебной деятельности и желания учиться в школе; </a:t>
            </a: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формирование </a:t>
            </a:r>
            <a:r>
              <a:rPr lang="ru-RU" sz="2000" dirty="0"/>
              <a:t>познавательных действий, развитие воображения, внимания, памяти, наблюдательности, умения анализировать, устанавливать причинно-следственные связи, формулировать выводы; </a:t>
            </a: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формирование </a:t>
            </a:r>
            <a:r>
              <a:rPr lang="ru-RU" sz="2000" dirty="0"/>
              <a:t>первичных </a:t>
            </a:r>
            <a:r>
              <a:rPr lang="ru-RU" sz="2000" dirty="0" smtClean="0"/>
              <a:t>представлений </a:t>
            </a:r>
            <a:r>
              <a:rPr lang="ru-RU" sz="2000" dirty="0"/>
              <a:t>о себе и окружающем мире, формирование </a:t>
            </a:r>
            <a:r>
              <a:rPr lang="ru-RU" sz="2000" dirty="0" smtClean="0"/>
              <a:t>элементарных </a:t>
            </a:r>
            <a:r>
              <a:rPr lang="ru-RU" sz="2000" dirty="0"/>
              <a:t>естественно-научных </a:t>
            </a:r>
            <a:r>
              <a:rPr lang="ru-RU" sz="2000" dirty="0" smtClean="0"/>
              <a:t>представлений.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xmlns="" val="18197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613" y="3416610"/>
            <a:ext cx="2406315" cy="3081877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3-4 года</a:t>
            </a:r>
          </a:p>
          <a:p>
            <a:r>
              <a:rPr lang="ru-RU" sz="2000" dirty="0" smtClean="0"/>
              <a:t>Формировать представления детей о сенсорных эталонах цвета и формы, их использовании в самостоятельной деятельности.</a:t>
            </a:r>
          </a:p>
          <a:p>
            <a:pPr marL="457200" indent="-457200">
              <a:buAutoNum type="arabicPeriod"/>
            </a:pPr>
            <a:endParaRPr lang="ru-RU" sz="2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73178" y="378773"/>
            <a:ext cx="9894771" cy="132556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Познавательное развитие.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Задачи возрастного развития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523342" y="2453502"/>
            <a:ext cx="2714895" cy="3269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C00000"/>
                </a:solidFill>
              </a:rPr>
              <a:t>4-5 лет</a:t>
            </a:r>
          </a:p>
          <a:p>
            <a:r>
              <a:rPr lang="ru-RU" sz="2000" dirty="0" smtClean="0"/>
              <a:t>Обогащать сенсорный опыт детей,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развивать целенаправленное восприятие и самостоятельное обследование окружающих предметов </a:t>
            </a:r>
            <a:r>
              <a:rPr lang="ru-RU" sz="2000" dirty="0" smtClean="0"/>
              <a:t>(объектов) с опорой на разные органы чувств.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0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509410" y="1951628"/>
            <a:ext cx="2974189" cy="42735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C00000"/>
                </a:solidFill>
              </a:rPr>
              <a:t>5-6 лет</a:t>
            </a:r>
          </a:p>
          <a:p>
            <a:r>
              <a:rPr lang="ru-RU" sz="2000" dirty="0" smtClean="0"/>
              <a:t>Развивать интерес к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самостоятельному познанию объектов окружающего мира </a:t>
            </a:r>
            <a:r>
              <a:rPr lang="ru-RU" sz="2000" dirty="0" smtClean="0"/>
              <a:t>в его разнообразных проявлениях 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простейших зависимостях</a:t>
            </a:r>
            <a:r>
              <a:rPr lang="ru-RU" sz="2000" dirty="0" smtClean="0"/>
              <a:t>. Формировать представления детей о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цифровых средствах познания окружающего мира</a:t>
            </a:r>
            <a:r>
              <a:rPr lang="ru-RU" sz="2000" dirty="0" smtClean="0"/>
              <a:t>, способах их безопасного использования.</a:t>
            </a:r>
            <a:endParaRPr lang="ru-RU" sz="20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8754772" y="1497092"/>
            <a:ext cx="3113177" cy="47221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C00000"/>
                </a:solidFill>
              </a:rPr>
              <a:t>6-7 лет</a:t>
            </a: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Расширять самостоятельность, поощрять творчество </a:t>
            </a:r>
            <a:r>
              <a:rPr lang="ru-RU" sz="2000" dirty="0" smtClean="0"/>
              <a:t>детей в познавательно-исследовательской деятельности,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избирательность познавательных интересов</a:t>
            </a:r>
            <a:r>
              <a:rPr lang="ru-RU" sz="2000" dirty="0" smtClean="0"/>
              <a:t>.</a:t>
            </a:r>
            <a:r>
              <a:rPr lang="ru-RU" sz="2000" dirty="0"/>
              <a:t> Развивать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умения детей применять некоторые цифровые средства</a:t>
            </a:r>
            <a:r>
              <a:rPr lang="ru-RU" sz="2000" dirty="0"/>
              <a:t> для познания окружающего мира, соблюдая правила их безопасного использования.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20729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Вариативные формы, способы, методы и средства реализации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ФОП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115403"/>
            <a:ext cx="11531065" cy="4285397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ru-RU" sz="2800" dirty="0"/>
              <a:t>Дошкольное образование может быть получено в ДОО или в форме семейного образования (п.23.1) </a:t>
            </a:r>
            <a:endParaRPr lang="ru-RU" sz="2800" dirty="0" smtClean="0"/>
          </a:p>
          <a:p>
            <a:pPr>
              <a:spcAft>
                <a:spcPts val="1200"/>
              </a:spcAft>
            </a:pPr>
            <a:r>
              <a:rPr lang="ru-RU" sz="2800" dirty="0" smtClean="0"/>
              <a:t>Форма </a:t>
            </a:r>
            <a:r>
              <a:rPr lang="ru-RU" sz="2800" dirty="0"/>
              <a:t>получения ДО определяется родителями (ЗП) с учетом мнения ребенка (ч.4 ст. 63 ФЗ Об образовании).</a:t>
            </a:r>
          </a:p>
          <a:p>
            <a:pPr>
              <a:spcAft>
                <a:spcPts val="1200"/>
              </a:spcAft>
            </a:pPr>
            <a:r>
              <a:rPr lang="ru-RU" sz="2800" dirty="0"/>
              <a:t>ДОО может использовать сетевую форму реализации ОП ДО (23.2).</a:t>
            </a:r>
          </a:p>
          <a:p>
            <a:pPr>
              <a:spcAft>
                <a:spcPts val="1200"/>
              </a:spcAft>
            </a:pPr>
            <a:r>
              <a:rPr lang="ru-RU" sz="2800" dirty="0"/>
              <a:t>При реализации ОП ДО могут использоваться различные образовательные технологии, в том числе дистанционные ОТ и электронное обучение (ч.2 ст. 13 ФЗ Об образовании). </a:t>
            </a:r>
            <a:endParaRPr lang="ru-RU" sz="2800" dirty="0" smtClean="0"/>
          </a:p>
          <a:p>
            <a:pPr>
              <a:spcAft>
                <a:spcPts val="1200"/>
              </a:spcAft>
            </a:pPr>
            <a:r>
              <a:rPr lang="ru-RU" sz="2800" dirty="0" smtClean="0"/>
              <a:t>Важно </a:t>
            </a:r>
            <a:r>
              <a:rPr lang="ru-RU" sz="2800" dirty="0"/>
              <a:t>соблюдать требования СанПиН. СП 2.4.3648-20 и СанПиН 1.2.3685-21</a:t>
            </a:r>
          </a:p>
        </p:txBody>
      </p:sp>
    </p:spTree>
    <p:extLst>
      <p:ext uri="{BB962C8B-B14F-4D97-AF65-F5344CB8AC3E}">
        <p14:creationId xmlns:p14="http://schemas.microsoft.com/office/powerpoint/2010/main" xmlns="" val="129763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Вариативные формы, способы, методы и средства реализации ФОП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dirty="0"/>
              <a:t>Формы, способы, методы и средства реализации ФП педагог определяет самостоятельно 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интересов. </a:t>
            </a:r>
            <a:endParaRPr lang="ru-RU" dirty="0" smtClean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dirty="0" smtClean="0"/>
              <a:t>Существенное </a:t>
            </a:r>
            <a:r>
              <a:rPr lang="ru-RU" dirty="0"/>
              <a:t>значение имеют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сформировавшиеся у педагога практики </a:t>
            </a:r>
            <a:r>
              <a:rPr lang="ru-RU" dirty="0"/>
              <a:t>воспитания и обучения детей, оценка результативности форм, методов, средств образовательной деятельности применительно к конкретной возрастной группе детей. (23.4)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dirty="0" smtClean="0"/>
              <a:t>Виды </a:t>
            </a:r>
            <a:r>
              <a:rPr lang="ru-RU" dirty="0"/>
              <a:t>детской </a:t>
            </a:r>
            <a:r>
              <a:rPr lang="ru-RU" dirty="0" smtClean="0"/>
              <a:t>деятельности перечислены в п.23.5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036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Методы воспитания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5" y="2005012"/>
            <a:ext cx="2843043" cy="4351338"/>
          </a:xfrm>
        </p:spPr>
        <p:txBody>
          <a:bodyPr>
            <a:normAutofit/>
          </a:bodyPr>
          <a:lstStyle/>
          <a:p>
            <a:r>
              <a:rPr lang="ru-RU" sz="1800" b="1" dirty="0"/>
              <a:t>Перечислены группы методов</a:t>
            </a:r>
            <a:r>
              <a:rPr lang="ru-RU" sz="1800" dirty="0"/>
              <a:t>:</a:t>
            </a:r>
          </a:p>
          <a:p>
            <a:r>
              <a:rPr lang="ru-RU" sz="1800" dirty="0"/>
              <a:t>- методы организации опыта поведения и деятельности (…)</a:t>
            </a:r>
          </a:p>
          <a:p>
            <a:r>
              <a:rPr lang="ru-RU" sz="1800" dirty="0"/>
              <a:t>- методы осознания детьми опыта поведения и деятельности (…)</a:t>
            </a:r>
          </a:p>
          <a:p>
            <a:r>
              <a:rPr lang="ru-RU" sz="1800" dirty="0"/>
              <a:t>- методы мотивации поведения и деятельности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8015730"/>
              </p:ext>
            </p:extLst>
          </p:nvPr>
        </p:nvGraphicFramePr>
        <p:xfrm>
          <a:off x="3275462" y="1559790"/>
          <a:ext cx="8784976" cy="10439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100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74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4567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Garamond" panose="02020404030301010803" pitchFamily="18" charset="0"/>
                        </a:rPr>
                        <a:t>Методы организации опыта поведения и деятельности дошкольников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dirty="0" smtClean="0">
                          <a:latin typeface="Garamond" panose="02020404030301010803" pitchFamily="18" charset="0"/>
                        </a:rPr>
                        <a:t>Приучение</a:t>
                      </a:r>
                      <a:r>
                        <a:rPr lang="ru-RU" sz="1600" b="0" baseline="0" dirty="0" smtClean="0">
                          <a:latin typeface="Garamond" panose="02020404030301010803" pitchFamily="18" charset="0"/>
                        </a:rPr>
                        <a:t> к положительным формам общественного поведения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baseline="0" dirty="0" smtClean="0">
                          <a:latin typeface="Garamond" panose="02020404030301010803" pitchFamily="18" charset="0"/>
                        </a:rPr>
                        <a:t>Упражнение в положительном поведении и поступках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baseline="0" dirty="0" smtClean="0">
                          <a:latin typeface="Garamond" panose="02020404030301010803" pitchFamily="18" charset="0"/>
                        </a:rPr>
                        <a:t>Воспитывающие ситуации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baseline="0" dirty="0" smtClean="0">
                          <a:latin typeface="Garamond" panose="02020404030301010803" pitchFamily="18" charset="0"/>
                        </a:rPr>
                        <a:t>Игровые методы воспитания</a:t>
                      </a:r>
                      <a:endParaRPr lang="ru-RU" sz="1600" b="0" dirty="0" smtClean="0">
                        <a:latin typeface="Garamond" panose="02020404030301010803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1473911"/>
              </p:ext>
            </p:extLst>
          </p:nvPr>
        </p:nvGraphicFramePr>
        <p:xfrm>
          <a:off x="3275462" y="2603730"/>
          <a:ext cx="8784976" cy="17754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315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53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201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Garamond" panose="02020404030301010803" pitchFamily="18" charset="0"/>
                        </a:rPr>
                        <a:t>Методы осознания детьми опыта поведения и деятельности</a:t>
                      </a:r>
                      <a:endParaRPr lang="ru-RU" sz="1600" b="1" dirty="0">
                        <a:latin typeface="Garamond" panose="02020404030301010803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 smtClean="0">
                          <a:latin typeface="Garamond" panose="02020404030301010803" pitchFamily="18" charset="0"/>
                        </a:rPr>
                        <a:t>Рассказ</a:t>
                      </a:r>
                      <a:r>
                        <a:rPr lang="ru-RU" sz="1600" b="0" baseline="0" dirty="0" smtClean="0">
                          <a:latin typeface="Garamond" panose="02020404030301010803" pitchFamily="18" charset="0"/>
                        </a:rPr>
                        <a:t> воспитателя на моральную тему, разъяснение нравственных норм и требований, этические беседы, чтение художественной литературы, обсуждение поступков литературных героев, обсуждение жизненных событий и ситуаций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baseline="0" dirty="0" smtClean="0">
                          <a:latin typeface="Garamond" panose="02020404030301010803" pitchFamily="18" charset="0"/>
                        </a:rPr>
                        <a:t>Рассматривание о последующее обсуждение картин, иллюстраций, видеоматериалов на моральные, социально значимые темы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baseline="0" dirty="0" smtClean="0">
                          <a:latin typeface="Garamond" panose="02020404030301010803" pitchFamily="18" charset="0"/>
                        </a:rPr>
                        <a:t>Пример (как метод воспитания)</a:t>
                      </a:r>
                      <a:endParaRPr lang="ru-RU" sz="1600" b="0" dirty="0">
                        <a:latin typeface="Garamond" panose="02020404030301010803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18314152"/>
              </p:ext>
            </p:extLst>
          </p:nvPr>
        </p:nvGraphicFramePr>
        <p:xfrm>
          <a:off x="3275462" y="4379190"/>
          <a:ext cx="8784976" cy="720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144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704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Garamond" panose="02020404030301010803" pitchFamily="18" charset="0"/>
                        </a:rPr>
                        <a:t>Методы стимулирования опыта поведения</a:t>
                      </a:r>
                      <a:r>
                        <a:rPr lang="ru-RU" sz="1600" b="1" baseline="0" dirty="0" smtClean="0">
                          <a:latin typeface="Garamond" panose="02020404030301010803" pitchFamily="18" charset="0"/>
                        </a:rPr>
                        <a:t> и </a:t>
                      </a:r>
                      <a:r>
                        <a:rPr lang="ru-RU" sz="1600" b="1" dirty="0" smtClean="0">
                          <a:latin typeface="Garamond" panose="02020404030301010803" pitchFamily="18" charset="0"/>
                        </a:rPr>
                        <a:t>деятельности детей</a:t>
                      </a:r>
                      <a:endParaRPr lang="ru-RU" sz="1600" b="1" dirty="0">
                        <a:latin typeface="Garamond" panose="02020404030301010803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 smtClean="0">
                          <a:latin typeface="Garamond" panose="02020404030301010803" pitchFamily="18" charset="0"/>
                        </a:rPr>
                        <a:t>Требование, соревнование, поощрение, наказание, и др.</a:t>
                      </a:r>
                      <a:endParaRPr lang="ru-RU" sz="1600" b="0" dirty="0">
                        <a:latin typeface="Garamond" panose="02020404030301010803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6419280"/>
              </p:ext>
            </p:extLst>
          </p:nvPr>
        </p:nvGraphicFramePr>
        <p:xfrm>
          <a:off x="3275462" y="5099270"/>
          <a:ext cx="8784976" cy="15316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216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633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250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Garamond" panose="02020404030301010803" pitchFamily="18" charset="0"/>
                        </a:rPr>
                        <a:t>Методы социально-эмоционального воспитания</a:t>
                      </a:r>
                      <a:endParaRPr lang="ru-RU" sz="1600" b="1" dirty="0">
                        <a:latin typeface="Garamond" panose="02020404030301010803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 smtClean="0">
                          <a:latin typeface="Garamond" panose="02020404030301010803" pitchFamily="18" charset="0"/>
                        </a:rPr>
                        <a:t>Эмоционально-образное</a:t>
                      </a:r>
                      <a:r>
                        <a:rPr lang="ru-RU" sz="1600" b="0" baseline="0" dirty="0" smtClean="0">
                          <a:latin typeface="Garamond" panose="02020404030301010803" pitchFamily="18" charset="0"/>
                        </a:rPr>
                        <a:t> перевоплощение, эмоционально-сенсорное воздействие, осознание смысла и внешнего выражения эмоций и чувств, организация гуманистических направлений деятельности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baseline="0" dirty="0" smtClean="0">
                          <a:latin typeface="Garamond" panose="02020404030301010803" pitchFamily="18" charset="0"/>
                        </a:rPr>
                        <a:t>Метод развития социальных чувств детей в совместной общественно-ценной деятельности в детском саду</a:t>
                      </a:r>
                      <a:endParaRPr lang="ru-RU" sz="1600" b="0" dirty="0">
                        <a:latin typeface="Garamond" panose="02020404030301010803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0551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етоды обучения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5" y="2005012"/>
            <a:ext cx="5555916" cy="435133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Традиционные методы обучения. В </a:t>
            </a:r>
            <a:r>
              <a:rPr lang="ru-RU" dirty="0"/>
              <a:t>основу описания методов положен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характер познавательной деятельности </a:t>
            </a:r>
            <a:r>
              <a:rPr lang="ru-RU" dirty="0"/>
              <a:t>детей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Классификация: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/>
              <a:t>- информационно-рецептивный метод</a:t>
            </a:r>
          </a:p>
          <a:p>
            <a:r>
              <a:rPr lang="ru-RU" dirty="0"/>
              <a:t>- репродуктивный метод</a:t>
            </a:r>
          </a:p>
          <a:p>
            <a:r>
              <a:rPr lang="ru-RU" dirty="0"/>
              <a:t>- метод проблемного изложения</a:t>
            </a:r>
          </a:p>
          <a:p>
            <a:r>
              <a:rPr lang="ru-RU" dirty="0"/>
              <a:t>- эвристический метод (частично-поисковый)</a:t>
            </a:r>
          </a:p>
          <a:p>
            <a:r>
              <a:rPr lang="ru-RU" dirty="0"/>
              <a:t>- исследовательский метод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316134" y="2005012"/>
            <a:ext cx="520031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Требования к отбору методов обучения и воспитания :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dirty="0" smtClean="0"/>
              <a:t>- возрастные и личностные особенности детей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dirty="0" smtClean="0"/>
              <a:t>- педагогический потенциал каждого метода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dirty="0" smtClean="0"/>
              <a:t>- условия применения метода (например, стадия изучения нового материала)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dirty="0" smtClean="0"/>
              <a:t>- реализуемые цели и задачи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dirty="0" smtClean="0"/>
              <a:t>- прогноз возможных результатов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25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accent1">
                    <a:lumMod val="75000"/>
                  </a:schemeClr>
                </a:solidFill>
              </a:rPr>
              <a:t>Средства реализации ФП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ru-RU" dirty="0"/>
              <a:t>Приведена типология средств </a:t>
            </a:r>
            <a:r>
              <a:rPr lang="ru-RU" dirty="0" smtClean="0"/>
              <a:t>(п.23.7</a:t>
            </a:r>
            <a:r>
              <a:rPr lang="ru-RU" dirty="0"/>
              <a:t>).</a:t>
            </a:r>
          </a:p>
          <a:p>
            <a:r>
              <a:rPr lang="ru-RU" dirty="0"/>
              <a:t>- демонстрационные и раздаточные</a:t>
            </a:r>
          </a:p>
          <a:p>
            <a:r>
              <a:rPr lang="ru-RU" dirty="0"/>
              <a:t>- визуальные, </a:t>
            </a:r>
            <a:r>
              <a:rPr lang="ru-RU" dirty="0" err="1"/>
              <a:t>аудийные</a:t>
            </a:r>
            <a:r>
              <a:rPr lang="ru-RU" dirty="0"/>
              <a:t>, аудиовизуальные</a:t>
            </a:r>
          </a:p>
          <a:p>
            <a:r>
              <a:rPr lang="ru-RU" dirty="0"/>
              <a:t>- естественные и искусственные</a:t>
            </a:r>
          </a:p>
          <a:p>
            <a:r>
              <a:rPr lang="ru-RU" dirty="0"/>
              <a:t>- реальные и виртуальные</a:t>
            </a:r>
          </a:p>
          <a:p>
            <a:r>
              <a:rPr lang="ru-RU" dirty="0"/>
              <a:t>Расшифровано по видам деятельности что это может быть </a:t>
            </a:r>
            <a:r>
              <a:rPr lang="ru-RU" dirty="0" err="1"/>
              <a:t>пообъектно</a:t>
            </a:r>
            <a:r>
              <a:rPr lang="ru-RU" dirty="0"/>
              <a:t> </a:t>
            </a:r>
            <a:r>
              <a:rPr lang="ru-RU" dirty="0" smtClean="0"/>
              <a:t>(п. 23.8</a:t>
            </a:r>
            <a:r>
              <a:rPr lang="ru-RU" dirty="0"/>
              <a:t>)</a:t>
            </a:r>
          </a:p>
          <a:p>
            <a:endParaRPr lang="ru-RU" b="1" i="1" dirty="0" smtClean="0"/>
          </a:p>
          <a:p>
            <a:r>
              <a:rPr lang="ru-RU" dirty="0"/>
              <a:t>ДОО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самостоятельно определяет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/>
              <a:t>средства воспитания и обучения, в том числе технические, соответствующие материалы (в том числе расходные), игровое, спортивное, оздоровительное оборудование, инвентарь, необходимые для реализации </a:t>
            </a:r>
            <a:r>
              <a:rPr lang="ru-RU" dirty="0" smtClean="0"/>
              <a:t>ФП (п.23.9)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3806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322" y="365125"/>
            <a:ext cx="10345003" cy="13255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Выбор форм, методов, средств реализации ФП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Вариативность форм, методов и средств реализации ФП зависит не только от учета возрастных особенностей обучающихся, их индивидуальных и особых образовательных потребностей (п.23.10), </a:t>
            </a:r>
            <a:r>
              <a:rPr lang="ru-RU" dirty="0">
                <a:solidFill>
                  <a:srgbClr val="C00000"/>
                </a:solidFill>
              </a:rPr>
              <a:t>но и от личных интересов, мотивов, ожиданий, желаний детей. Важное значение имеет признание приоритетной субъектной позиции ребенка в образовательном процессе</a:t>
            </a:r>
            <a:r>
              <a:rPr lang="ru-RU" dirty="0"/>
              <a:t>.</a:t>
            </a:r>
          </a:p>
          <a:p>
            <a:r>
              <a:rPr lang="ru-RU" dirty="0" smtClean="0"/>
              <a:t>При выборе форм, методов, средств реализации ФП </a:t>
            </a:r>
            <a:r>
              <a:rPr lang="ru-RU" dirty="0" smtClean="0">
                <a:solidFill>
                  <a:srgbClr val="C00000"/>
                </a:solidFill>
              </a:rPr>
              <a:t>педагог учитывает субъектные проявления ребенка в деятельности</a:t>
            </a:r>
            <a:r>
              <a:rPr lang="ru-RU" dirty="0" smtClean="0"/>
              <a:t> (23.11):</a:t>
            </a:r>
          </a:p>
          <a:p>
            <a:r>
              <a:rPr lang="ru-RU" dirty="0" smtClean="0"/>
              <a:t>- интерес к миру и культуре</a:t>
            </a:r>
          </a:p>
          <a:p>
            <a:r>
              <a:rPr lang="ru-RU" dirty="0" smtClean="0"/>
              <a:t>- </a:t>
            </a:r>
            <a:r>
              <a:rPr lang="ru-RU" dirty="0"/>
              <a:t>избирательное отношение к социокультурным объектам и разным видам деятельности</a:t>
            </a:r>
          </a:p>
          <a:p>
            <a:r>
              <a:rPr lang="ru-RU" dirty="0"/>
              <a:t>- инициативность и желание заниматься той или иной деятельностью</a:t>
            </a:r>
          </a:p>
          <a:p>
            <a:r>
              <a:rPr lang="ru-RU" dirty="0"/>
              <a:t>- самостоятельность в выборе и осуществлении деятельности</a:t>
            </a:r>
          </a:p>
          <a:p>
            <a:r>
              <a:rPr lang="ru-RU" dirty="0"/>
              <a:t>- творчество в интерпретации объектов культуры и создании продуктов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14351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Особенности образовательной деятельности разных видов и культурных практик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Структура ОД сохранена, как и во ФГОС ДО (сборная модель организации образовательной деятельности):</a:t>
            </a:r>
          </a:p>
          <a:p>
            <a:r>
              <a:rPr lang="ru-RU" sz="2800" dirty="0"/>
              <a:t>- образовательная деятельность, осуществляемая в процессе организации различных видов детской деятельности</a:t>
            </a:r>
          </a:p>
          <a:p>
            <a:r>
              <a:rPr lang="ru-RU" sz="2800" dirty="0"/>
              <a:t>- образовательная деятельность, осуществляемая в ходе режимных процессов</a:t>
            </a:r>
          </a:p>
          <a:p>
            <a:r>
              <a:rPr lang="ru-RU" sz="2800" dirty="0"/>
              <a:t>- самостоятельная деятельность детей</a:t>
            </a:r>
          </a:p>
          <a:p>
            <a:r>
              <a:rPr lang="ru-RU" sz="2800" dirty="0"/>
              <a:t>- взаимодействие с семьями по реализации ОП ДО</a:t>
            </a:r>
          </a:p>
        </p:txBody>
      </p:sp>
    </p:spTree>
    <p:extLst>
      <p:ext uri="{BB962C8B-B14F-4D97-AF65-F5344CB8AC3E}">
        <p14:creationId xmlns:p14="http://schemas.microsoft.com/office/powerpoint/2010/main" xmlns="" val="36902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Структура документа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318911"/>
            <a:ext cx="11531065" cy="3658809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Целевой раздел Федеральной программы</a:t>
            </a:r>
          </a:p>
          <a:p>
            <a:pPr marL="342900" indent="-342900">
              <a:buFontTx/>
              <a:buChar char="-"/>
            </a:pPr>
            <a:r>
              <a:rPr lang="ru-RU" sz="2800" dirty="0" smtClean="0"/>
              <a:t>Пояснительная записка</a:t>
            </a:r>
          </a:p>
          <a:p>
            <a:pPr marL="342900" indent="-342900">
              <a:buFontTx/>
              <a:buChar char="-"/>
            </a:pPr>
            <a:r>
              <a:rPr lang="ru-RU" sz="2800" dirty="0" smtClean="0"/>
              <a:t>Планируемые результаты освоения Федеральной программы</a:t>
            </a:r>
          </a:p>
          <a:p>
            <a:pPr marL="342900" indent="-342900">
              <a:buFontTx/>
              <a:buChar char="-"/>
            </a:pPr>
            <a:r>
              <a:rPr lang="ru-RU" sz="2800" dirty="0" smtClean="0"/>
              <a:t>Описание подходов к педагогической диагностике достижений планируемых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182002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Образовательная деятельность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1978926"/>
            <a:ext cx="11531065" cy="452755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Образовательная деятельность организуется как:</a:t>
            </a:r>
          </a:p>
          <a:p>
            <a:r>
              <a:rPr lang="ru-RU" dirty="0"/>
              <a:t>-  совместная деятельность педагога и детей, </a:t>
            </a:r>
          </a:p>
          <a:p>
            <a:r>
              <a:rPr lang="ru-RU" dirty="0"/>
              <a:t>- самостоятельная деятельности детей.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Варианты совместной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деятельности</a:t>
            </a:r>
            <a:r>
              <a:rPr lang="ru-RU" dirty="0" smtClean="0"/>
              <a:t>:</a:t>
            </a:r>
            <a:endParaRPr lang="ru-RU" dirty="0"/>
          </a:p>
          <a:p>
            <a:pPr lvl="0"/>
            <a:r>
              <a:rPr lang="ru-RU" dirty="0"/>
              <a:t>Совместная деятельность педагога с ребенком, где, взаимодействуя с ребенком, он выполняет функции педагога: обучает ребенка чему-то новому.</a:t>
            </a:r>
          </a:p>
          <a:p>
            <a:pPr lvl="0"/>
            <a:r>
              <a:rPr lang="ru-RU" dirty="0"/>
              <a:t>Совместная деятельность педагога с ребенком, при которой ребенок и педагог – равноправные партнеры.</a:t>
            </a:r>
          </a:p>
          <a:p>
            <a:pPr lvl="0"/>
            <a:r>
              <a:rPr lang="ru-RU" dirty="0"/>
              <a:t>Совместная деятельность группы детей под руководством педагога, который на правах участника деятельности на всех этапах её выполнения (от планирования до завершения) направляет совместную деятельность детей группы.</a:t>
            </a:r>
          </a:p>
          <a:p>
            <a:pPr lvl="0"/>
            <a:r>
              <a:rPr lang="ru-RU" dirty="0"/>
              <a:t>Совместная деятельность детей со сверстниками без участия педагога, но по его заданию. </a:t>
            </a:r>
            <a:endParaRPr lang="ru-RU" dirty="0" smtClean="0"/>
          </a:p>
          <a:p>
            <a:pPr lvl="0"/>
            <a:r>
              <a:rPr lang="ru-RU" dirty="0" smtClean="0"/>
              <a:t>Самостоятельная</a:t>
            </a:r>
            <a:r>
              <a:rPr lang="ru-RU" dirty="0"/>
              <a:t>, спонтанно возникающая, совместная деятельность детей без всякого участия педагога. </a:t>
            </a:r>
          </a:p>
        </p:txBody>
      </p:sp>
    </p:spTree>
    <p:extLst>
      <p:ext uri="{BB962C8B-B14F-4D97-AF65-F5344CB8AC3E}">
        <p14:creationId xmlns:p14="http://schemas.microsoft.com/office/powerpoint/2010/main" xmlns="" val="148970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Организация разных видов деятельности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5" y="2005012"/>
            <a:ext cx="3839330" cy="4351338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Субъектные проявления ребенка</a:t>
            </a:r>
            <a:r>
              <a:rPr lang="ru-RU" dirty="0"/>
              <a:t>:</a:t>
            </a:r>
          </a:p>
          <a:p>
            <a:r>
              <a:rPr lang="ru-RU" dirty="0"/>
              <a:t>- самостоятельность</a:t>
            </a:r>
          </a:p>
          <a:p>
            <a:r>
              <a:rPr lang="ru-RU" dirty="0"/>
              <a:t>- творчество при выборе содержания деятельности и способов его реализации</a:t>
            </a:r>
          </a:p>
          <a:p>
            <a:r>
              <a:rPr lang="ru-RU" dirty="0"/>
              <a:t>- стремление к сотрудничеству с детьми</a:t>
            </a:r>
          </a:p>
          <a:p>
            <a:r>
              <a:rPr lang="ru-RU" dirty="0"/>
              <a:t>- инициативность и желание заниматься определенным видом деятельности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763067" y="2005012"/>
            <a:ext cx="69467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В процессе организации разных видов деятельности </a:t>
            </a:r>
            <a:r>
              <a:rPr lang="ru-RU" b="1" dirty="0" smtClean="0"/>
              <a:t>педагог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создает условия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для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свободного выбора детьми </a:t>
            </a:r>
          </a:p>
          <a:p>
            <a:r>
              <a:rPr lang="ru-RU" dirty="0" smtClean="0"/>
              <a:t>- деятельности</a:t>
            </a:r>
          </a:p>
          <a:p>
            <a:r>
              <a:rPr lang="ru-RU" dirty="0" smtClean="0"/>
              <a:t>- оборудования</a:t>
            </a:r>
          </a:p>
          <a:p>
            <a:r>
              <a:rPr lang="ru-RU" dirty="0" smtClean="0"/>
              <a:t>- участников совместной деятельности</a:t>
            </a:r>
          </a:p>
          <a:p>
            <a:r>
              <a:rPr lang="ru-RU" dirty="0" smtClean="0"/>
              <a:t>а также для:</a:t>
            </a:r>
          </a:p>
          <a:p>
            <a:r>
              <a:rPr lang="ru-RU" dirty="0" smtClean="0"/>
              <a:t>- принятия детьми решений</a:t>
            </a:r>
          </a:p>
          <a:p>
            <a:r>
              <a:rPr lang="ru-RU" dirty="0" smtClean="0"/>
              <a:t>- выражения своих чувств и мыслей</a:t>
            </a:r>
          </a:p>
          <a:p>
            <a:r>
              <a:rPr lang="ru-RU" dirty="0" smtClean="0"/>
              <a:t>-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поддерживает детскую инициативу и самостоятельность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- устанавливает правила взаимодействия детей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5296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ИГРА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0532" y="2333767"/>
            <a:ext cx="4235115" cy="435133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Функции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игры в педагогическом процессе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r>
              <a:rPr lang="ru-RU" dirty="0"/>
              <a:t>- обучающая</a:t>
            </a:r>
          </a:p>
          <a:p>
            <a:r>
              <a:rPr lang="ru-RU" dirty="0"/>
              <a:t>- познавательная</a:t>
            </a:r>
          </a:p>
          <a:p>
            <a:r>
              <a:rPr lang="ru-RU" dirty="0"/>
              <a:t>- развивающая</a:t>
            </a:r>
          </a:p>
          <a:p>
            <a:r>
              <a:rPr lang="ru-RU" dirty="0"/>
              <a:t>- воспитательная</a:t>
            </a:r>
          </a:p>
          <a:p>
            <a:r>
              <a:rPr lang="ru-RU" dirty="0"/>
              <a:t>- социокультурная</a:t>
            </a:r>
          </a:p>
          <a:p>
            <a:r>
              <a:rPr lang="ru-RU" dirty="0"/>
              <a:t>- коммуникативная</a:t>
            </a:r>
          </a:p>
          <a:p>
            <a:r>
              <a:rPr lang="ru-RU" dirty="0"/>
              <a:t>- </a:t>
            </a:r>
            <a:r>
              <a:rPr lang="ru-RU" dirty="0" err="1"/>
              <a:t>эмоциогенная</a:t>
            </a:r>
            <a:endParaRPr lang="ru-RU" dirty="0"/>
          </a:p>
          <a:p>
            <a:r>
              <a:rPr lang="ru-RU" dirty="0"/>
              <a:t>- развлекательная</a:t>
            </a:r>
          </a:p>
          <a:p>
            <a:r>
              <a:rPr lang="ru-RU" dirty="0"/>
              <a:t>- диагностическая</a:t>
            </a:r>
          </a:p>
          <a:p>
            <a:r>
              <a:rPr lang="ru-RU" dirty="0"/>
              <a:t>- психотерапевтическая и др.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973178" y="1418159"/>
            <a:ext cx="9354464" cy="915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/>
              <a:t>Занимает центральное место в жизни ребенка, являясь </a:t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преобладающим видом его САМОСТОЯТЕЛЬНОЙ деятельности</a:t>
            </a:r>
            <a:r>
              <a:rPr lang="ru-RU" b="1" dirty="0" smtClean="0"/>
              <a:t>.</a:t>
            </a:r>
          </a:p>
          <a:p>
            <a:endParaRPr lang="ru-RU" b="1" dirty="0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245123" y="2333767"/>
            <a:ext cx="64646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Игра в образовательном процессе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занимает особое место:</a:t>
            </a:r>
          </a:p>
          <a:p>
            <a:r>
              <a:rPr lang="ru-RU" dirty="0"/>
              <a:t>- как форма организации жизни и деятельности детей, как средство всестороннего развития личности;</a:t>
            </a:r>
          </a:p>
          <a:p>
            <a:r>
              <a:rPr lang="ru-RU" dirty="0"/>
              <a:t>- как метод или прием обучения</a:t>
            </a:r>
          </a:p>
          <a:p>
            <a:r>
              <a:rPr lang="ru-RU" dirty="0"/>
              <a:t>- как средство саморазвития, самовоспитания, самообучения, саморегуляции.</a:t>
            </a:r>
          </a:p>
          <a:p>
            <a:r>
              <a:rPr lang="ru-RU" dirty="0"/>
              <a:t>Учитывая потенциал игры для разностороннего развития ребенка и становления его личности, педагог максимально использует все варианты её применения в дошкольном образовании. (24.8).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467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Образовательная деятельность в режимных моментах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235" y="1855808"/>
            <a:ext cx="3197886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Утренний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отрезок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времени</a:t>
            </a:r>
            <a:endParaRPr lang="ru-RU" dirty="0" smtClean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dirty="0" smtClean="0"/>
              <a:t>Задача </a:t>
            </a:r>
            <a:r>
              <a:rPr lang="ru-RU" dirty="0"/>
              <a:t>– включить детей в общий ритм жизни ДОО, создать у них бодрое, жизнерадостное настроение.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dirty="0" smtClean="0"/>
              <a:t>Содержание образовательной деятельности традиционно и представлено в п. 24.10.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766781" y="1841873"/>
            <a:ext cx="5076968" cy="4894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Прогулка</a:t>
            </a:r>
            <a:endParaRPr lang="ru-RU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800" dirty="0"/>
              <a:t>- наблюдения за объектами и явлениями природы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800" dirty="0"/>
              <a:t>- подвижные игры и спортивные упражнения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800" dirty="0"/>
              <a:t>- экспериментирование с объектами неживой природы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800" dirty="0"/>
              <a:t>- сюжетно-ролевые и конструктивные игры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800" dirty="0"/>
              <a:t>- элементарная трудовая деятельность детей на участке ДОО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800" dirty="0"/>
              <a:t>- свободное общение педагога с детьми, индивидуальная работа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800" dirty="0"/>
              <a:t>- проведение спортивных </a:t>
            </a:r>
            <a:r>
              <a:rPr lang="ru-RU" sz="1800" dirty="0" smtClean="0"/>
              <a:t>праздников.</a:t>
            </a:r>
            <a:endParaRPr lang="ru-RU" sz="18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843749" y="1855808"/>
            <a:ext cx="30242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ОД во вторую половину дня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sz="2200" dirty="0"/>
              <a:t>Содержание образовательной деятельности традиционно и представлено в п. </a:t>
            </a:r>
            <a:r>
              <a:rPr lang="ru-RU" sz="2200" dirty="0" smtClean="0"/>
              <a:t>24.16.</a:t>
            </a:r>
            <a:endParaRPr lang="ru-RU" sz="2200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ru-RU" sz="2200" dirty="0" smtClean="0">
                <a:solidFill>
                  <a:srgbClr val="C00000"/>
                </a:solidFill>
              </a:rPr>
              <a:t>+ работа </a:t>
            </a:r>
            <a:r>
              <a:rPr lang="ru-RU" sz="2200" dirty="0">
                <a:solidFill>
                  <a:srgbClr val="C00000"/>
                </a:solidFill>
              </a:rPr>
              <a:t>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xmlns="" val="395088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Занятие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/>
              <a:t>Согласно СанПиН 1.2.3685-21 в режиме дня предусмотрено время для проведения занятий.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Занятие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рассматривается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/>
              <a:t>- как дело, занимательное и интересное детям, развивающее их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/>
              <a:t>- как деятельность, направленная на освоение детьми одной или нескольких образовательных областей (при этом выбор форм и методов работы осуществляется педагогом). </a:t>
            </a:r>
          </a:p>
          <a:p>
            <a:r>
              <a:rPr lang="ru-RU" dirty="0"/>
              <a:t>Занятие </a:t>
            </a:r>
            <a:r>
              <a:rPr lang="ru-RU" b="1" dirty="0">
                <a:solidFill>
                  <a:srgbClr val="C00000"/>
                </a:solidFill>
              </a:rPr>
              <a:t>является формой организации обучения </a:t>
            </a:r>
            <a:r>
              <a:rPr lang="ru-RU" dirty="0"/>
              <a:t>наряду с экскурсиями, дидактическими играми, играми-путешествиями и др.</a:t>
            </a:r>
          </a:p>
          <a:p>
            <a:r>
              <a:rPr lang="ru-RU" dirty="0"/>
              <a:t>Может проводиться в виде образовательных ситуаций, тематических событий, проектной деятельности, проблемно-обучающих ситуаций, творческих и исследовательских проектов и т.д.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161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Занятие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В рамках отведенного времени, при организации образовательной деятельности педагог может учитывать интересы, желания, потребности детей. </a:t>
            </a:r>
            <a:r>
              <a:rPr lang="ru-RU" sz="2800" dirty="0">
                <a:solidFill>
                  <a:srgbClr val="C00000"/>
                </a:solidFill>
              </a:rPr>
              <a:t>Внутри деятельности присутствуют сотворчество, содействие и сопереживание.</a:t>
            </a:r>
          </a:p>
          <a:p>
            <a:r>
              <a:rPr lang="ru-RU" sz="2800" dirty="0"/>
              <a:t>Гигиенические требования к проведению занятий определены СанПиН.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При организации занятий используются сформировавшиеся у педагога подходы к их проведению</a:t>
            </a:r>
            <a:r>
              <a:rPr lang="ru-RU" sz="2800" dirty="0"/>
              <a:t>. (24.13)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dirty="0"/>
              <a:t>Термин «ЗАНЯТИЕ» фиксирует форму организации образовательной деятельности. Содержание и </a:t>
            </a:r>
            <a:r>
              <a:rPr lang="ru-RU" sz="2800" b="1" dirty="0">
                <a:solidFill>
                  <a:srgbClr val="C00000"/>
                </a:solidFill>
              </a:rPr>
              <a:t>педагогически обоснованную методику!!!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/>
              <a:t>проведения занятия педагог может выбирать самостоятельно.</a:t>
            </a:r>
          </a:p>
        </p:txBody>
      </p:sp>
    </p:spTree>
    <p:extLst>
      <p:ext uri="{BB962C8B-B14F-4D97-AF65-F5344CB8AC3E}">
        <p14:creationId xmlns:p14="http://schemas.microsoft.com/office/powerpoint/2010/main" xmlns="" val="86054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Культурные практики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6686273"/>
              </p:ext>
            </p:extLst>
          </p:nvPr>
        </p:nvGraphicFramePr>
        <p:xfrm>
          <a:off x="0" y="1690688"/>
          <a:ext cx="12192000" cy="5087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533">
                  <a:extLst>
                    <a:ext uri="{9D8B030D-6E8A-4147-A177-3AD203B41FA5}">
                      <a16:colId xmlns:a16="http://schemas.microsoft.com/office/drawing/2014/main" xmlns="" val="2287032484"/>
                    </a:ext>
                  </a:extLst>
                </a:gridCol>
                <a:gridCol w="8094467">
                  <a:extLst>
                    <a:ext uri="{9D8B030D-6E8A-4147-A177-3AD203B41FA5}">
                      <a16:colId xmlns:a16="http://schemas.microsoft.com/office/drawing/2014/main" xmlns="" val="37658489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КП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Виды детских инициатив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99148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 игровая</a:t>
                      </a:r>
                      <a:endParaRPr lang="ru-RU" sz="1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 творческая инициатива. Ребенок проявляет себя как творческий субъект.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12715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 продуктивная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 инициатива целеполагания. Ребенок проявляет себя как созидающий и волевой субъект.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90927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 познавательно-исследовательская</a:t>
                      </a:r>
                      <a:endParaRPr lang="ru-RU" sz="1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 познавательная инициатива. Ребенок проявляет себя как субъект исследования.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330897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 коммуникативная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 коммуникативная инициатива. Ребенок проявляет себя как партнер по взаимодействию и собеседник.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745477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 чтение художественной литературы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 дополняет развивающие возможности других КП детей дошкольного возраста (игровая, познавательно—исследовательская, продуктивная).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9774947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11987" y="566242"/>
            <a:ext cx="31179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КП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предполагает подгрупповой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способ объединения детей.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00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Способы и направления поддержки детской инициативы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627800"/>
          </a:xfrm>
        </p:spPr>
        <p:txBody>
          <a:bodyPr>
            <a:normAutofit fontScale="92500" lnSpcReduction="20000"/>
          </a:bodyPr>
          <a:lstStyle/>
          <a:p>
            <a:r>
              <a:rPr lang="ru-RU" sz="2600" dirty="0" smtClean="0"/>
              <a:t>Свободная самостоятельная деятельность </a:t>
            </a:r>
            <a:r>
              <a:rPr lang="ru-RU" sz="2600" dirty="0"/>
              <a:t>детей, </a:t>
            </a:r>
            <a:r>
              <a:rPr lang="ru-RU" sz="2600" dirty="0" smtClean="0"/>
              <a:t>основанная </a:t>
            </a:r>
            <a:r>
              <a:rPr lang="ru-RU" sz="2600" dirty="0"/>
              <a:t>на детских интересах и </a:t>
            </a:r>
            <a:r>
              <a:rPr lang="ru-RU" sz="2600" dirty="0" smtClean="0"/>
              <a:t>предпочтениях является средством </a:t>
            </a:r>
            <a:r>
              <a:rPr lang="ru-RU" sz="2600" dirty="0"/>
              <a:t>поддержки детской </a:t>
            </a:r>
            <a:r>
              <a:rPr lang="ru-RU" sz="2600" dirty="0" smtClean="0"/>
              <a:t>инициативы.</a:t>
            </a:r>
          </a:p>
          <a:p>
            <a:r>
              <a:rPr lang="ru-RU" sz="2600" dirty="0"/>
              <a:t>Наиболее благоприятные для этого отрезки времени – утро и вторая половина дня (25.2).</a:t>
            </a:r>
          </a:p>
          <a:p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Варианты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самостоятельной инициативной деятельности </a:t>
            </a:r>
            <a:r>
              <a:rPr lang="ru-RU" sz="2600" dirty="0"/>
              <a:t>(25.3</a:t>
            </a:r>
            <a:r>
              <a:rPr lang="ru-RU" sz="2600" dirty="0" smtClean="0"/>
              <a:t>)</a:t>
            </a:r>
          </a:p>
          <a:p>
            <a:r>
              <a:rPr lang="ru-RU" sz="2200" dirty="0"/>
              <a:t>- самостоятельная исследовательская деятельность и экспериментирование</a:t>
            </a:r>
          </a:p>
          <a:p>
            <a:r>
              <a:rPr lang="ru-RU" sz="2200" dirty="0"/>
              <a:t>- свободные с/р, театрализованные, режиссёрские игры</a:t>
            </a:r>
          </a:p>
          <a:p>
            <a:r>
              <a:rPr lang="ru-RU" sz="2200" dirty="0"/>
              <a:t>- игры-импровизации и музыкальные игры</a:t>
            </a:r>
          </a:p>
          <a:p>
            <a:r>
              <a:rPr lang="ru-RU" sz="2200" dirty="0"/>
              <a:t>- речевые и словесные игры, игры с буквами, слогами, звуками</a:t>
            </a:r>
          </a:p>
          <a:p>
            <a:r>
              <a:rPr lang="ru-RU" sz="2200" dirty="0"/>
              <a:t>- логические игры, развивающие игры математического содержания</a:t>
            </a:r>
          </a:p>
          <a:p>
            <a:r>
              <a:rPr lang="ru-RU" sz="2200" dirty="0"/>
              <a:t>- самостоятельная деятельность в книжном уголке</a:t>
            </a:r>
          </a:p>
          <a:p>
            <a:r>
              <a:rPr lang="ru-RU" sz="2200" dirty="0"/>
              <a:t>- самостоятельная изобразительная деятельность, конструирование</a:t>
            </a:r>
          </a:p>
          <a:p>
            <a:r>
              <a:rPr lang="ru-RU" sz="2200" dirty="0"/>
              <a:t>- самостоятельная двигательная деятельность, подвижные игры, выполнение ритмических и танцевальных движений.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49571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Направления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поддержки детской инициативы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5" y="2005012"/>
            <a:ext cx="11291008" cy="435133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3-4 года.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dirty="0"/>
              <a:t>П</a:t>
            </a:r>
            <a:r>
              <a:rPr lang="ru-RU" sz="2800" dirty="0" smtClean="0"/>
              <a:t>отребность </a:t>
            </a:r>
            <a:r>
              <a:rPr lang="ru-RU" sz="2800" dirty="0"/>
              <a:t>в общении со взрослым, стремление через разговор с педагогом познать окружающий мир, узнать о действиях, сведениях. Поэтому ребенок задает много вопросов. </a:t>
            </a:r>
            <a:endParaRPr lang="ru-RU" sz="2800" dirty="0" smtClean="0"/>
          </a:p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Направление </a:t>
            </a:r>
            <a:r>
              <a:rPr lang="ru-RU" sz="2800" dirty="0"/>
              <a:t>– внимание к детским вопросам, поддержка познавательной активности, акцент на наблюдения, сравнение предметов, обследование их свойств и качеств, деятельностные пробы. </a:t>
            </a:r>
            <a:endParaRPr lang="ru-RU" sz="2800" dirty="0" smtClean="0"/>
          </a:p>
          <a:p>
            <a:r>
              <a:rPr lang="ru-RU" sz="2800" b="1" i="1" dirty="0" smtClean="0">
                <a:solidFill>
                  <a:srgbClr val="C00000"/>
                </a:solidFill>
              </a:rPr>
              <a:t>Дела</a:t>
            </a:r>
            <a:r>
              <a:rPr lang="ru-RU" sz="2800" b="1" i="1" dirty="0"/>
              <a:t>: </a:t>
            </a:r>
            <a:r>
              <a:rPr lang="ru-RU" sz="2800" dirty="0"/>
              <a:t>игры, эксперименты, рисование, общение, творчество (имитации, танцевальные импровизации), движения.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84602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Направления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поддержки детской инициативы 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55092" y="1969684"/>
            <a:ext cx="11186448" cy="4779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4-5 лет.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ru-RU" dirty="0" smtClean="0"/>
              <a:t>Высокая </a:t>
            </a:r>
            <a:r>
              <a:rPr lang="ru-RU" dirty="0"/>
              <a:t>степень активности!!! </a:t>
            </a:r>
            <a:endParaRPr lang="ru-RU" dirty="0" smtClean="0"/>
          </a:p>
          <a:p>
            <a:pPr>
              <a:lnSpc>
                <a:spcPct val="110000"/>
              </a:lnSpc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Направления</a:t>
            </a:r>
            <a:r>
              <a:rPr lang="ru-RU" b="1" i="1" dirty="0" smtClean="0"/>
              <a:t> </a:t>
            </a:r>
            <a:r>
              <a:rPr lang="ru-RU" dirty="0"/>
              <a:t>- освоение детьми системы разнообразных обследовательских действий, приемов простейшего анализа, сравнения, умения наблюдать для ПОДДЕРЖКИ САМОСТОЯТЕЛЬНОСТИ в познавательной деятельности; опыт дружеского общения, командной работы. </a:t>
            </a:r>
            <a:endParaRPr lang="ru-RU" dirty="0" smtClean="0"/>
          </a:p>
          <a:p>
            <a:pPr>
              <a:lnSpc>
                <a:spcPct val="110000"/>
              </a:lnSpc>
            </a:pPr>
            <a:r>
              <a:rPr lang="ru-RU" b="1" i="1" dirty="0" smtClean="0">
                <a:solidFill>
                  <a:srgbClr val="C00000"/>
                </a:solidFill>
              </a:rPr>
              <a:t>Дела</a:t>
            </a:r>
            <a:r>
              <a:rPr lang="ru-RU" b="1" i="1" dirty="0">
                <a:solidFill>
                  <a:srgbClr val="C00000"/>
                </a:solidFill>
              </a:rPr>
              <a:t>:</a:t>
            </a:r>
            <a:r>
              <a:rPr lang="ru-RU" dirty="0"/>
              <a:t> проблемные, практические, познавательные ситуации, в которых детям нужно применить освоенные приемы. Педагог создает ситуации, побуждающие детей проявить инициативу, желание совместно искать решение проблемы. Смена оборудования и атрибутов для детских видов деятельности – </a:t>
            </a:r>
            <a:r>
              <a:rPr lang="ru-RU" b="1" dirty="0"/>
              <a:t>1 раз в 2 месяца</a:t>
            </a:r>
            <a:r>
              <a:rPr lang="ru-RU" dirty="0"/>
              <a:t>.</a:t>
            </a:r>
          </a:p>
          <a:p>
            <a:pPr>
              <a:lnSpc>
                <a:spcPct val="110000"/>
              </a:lnSpc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7850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Структура документа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Содержательный раздел Федеральной программы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Задачи и содержание образования (обучения и воспитания) по образовательным областям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Вариативные формы, способы, методы и средства реализации Федеральной программы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Особенности образовательной деятельности разных видов и культурных практик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Способы и направления поддержки детской инициативы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Особенности взаимодействия педагогического коллектива с семьями обучающихся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Направления и задачи коррекционно-развивающей работы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Содержание КРР на уровне ДО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Федеральная рабочая программа воспитания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345087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Направления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поддержки детской инициативы 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36884" y="2168786"/>
            <a:ext cx="11531065" cy="435133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5-7 лет.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dirty="0" smtClean="0"/>
              <a:t>Яркая </a:t>
            </a:r>
            <a:r>
              <a:rPr lang="ru-RU" sz="2800" dirty="0"/>
              <a:t>потребность в самоутверждении и признании со стороны взрослых. </a:t>
            </a:r>
            <a:endParaRPr lang="ru-RU" sz="2800" dirty="0" smtClean="0"/>
          </a:p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Направления</a:t>
            </a:r>
            <a:r>
              <a:rPr lang="ru-RU" sz="2800" dirty="0" smtClean="0"/>
              <a:t> </a:t>
            </a:r>
            <a:r>
              <a:rPr lang="ru-RU" sz="2800" dirty="0"/>
              <a:t>– развитие детской самостоятельности, инициативы, творчества, развитие произвольности и воли, поддержка желания преодолевать трудности, поиск новых решений возникших затруднений. </a:t>
            </a:r>
            <a:endParaRPr lang="ru-RU" sz="2800" dirty="0" smtClean="0"/>
          </a:p>
          <a:p>
            <a:r>
              <a:rPr lang="ru-RU" sz="2800" b="1" i="1" dirty="0" smtClean="0">
                <a:solidFill>
                  <a:srgbClr val="C00000"/>
                </a:solidFill>
              </a:rPr>
              <a:t>Дела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ru-RU" sz="2800" dirty="0"/>
              <a:t> ситуации, активизирующие детей к применению своего опыта и </a:t>
            </a:r>
            <a:r>
              <a:rPr lang="ru-RU" sz="2800" dirty="0" err="1"/>
              <a:t>ЗУНов</a:t>
            </a:r>
            <a:r>
              <a:rPr lang="ru-RU" sz="2800" dirty="0"/>
              <a:t> для </a:t>
            </a:r>
            <a:r>
              <a:rPr lang="ru-RU" sz="2800" b="1" dirty="0">
                <a:solidFill>
                  <a:srgbClr val="C00000"/>
                </a:solidFill>
              </a:rPr>
              <a:t>самостоятельного</a:t>
            </a:r>
            <a:r>
              <a:rPr lang="ru-RU" sz="2800" dirty="0"/>
              <a:t> решения задач. </a:t>
            </a:r>
          </a:p>
        </p:txBody>
      </p:sp>
    </p:spTree>
    <p:extLst>
      <p:ext uri="{BB962C8B-B14F-4D97-AF65-F5344CB8AC3E}">
        <p14:creationId xmlns:p14="http://schemas.microsoft.com/office/powerpoint/2010/main" xmlns="" val="332035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Способы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поддержки детской инициативы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1"/>
            <a:ext cx="11531065" cy="4559561"/>
          </a:xfrm>
        </p:spPr>
        <p:txBody>
          <a:bodyPr/>
          <a:lstStyle/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/>
              <a:t>Поддержка самостоятельного поиска решения.</a:t>
            </a: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/>
              <a:t>Помощь в вариативности подходов к решению задач, акцент на качество результата.</a:t>
            </a: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/>
              <a:t>Поддержка ощущения взросления у старших дошкольников, уверенности в своих силах.</a:t>
            </a: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/>
              <a:t>Помощь в освоении ребенком универсальных умений организации своей деятельности и формировании основ целеполагания.</a:t>
            </a:r>
          </a:p>
          <a:p>
            <a:pPr marL="342900" lvl="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/>
              <a:t>Создание творческих ситуаций, привлекательность их увлекательности.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/>
              <a:t>Особое внимание обогащению РППС, обеспечивающей поддержку инициативности ребенка. Появление в группе (и на участке) предметов, побуждающих детей к проявлению интеллектуальной активности.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175806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Взаимодействие педагогического коллектива с семьями воспитанников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50497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Главные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цели</a:t>
            </a:r>
            <a:r>
              <a:rPr lang="ru-RU" b="1" dirty="0"/>
              <a:t> </a:t>
            </a:r>
            <a:r>
              <a:rPr lang="ru-RU" dirty="0"/>
              <a:t>взаимодействия (26.1):</a:t>
            </a:r>
          </a:p>
          <a:p>
            <a:r>
              <a:rPr lang="ru-RU" dirty="0"/>
              <a:t>- 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</a:t>
            </a:r>
          </a:p>
          <a:p>
            <a:r>
              <a:rPr lang="ru-RU" dirty="0"/>
              <a:t>- обеспечение единства подходов к воспитанию и обучению детей в условиях ДОО и семьи</a:t>
            </a:r>
          </a:p>
          <a:p>
            <a:r>
              <a:rPr lang="ru-RU" dirty="0"/>
              <a:t>- повышение воспитательного потенциала семьи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Задачи</a:t>
            </a:r>
            <a:r>
              <a:rPr lang="ru-RU" dirty="0"/>
              <a:t> (26.3):</a:t>
            </a:r>
          </a:p>
          <a:p>
            <a:r>
              <a:rPr lang="ru-RU" dirty="0"/>
              <a:t>- информирование</a:t>
            </a:r>
          </a:p>
          <a:p>
            <a:r>
              <a:rPr lang="ru-RU" dirty="0"/>
              <a:t>- просвещение</a:t>
            </a:r>
          </a:p>
          <a:p>
            <a:r>
              <a:rPr lang="ru-RU" dirty="0"/>
              <a:t>- развитие осознанного родительства</a:t>
            </a:r>
          </a:p>
          <a:p>
            <a:r>
              <a:rPr lang="ru-RU" dirty="0"/>
              <a:t>- сотрудничество и партнерство</a:t>
            </a:r>
          </a:p>
          <a:p>
            <a:r>
              <a:rPr lang="ru-RU" dirty="0"/>
              <a:t>- вовлечение в образовательный процесс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358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Взаимодействие педагогического коллектива с семьями воспитанников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Направления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/>
              <a:t>деятельности педагогического коллектива (26.5):</a:t>
            </a:r>
          </a:p>
          <a:p>
            <a:r>
              <a:rPr lang="ru-RU" dirty="0"/>
              <a:t>- </a:t>
            </a:r>
            <a:r>
              <a:rPr lang="ru-RU" dirty="0" err="1"/>
              <a:t>диагностико</a:t>
            </a:r>
            <a:r>
              <a:rPr lang="ru-RU" dirty="0"/>
              <a:t>-аналитическое (анализ данных, планирование работы на его основе, согласование воспитательных задач)</a:t>
            </a:r>
          </a:p>
          <a:p>
            <a:r>
              <a:rPr lang="ru-RU" dirty="0"/>
              <a:t>- просветительское (психологические особенности, эффективные методы и приемы, </a:t>
            </a:r>
            <a:r>
              <a:rPr lang="ru-RU" dirty="0" err="1"/>
              <a:t>гос.политика</a:t>
            </a:r>
            <a:r>
              <a:rPr lang="ru-RU" dirty="0"/>
              <a:t>, </a:t>
            </a:r>
            <a:r>
              <a:rPr lang="ru-RU" dirty="0" err="1"/>
              <a:t>гос.поддержка</a:t>
            </a:r>
            <a:r>
              <a:rPr lang="ru-RU" dirty="0"/>
              <a:t> семей с детьми, особенности ООПДО, условия в группе). Особое внимание уделяется (26.7) повышению уровня компетентности родителей в вопросах здоровьесбережения ребенка (направления – 26.7.1). Привлечение к тематическим встречам профильных специалистов (26.7.2).</a:t>
            </a:r>
          </a:p>
          <a:p>
            <a:r>
              <a:rPr lang="ru-RU" dirty="0"/>
              <a:t>- консультационное (взаимодействие с ребенком, преодоление трудностей, образование в семье).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Формы</a:t>
            </a:r>
            <a:r>
              <a:rPr lang="ru-RU" b="1" dirty="0"/>
              <a:t>,</a:t>
            </a:r>
            <a:r>
              <a:rPr lang="ru-RU" dirty="0"/>
              <a:t> методы, приемы, средства взаимодействия с родителями по направлениям (26.8)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2635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Взаимодействие педагогического коллектива с семьями воспитанников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C00000"/>
                </a:solidFill>
              </a:rPr>
              <a:t>Совместная образовательная деятельность педагогов и родителей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обучающихся (26.6) предполагает сотрудничество в реализации некоторых образовательных задач:</a:t>
            </a:r>
          </a:p>
          <a:p>
            <a:r>
              <a:rPr lang="ru-RU" dirty="0"/>
              <a:t>- организация РППС</a:t>
            </a:r>
            <a:br>
              <a:rPr lang="ru-RU" dirty="0"/>
            </a:br>
            <a:r>
              <a:rPr lang="ru-RU" dirty="0"/>
              <a:t>- организация образовательных мероприятий</a:t>
            </a:r>
          </a:p>
          <a:p>
            <a:r>
              <a:rPr lang="ru-RU" dirty="0"/>
              <a:t>- поддержка образовательных инициатив родителей</a:t>
            </a:r>
          </a:p>
          <a:p>
            <a:r>
              <a:rPr lang="ru-RU" dirty="0"/>
              <a:t>- разработка и реализация образовательных проектов</a:t>
            </a:r>
          </a:p>
          <a:p>
            <a:r>
              <a:rPr lang="ru-RU" dirty="0"/>
              <a:t>Использование специально разработанных дидактических материалов для совместной деятельности родителей с детьми в семье (26.9) с методическими рекомендациями.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Диалог педагога и родителя </a:t>
            </a:r>
            <a:r>
              <a:rPr lang="ru-RU" dirty="0"/>
              <a:t>как незаменимая форма установления доверительного делового контакта (26.10).</a:t>
            </a:r>
          </a:p>
        </p:txBody>
      </p:sp>
    </p:spTree>
    <p:extLst>
      <p:ext uri="{BB962C8B-B14F-4D97-AF65-F5344CB8AC3E}">
        <p14:creationId xmlns:p14="http://schemas.microsoft.com/office/powerpoint/2010/main" xmlns="" val="285244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Федеральная рабочая программа воспитания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Основа – воплощение национального воспитательного идеала – нравственного представления о человеке (29.1, п.1)</a:t>
            </a:r>
          </a:p>
          <a:p>
            <a:r>
              <a:rPr lang="ru-RU" dirty="0"/>
              <a:t>Понятие «воспитание» (29.1. п.2)</a:t>
            </a:r>
          </a:p>
          <a:p>
            <a:r>
              <a:rPr lang="ru-RU" dirty="0"/>
              <a:t>Основа воспитания – традиционные ценности российского общества (29.1, п.3)</a:t>
            </a:r>
          </a:p>
          <a:p>
            <a:r>
              <a:rPr lang="ru-RU" dirty="0"/>
              <a:t>Программа воспитания – путь приобщения детей к традиционным ценностям, перечислены (29.1, п.4).</a:t>
            </a:r>
          </a:p>
          <a:p>
            <a:r>
              <a:rPr lang="ru-RU" dirty="0"/>
              <a:t>Структура РПВ (29.1, п.15). 3 раздела (пояснительная записка не является частью РПВ).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3257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Федеральная рабочая программа воспитания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Целевой раздел</a:t>
            </a:r>
            <a:endParaRPr lang="ru-RU" dirty="0"/>
          </a:p>
          <a:p>
            <a:r>
              <a:rPr lang="ru-RU" dirty="0"/>
              <a:t>Цели и задачи РПВ (29.2.1.1 и 29.2.1.2) стр. 175</a:t>
            </a:r>
          </a:p>
          <a:p>
            <a:r>
              <a:rPr lang="ru-RU" dirty="0"/>
              <a:t>Направления воспитания (29.2.2.1). По каждому направлению определена: цель, ценности, содержание деятельности.</a:t>
            </a:r>
          </a:p>
          <a:p>
            <a:r>
              <a:rPr lang="ru-RU" dirty="0"/>
              <a:t>Целевые ориентиры воспитания (29.2.3). Разложены по направлениям, ценностям, возрастам (к трем годам и на этапе завершения освоения программы).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91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Федеральная рабочая программа воспитания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Содержательный раздел</a:t>
            </a:r>
            <a:endParaRPr lang="ru-RU" dirty="0"/>
          </a:p>
          <a:p>
            <a:r>
              <a:rPr lang="ru-RU" dirty="0"/>
              <a:t>Уклад образовательной организации (29.3.1). Основные характеристики при составлении описания Уклада (29.3.1, п.5).</a:t>
            </a:r>
          </a:p>
          <a:p>
            <a:r>
              <a:rPr lang="ru-RU" dirty="0"/>
              <a:t>Воспитывающая среда (29.3.2)</a:t>
            </a:r>
          </a:p>
          <a:p>
            <a:r>
              <a:rPr lang="ru-RU" dirty="0"/>
              <a:t>Общности ОО (29.3.3)</a:t>
            </a:r>
          </a:p>
          <a:p>
            <a:r>
              <a:rPr lang="ru-RU" dirty="0"/>
              <a:t>Задачи воспитания (29.3.4) по образовательным областям. </a:t>
            </a:r>
            <a:r>
              <a:rPr lang="ru-RU" i="1" dirty="0"/>
              <a:t>(можно брать полностью в свою ООП ДО)</a:t>
            </a:r>
            <a:endParaRPr lang="ru-RU" dirty="0"/>
          </a:p>
          <a:p>
            <a:r>
              <a:rPr lang="ru-RU" dirty="0"/>
              <a:t>Формы совместной деятельности в ОО (29.3.5): родители, события, совместная деятельность в образовательных ситуациях (основные виды организации СД в образовательных ситуациях – </a:t>
            </a:r>
            <a:r>
              <a:rPr lang="ru-RU" i="1" dirty="0"/>
              <a:t>можно выбрать из ФОП или добавить свои</a:t>
            </a:r>
            <a:r>
              <a:rPr lang="ru-RU" dirty="0"/>
              <a:t>).</a:t>
            </a:r>
          </a:p>
          <a:p>
            <a:r>
              <a:rPr lang="ru-RU" dirty="0"/>
              <a:t>Организация предметно-пространственной среды (29.3.6)</a:t>
            </a:r>
          </a:p>
          <a:p>
            <a:r>
              <a:rPr lang="ru-RU" dirty="0"/>
              <a:t>Социальное партнерство (29.3.7)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112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Федеральная рабочая программа воспитания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Организационный раздел</a:t>
            </a:r>
            <a:endParaRPr lang="ru-RU" dirty="0"/>
          </a:p>
          <a:p>
            <a:r>
              <a:rPr lang="ru-RU" dirty="0"/>
              <a:t>Кадровое обеспечение (29.4.1). Перечень специалистов и функционал.</a:t>
            </a:r>
          </a:p>
          <a:p>
            <a:r>
              <a:rPr lang="ru-RU" dirty="0"/>
              <a:t>Нормативно-методическое обеспечение (29.4.2). Содержит решения о внесении содержательных изменений в локальные акты ДОО (должностные инструкции, сетевая форма, социальные партнеры и пр.)</a:t>
            </a:r>
          </a:p>
          <a:p>
            <a:r>
              <a:rPr lang="ru-RU" dirty="0"/>
              <a:t>Рекомендуется использовать практическое руководство «Воспитателю о воспитании» (электронная форма на платформе </a:t>
            </a:r>
            <a:r>
              <a:rPr lang="ru-RU" dirty="0" err="1">
                <a:solidFill>
                  <a:srgbClr val="C00000"/>
                </a:solidFill>
              </a:rPr>
              <a:t>институтвоспитания.рф</a:t>
            </a:r>
            <a:r>
              <a:rPr lang="ru-RU" dirty="0"/>
              <a:t>.</a:t>
            </a:r>
          </a:p>
          <a:p>
            <a:r>
              <a:rPr lang="ru-RU" dirty="0"/>
              <a:t>Требования к условиям работы с особыми категориями детей (29.4.3)</a:t>
            </a:r>
          </a:p>
        </p:txBody>
      </p:sp>
    </p:spTree>
    <p:extLst>
      <p:ext uri="{BB962C8B-B14F-4D97-AF65-F5344CB8AC3E}">
        <p14:creationId xmlns:p14="http://schemas.microsoft.com/office/powerpoint/2010/main" xmlns="" val="261827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Психолого-педагогические условия реализации ФП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/>
            </a:pPr>
            <a:r>
              <a:rPr lang="ru-RU" dirty="0"/>
              <a:t>уникальность периода детства; принятие воспитанника таким, какой он есть; отношение к развивающейся личности как высшей ценности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применение</a:t>
            </a:r>
            <a:r>
              <a:rPr lang="ru-RU" dirty="0"/>
              <a:t> при решении образовательных задач </a:t>
            </a:r>
            <a:r>
              <a:rPr lang="ru-RU" dirty="0">
                <a:solidFill>
                  <a:srgbClr val="C00000"/>
                </a:solidFill>
              </a:rPr>
              <a:t>комплекса традиционных и инновационных форм</a:t>
            </a:r>
            <a:r>
              <a:rPr lang="ru-RU" dirty="0"/>
              <a:t> организации образовательного процесса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/>
            </a:pPr>
            <a:r>
              <a:rPr lang="ru-RU" dirty="0"/>
              <a:t>преемственность содержания и форм организации образовательного процесса в ДОО и начальной школе (стратегический приоритет непрерывного образования – формирование умения учиться)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/>
            </a:pPr>
            <a:r>
              <a:rPr lang="ru-RU" dirty="0"/>
              <a:t>учет специфики развития обучающихся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/>
            </a:pPr>
            <a:r>
              <a:rPr lang="ru-RU" dirty="0"/>
              <a:t>создание образовательной среды (развивающей и эмоционально комфортной, направленной на разностороннее развитие)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/>
            </a:pPr>
            <a:r>
              <a:rPr lang="ru-RU" dirty="0"/>
              <a:t>взаимодействие взрослых с детьми как основа для построения образовательной деятельности, учет социальной ситуации развития детей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5498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Структура документа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1977716"/>
            <a:ext cx="11531065" cy="435133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Организационный раздел Федеральной программы</a:t>
            </a:r>
          </a:p>
          <a:p>
            <a:pPr marL="342900" indent="-342900"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сихолого-педагогические условия реализации Федеральной программы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Особенности организации развивающей предметно-пространственной среды 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Материально-техническое обеспечение Федеральной программы, обеспеченность методическими материалами и средствами обучения и воспитания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Примерный перечень литературных, музыкальных, художественных, анимационных произведений для реализации Федеральной программы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Кадровые условия реализации Федеральной программы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Примерный режим и распорядок дня в дошкольных группах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Федеральный календарный план воспитательной работы</a:t>
            </a:r>
          </a:p>
          <a:p>
            <a:pPr marL="342900" indent="-34290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375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Психолого-педагогические условия реализации ФП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 startAt="7"/>
            </a:pPr>
            <a:r>
              <a:rPr lang="ru-RU" dirty="0" smtClean="0">
                <a:solidFill>
                  <a:srgbClr val="C00000"/>
                </a:solidFill>
              </a:rPr>
              <a:t>применение </a:t>
            </a:r>
            <a:r>
              <a:rPr lang="ru-RU" dirty="0">
                <a:solidFill>
                  <a:srgbClr val="C00000"/>
                </a:solidFill>
              </a:rPr>
              <a:t>результатов педагогической диагностики в образовательной деятельности </a:t>
            </a:r>
            <a:r>
              <a:rPr lang="ru-RU" dirty="0"/>
              <a:t>(планирование, содержание, формы, методы работы) 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 startAt="7"/>
            </a:pPr>
            <a:r>
              <a:rPr lang="ru-RU" dirty="0"/>
              <a:t>коррекция развития, инклюзия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 startAt="7"/>
            </a:pPr>
            <a:r>
              <a:rPr lang="ru-RU" dirty="0"/>
              <a:t>учет запросов родителей и профессионального сообщества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 startAt="7"/>
            </a:pPr>
            <a:r>
              <a:rPr lang="ru-RU" dirty="0"/>
              <a:t>поддержка родителей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 startAt="7"/>
            </a:pPr>
            <a:r>
              <a:rPr lang="ru-RU" dirty="0"/>
              <a:t>вовлечение родителей в процесс реализации ООП ДО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 startAt="7"/>
            </a:pPr>
            <a:r>
              <a:rPr lang="ru-RU" dirty="0"/>
              <a:t>развитие профессиональной компетентности педагогов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 startAt="7"/>
            </a:pPr>
            <a:r>
              <a:rPr lang="ru-RU" dirty="0"/>
              <a:t>непрерывное психолого-педагогическое сопровождение участников образовательных отношений в процессе реализации ФОП ДО, вариативность (содержание, формы)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 startAt="7"/>
            </a:pPr>
            <a:r>
              <a:rPr lang="ru-RU" dirty="0"/>
              <a:t>социальное партнерство</a:t>
            </a:r>
          </a:p>
          <a:p>
            <a:pPr marL="457200" lvl="0" indent="-457200">
              <a:buClr>
                <a:schemeClr val="accent1">
                  <a:lumMod val="75000"/>
                </a:schemeClr>
              </a:buClr>
              <a:buFont typeface="+mj-lt"/>
              <a:buAutoNum type="arabicParenR" startAt="7"/>
            </a:pPr>
            <a:r>
              <a:rPr lang="ru-RU" dirty="0"/>
              <a:t>информационная открытость ФОП ДО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+mj-lt"/>
              <a:buAutoNum type="arabicParenR" startAt="7"/>
            </a:pPr>
            <a:r>
              <a:rPr lang="ru-RU" dirty="0"/>
              <a:t>возможность для обсуждения ФОП, содержательного и организационного улучшения, учебно-методического обеспечения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257921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Особенности организации РППС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476" y="2114193"/>
            <a:ext cx="3334363" cy="435133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ФОП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ДО не выдвигает жестких требований к организации РППС и оставляет за ДОО право самостоятельного проектирования РППС.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РППС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ДО создается как единое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пространство.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242417" y="1716349"/>
            <a:ext cx="7625532" cy="49437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Структура РППС </a:t>
            </a:r>
            <a:r>
              <a:rPr lang="ru-RU" dirty="0" smtClean="0"/>
              <a:t>(31.2):</a:t>
            </a:r>
          </a:p>
          <a:p>
            <a:r>
              <a:rPr lang="ru-RU" dirty="0" smtClean="0"/>
              <a:t>- организованное пространство (территория ДОО, групповые комнаты, специализированные, технологические, административные и иные помещения)</a:t>
            </a:r>
          </a:p>
          <a:p>
            <a:r>
              <a:rPr lang="ru-RU" dirty="0" smtClean="0"/>
              <a:t>- материалы</a:t>
            </a:r>
          </a:p>
          <a:p>
            <a:r>
              <a:rPr lang="ru-RU" dirty="0" smtClean="0"/>
              <a:t>- оборудование</a:t>
            </a:r>
          </a:p>
          <a:p>
            <a:r>
              <a:rPr lang="ru-RU" dirty="0" smtClean="0"/>
              <a:t>- электронные образовательные ресурсы </a:t>
            </a:r>
          </a:p>
          <a:p>
            <a:r>
              <a:rPr lang="ru-RU" dirty="0" smtClean="0"/>
              <a:t>- средства обучения и воспитания, охраны и укрепления здоровья детей</a:t>
            </a:r>
          </a:p>
          <a:p>
            <a:r>
              <a:rPr lang="ru-RU" dirty="0" smtClean="0"/>
              <a:t>- материалы для организации самостоятельной творческой деятельности детей.</a:t>
            </a:r>
          </a:p>
        </p:txBody>
      </p:sp>
    </p:spTree>
    <p:extLst>
      <p:ext uri="{BB962C8B-B14F-4D97-AF65-F5344CB8AC3E}">
        <p14:creationId xmlns:p14="http://schemas.microsoft.com/office/powerpoint/2010/main" xmlns="" val="334374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Особенности организации РППС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C00000"/>
                </a:solidFill>
              </a:rPr>
              <a:t>Информатизация</a:t>
            </a:r>
            <a:endParaRPr lang="ru-RU" sz="2800" dirty="0">
              <a:solidFill>
                <a:srgbClr val="C00000"/>
              </a:solidFill>
            </a:endParaRPr>
          </a:p>
          <a:p>
            <a:r>
              <a:rPr lang="ru-RU" sz="2800" dirty="0"/>
              <a:t>В ДОО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должны быть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/>
              <a:t>созданы условия для информатизации образовательного процесса (31.11). Речь идет об оборудовании для использования ИКТ (компьютеры, Интернет, лицензионные компьютерные игры).</a:t>
            </a:r>
          </a:p>
          <a:p>
            <a:r>
              <a:rPr lang="ru-RU" sz="2800" dirty="0"/>
              <a:t>В оснащении РППС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могут быть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/>
              <a:t>использованы элементы цифровой образовательной среды, интерактивные площадки как пространство сотрудничества и творческой самореализации ребенка и взрослого (</a:t>
            </a:r>
            <a:r>
              <a:rPr lang="ru-RU" sz="2800" dirty="0" err="1"/>
              <a:t>кванториумы</a:t>
            </a:r>
            <a:r>
              <a:rPr lang="ru-RU" sz="2800" dirty="0"/>
              <a:t>, </a:t>
            </a:r>
            <a:r>
              <a:rPr lang="ru-RU" sz="2800" dirty="0" err="1"/>
              <a:t>мультстудии</a:t>
            </a:r>
            <a:r>
              <a:rPr lang="ru-RU" sz="2800" dirty="0"/>
              <a:t>, роботизированные и технические игрушки и пр.) (31.12)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04627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Примерный режим и распорядок дня в дошкольных группах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2296" y="2547639"/>
            <a:ext cx="4057693" cy="34983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Компоненты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режима дня </a:t>
            </a:r>
            <a:r>
              <a:rPr lang="ru-RU" sz="2000" dirty="0"/>
              <a:t>(35.3):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- сон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- прогулка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- образовательная деятельность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- игровая деятельность и </a:t>
            </a:r>
            <a:r>
              <a:rPr lang="ru-RU" sz="2000" i="1" dirty="0">
                <a:solidFill>
                  <a:srgbClr val="C00000"/>
                </a:solidFill>
              </a:rPr>
              <a:t>отдых по собственному выбору </a:t>
            </a:r>
            <a:r>
              <a:rPr lang="ru-RU" sz="2000" dirty="0"/>
              <a:t>(самостоятельная деятельность)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- прием пищи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- личная </a:t>
            </a:r>
            <a:r>
              <a:rPr lang="ru-RU" sz="2000" dirty="0" smtClean="0"/>
              <a:t>гигиена</a:t>
            </a:r>
            <a:endParaRPr lang="ru-RU" sz="20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651618" y="1679159"/>
            <a:ext cx="10216331" cy="827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Режим дня устанавливается </a:t>
            </a:r>
            <a:r>
              <a:rPr lang="ru-RU" sz="2000" b="1" dirty="0" smtClean="0">
                <a:solidFill>
                  <a:srgbClr val="C00000"/>
                </a:solidFill>
              </a:rPr>
              <a:t>с учетом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/>
              <a:t>требований СанПиН 1.2.3685-21, условий реализации ООП ДО, потребностей участников образовательных отношений.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339989" y="2433896"/>
            <a:ext cx="7527960" cy="36120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Режим дня должен быть гибким (35.6), при неизменных: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- времени приема пищи и интервалах между ними,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- необходимая длительность суточного сна, время отхода ко сну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- проведение ежедневной прогулки.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Чередование деятельности в режиме дня (35.7).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Суммарная образовательная нагрузка (35.8, СанПиН</a:t>
            </a:r>
            <a:r>
              <a:rPr lang="ru-RU" sz="20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Сезонные изменения в режиме дня (35.9):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- в теплый период года - увеличение длительности ежедневной прогулки, перенос образовательной деятельности на прогулку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/>
              <a:t>- в </a:t>
            </a:r>
            <a:r>
              <a:rPr lang="ru-RU" sz="2000" dirty="0"/>
              <a:t>холодный период года – сокращение длительности прогулки при температуре ниже 15 градусов и скорости ветра более 7 м/с</a:t>
            </a:r>
            <a:r>
              <a:rPr lang="ru-RU" sz="2000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73373" y="6200464"/>
            <a:ext cx="105679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Примерные режимы дня на холодный и теплый период года (35.14 – 35.20)</a:t>
            </a:r>
          </a:p>
        </p:txBody>
      </p:sp>
    </p:spTree>
    <p:extLst>
      <p:ext uri="{BB962C8B-B14F-4D97-AF65-F5344CB8AC3E}">
        <p14:creationId xmlns:p14="http://schemas.microsoft.com/office/powerpoint/2010/main" xmlns="" val="47664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Требования к организации образовательного процесса и режима дня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режим двигательной активности детей в течение дня организуется с учетом возрастных особенностей и состояния здоровья</a:t>
            </a:r>
          </a:p>
          <a:p>
            <a:r>
              <a:rPr lang="ru-RU" dirty="0"/>
              <a:t>- при проведении занятий – физминутки (2 мин), гимнастика для глаз, контроль за осанкой во время письма, рисования, использования ЭСО</a:t>
            </a:r>
          </a:p>
          <a:p>
            <a:r>
              <a:rPr lang="ru-RU" dirty="0"/>
              <a:t>- учет возраста, физической подготовленности и состояния здоровья при проведении физкультурных мероприятий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проведение </a:t>
            </a:r>
            <a:r>
              <a:rPr lang="ru-RU" dirty="0"/>
              <a:t>физкультурных занятий и спортивных мероприятий в соответствии с метеорологическими показаниями. </a:t>
            </a:r>
            <a:endParaRPr lang="ru-RU" dirty="0" smtClean="0"/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дождливые, ветреные и морозные дни занятия физкультурой должны проводиться в зале.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8215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Федеральный календарный план воспитательной работы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200" b="1" dirty="0" smtClean="0">
              <a:solidFill>
                <a:srgbClr val="C00000"/>
              </a:solidFill>
            </a:endParaRPr>
          </a:p>
          <a:p>
            <a:r>
              <a:rPr lang="ru-RU" sz="3200" b="1" dirty="0" smtClean="0">
                <a:solidFill>
                  <a:srgbClr val="C00000"/>
                </a:solidFill>
              </a:rPr>
              <a:t>План </a:t>
            </a:r>
            <a:r>
              <a:rPr lang="ru-RU" sz="3200" b="1" dirty="0">
                <a:solidFill>
                  <a:srgbClr val="C00000"/>
                </a:solidFill>
              </a:rPr>
              <a:t>является единым для ДОО.</a:t>
            </a:r>
          </a:p>
          <a:p>
            <a:endParaRPr lang="ru-RU" sz="3200" dirty="0" smtClean="0"/>
          </a:p>
          <a:p>
            <a:r>
              <a:rPr lang="ru-RU" sz="3200" dirty="0" smtClean="0"/>
              <a:t>П</a:t>
            </a:r>
            <a:r>
              <a:rPr lang="ru-RU" sz="3200" dirty="0"/>
              <a:t>. 36.4 –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примерный перечень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/>
              <a:t>основных государственных и народных праздников, памятных дат.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47010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Общие положения. Функции дошкольного уровня образования (п.2)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обучение и воспитание ребенка дошкольного возраста как гражданина РФ, формирование основ его гражданской и культурной идентичности на соответствующем его возрасту содержании доступными средствами;</a:t>
            </a:r>
          </a:p>
          <a:p>
            <a:r>
              <a:rPr lang="ru-RU" dirty="0"/>
              <a:t>2) создание единого ядра содержания дошкольного образования, ориентированного на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</a:t>
            </a:r>
          </a:p>
          <a:p>
            <a:r>
              <a:rPr lang="ru-RU" dirty="0"/>
              <a:t>3) создание единого федерального образовательного пространства воспитания и обучения детей от рождения до поступления в общеобразовательную организацию, обеспечивающего ребенку и его родителям (законным представителям) равные, качественные условия ДО, вне зависимости от места проживания.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5082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Общие положения.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Федеральная программа </a:t>
            </a:r>
            <a:r>
              <a:rPr lang="ru-RU" sz="2800" dirty="0"/>
              <a:t>определяет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единые для РФ </a:t>
            </a:r>
            <a:r>
              <a:rPr lang="ru-RU" sz="2800" dirty="0"/>
              <a:t>базовые </a:t>
            </a:r>
            <a:r>
              <a:rPr lang="ru-RU" sz="2800" b="1" dirty="0"/>
              <a:t>объем</a:t>
            </a:r>
            <a:r>
              <a:rPr lang="ru-RU" sz="2800" dirty="0"/>
              <a:t> и </a:t>
            </a:r>
            <a:r>
              <a:rPr lang="ru-RU" sz="2800" b="1" dirty="0"/>
              <a:t>содержание </a:t>
            </a:r>
            <a:r>
              <a:rPr lang="ru-RU" sz="2800" b="1" dirty="0" smtClean="0"/>
              <a:t>дошкольного образования</a:t>
            </a:r>
            <a:r>
              <a:rPr lang="ru-RU" sz="2800" dirty="0" smtClean="0"/>
              <a:t>, </a:t>
            </a:r>
            <a:r>
              <a:rPr lang="ru-RU" sz="2800" dirty="0"/>
              <a:t>осваиваемые обучающимися в организациях, осуществляющих образовательную деятельность, и </a:t>
            </a:r>
            <a:r>
              <a:rPr lang="ru-RU" sz="2800" b="1" dirty="0"/>
              <a:t>планируемые результаты освоения </a:t>
            </a:r>
            <a:r>
              <a:rPr lang="ru-RU" sz="2800" dirty="0" smtClean="0"/>
              <a:t>образовательной программы </a:t>
            </a:r>
            <a:r>
              <a:rPr lang="ru-RU" sz="2800" dirty="0"/>
              <a:t>(п.3)</a:t>
            </a:r>
          </a:p>
          <a:p>
            <a:endParaRPr lang="ru-RU" sz="2800" dirty="0" smtClean="0"/>
          </a:p>
          <a:p>
            <a:endParaRPr lang="ru-RU" sz="2800" dirty="0"/>
          </a:p>
          <a:p>
            <a:r>
              <a:rPr lang="ru-RU" sz="2800" dirty="0" smtClean="0"/>
              <a:t>Федеральная </a:t>
            </a:r>
            <a:r>
              <a:rPr lang="ru-RU" sz="2800" dirty="0"/>
              <a:t>программа</a:t>
            </a:r>
            <a:r>
              <a:rPr lang="ru-RU" sz="2800" dirty="0" smtClean="0"/>
              <a:t> </a:t>
            </a:r>
            <a:r>
              <a:rPr lang="ru-RU" sz="2800" dirty="0"/>
              <a:t>разработана в соответствии с ФГОС </a:t>
            </a:r>
            <a:r>
              <a:rPr lang="ru-RU" sz="2800" dirty="0" smtClean="0"/>
              <a:t>ДО (п.3).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17764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Общие положения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ООП ДО.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464027"/>
          </a:xfrm>
        </p:spPr>
        <p:txBody>
          <a:bodyPr>
            <a:noAutofit/>
          </a:bodyPr>
          <a:lstStyle/>
          <a:p>
            <a:r>
              <a:rPr lang="ru-RU" sz="2600" dirty="0"/>
              <a:t>ФГОС ДО И ФОП являются основой для самостоятельной разработки и утверждения ДОО образовательных программ </a:t>
            </a:r>
            <a:r>
              <a:rPr lang="ru-RU" sz="2600" dirty="0" smtClean="0"/>
              <a:t>ДО</a:t>
            </a:r>
            <a:r>
              <a:rPr lang="ru-RU" sz="2600" dirty="0"/>
              <a:t>.</a:t>
            </a:r>
            <a:endParaRPr lang="ru-RU" sz="2600" dirty="0" smtClean="0"/>
          </a:p>
          <a:p>
            <a:r>
              <a:rPr lang="ru-RU" sz="2600" b="1" dirty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</a:rPr>
              <a:t>бязательная ООП ДО – должна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</a:rPr>
              <a:t>соответствовать ФОП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dirty="0"/>
              <a:t>и оформляется в виде ссылки на неё. (п.4)</a:t>
            </a:r>
          </a:p>
          <a:p>
            <a:r>
              <a:rPr lang="ru-RU" sz="2600" dirty="0" smtClean="0"/>
              <a:t>Часть, формируемая участниками образовательных отношений </a:t>
            </a:r>
            <a:r>
              <a:rPr lang="ru-RU" sz="2600" dirty="0"/>
              <a:t>–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</a:rPr>
              <a:t>не более 40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</a:rPr>
              <a:t>%.</a:t>
            </a:r>
          </a:p>
          <a:p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</a:rPr>
              <a:t>Ориентация</a:t>
            </a:r>
            <a:r>
              <a:rPr lang="ru-RU" sz="2600" dirty="0" smtClean="0"/>
              <a:t> - на </a:t>
            </a:r>
            <a:r>
              <a:rPr lang="ru-RU" sz="2600" dirty="0"/>
              <a:t>специфику национальных, социокультурных и иных условия (регион, традиции ДОО, парциальные программы, формы организации работы с детьми, возможности педагогического коллектива</a:t>
            </a:r>
            <a:r>
              <a:rPr lang="ru-RU" sz="2600" dirty="0" smtClean="0"/>
              <a:t>).</a:t>
            </a:r>
          </a:p>
          <a:p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Содержание и планируемые результаты </a:t>
            </a:r>
            <a:r>
              <a:rPr lang="ru-RU" sz="2600" dirty="0"/>
              <a:t>разрабатываемых в ДОО Программ должны быть 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</a:rPr>
              <a:t>не ниже </a:t>
            </a:r>
            <a:r>
              <a:rPr lang="ru-RU" sz="2600" dirty="0"/>
              <a:t>соответствующих содержания и планируемых результатов ФП.</a:t>
            </a:r>
          </a:p>
        </p:txBody>
      </p:sp>
    </p:spTree>
    <p:extLst>
      <p:ext uri="{BB962C8B-B14F-4D97-AF65-F5344CB8AC3E}">
        <p14:creationId xmlns:p14="http://schemas.microsoft.com/office/powerpoint/2010/main" xmlns="" val="358630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Общие положения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Состав ФОП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7512" y="2441740"/>
            <a:ext cx="9694220" cy="349503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ФП включает в себя учебно-методическую документацию:</a:t>
            </a:r>
          </a:p>
          <a:p>
            <a:r>
              <a:rPr lang="ru-RU" sz="2800" dirty="0"/>
              <a:t>- федеральная рабочая программа воспитания</a:t>
            </a:r>
          </a:p>
          <a:p>
            <a:r>
              <a:rPr lang="ru-RU" sz="2800" dirty="0"/>
              <a:t>- примерный режим и распорядок дня дошкольных групп</a:t>
            </a:r>
          </a:p>
          <a:p>
            <a:r>
              <a:rPr lang="ru-RU" sz="2800" dirty="0"/>
              <a:t>- федеральный календарный план воспитательной работы</a:t>
            </a:r>
          </a:p>
          <a:p>
            <a:r>
              <a:rPr lang="ru-RU" sz="2800" dirty="0"/>
              <a:t>- иные компоненты</a:t>
            </a:r>
          </a:p>
        </p:txBody>
      </p:sp>
    </p:spTree>
    <p:extLst>
      <p:ext uri="{BB962C8B-B14F-4D97-AF65-F5344CB8AC3E}">
        <p14:creationId xmlns:p14="http://schemas.microsoft.com/office/powerpoint/2010/main" xmlns="" val="98601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оиро1 (Широкоформатный)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+ЦНППМ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коиро1 (Широкоформатный)" id="{0A43CB11-02E8-4CCA-9394-ABCD6DD309BC}" vid="{391CE513-19E5-4E51-8BF5-7FBE73F6AC7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B5E3A7E5CBAA1428F07751968B0CD6B" ma:contentTypeVersion="49" ma:contentTypeDescription="Создание документа." ma:contentTypeScope="" ma:versionID="303b5ed19ac2e5adfe7187f2316cad7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C74C3F-2491-4BB7-87AB-D3771226D23D}"/>
</file>

<file path=customXml/itemProps2.xml><?xml version="1.0" encoding="utf-8"?>
<ds:datastoreItem xmlns:ds="http://schemas.openxmlformats.org/officeDocument/2006/customXml" ds:itemID="{AE90D94B-E1F5-414A-A612-D35453F996E6}"/>
</file>

<file path=customXml/itemProps3.xml><?xml version="1.0" encoding="utf-8"?>
<ds:datastoreItem xmlns:ds="http://schemas.openxmlformats.org/officeDocument/2006/customXml" ds:itemID="{C59A9CFC-3B8C-4697-ACDD-A31CE5F50DDA}"/>
</file>

<file path=customXml/itemProps4.xml><?xml version="1.0" encoding="utf-8"?>
<ds:datastoreItem xmlns:ds="http://schemas.openxmlformats.org/officeDocument/2006/customXml" ds:itemID="{0259A9E7-6901-4D6D-A33A-913FA74DE0A5}"/>
</file>

<file path=docProps/app.xml><?xml version="1.0" encoding="utf-8"?>
<Properties xmlns="http://schemas.openxmlformats.org/officeDocument/2006/extended-properties" xmlns:vt="http://schemas.openxmlformats.org/officeDocument/2006/docPropsVTypes">
  <Template>метод проектов в работе с дошкольниками</Template>
  <TotalTime>451</TotalTime>
  <Words>4473</Words>
  <Application>Microsoft Office PowerPoint</Application>
  <PresentationFormat>Произвольный</PresentationFormat>
  <Paragraphs>460</Paragraphs>
  <Slides>55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56" baseType="lpstr">
      <vt:lpstr>коиро1 (Широкоформатный)</vt:lpstr>
      <vt:lpstr>Федеральная образовательная программа  дошкольного образования</vt:lpstr>
      <vt:lpstr>Структура документа </vt:lpstr>
      <vt:lpstr>Структура документа </vt:lpstr>
      <vt:lpstr>Структура документа </vt:lpstr>
      <vt:lpstr>Структура документа </vt:lpstr>
      <vt:lpstr>Общие положения. Функции дошкольного уровня образования (п.2)</vt:lpstr>
      <vt:lpstr>Общие положения.</vt:lpstr>
      <vt:lpstr>Общие положения. ООП ДО. </vt:lpstr>
      <vt:lpstr>Общие положения. Состав ФОП</vt:lpstr>
      <vt:lpstr>Общие положения. Разделы ФОП</vt:lpstr>
      <vt:lpstr>Общие положения. Самостоятельность ДОО</vt:lpstr>
      <vt:lpstr>Общие положения. ФГОС, ФОП, партнеры</vt:lpstr>
      <vt:lpstr>Содержательный раздел. Цель ФП</vt:lpstr>
      <vt:lpstr>Содержательный раздел. Задачи ФП</vt:lpstr>
      <vt:lpstr>Планируемые результаты реализации ФП</vt:lpstr>
      <vt:lpstr>Педагогическая диагностика достижений планируемых результатов </vt:lpstr>
      <vt:lpstr>Специфика пед.диагностики </vt:lpstr>
      <vt:lpstr>Завершение пед.диагностики</vt:lpstr>
      <vt:lpstr>Содержательный раздел Федеральной программы </vt:lpstr>
      <vt:lpstr>Познавательное развитие. Наименование разделов </vt:lpstr>
      <vt:lpstr>Познавательное развитие. Задачи возрастного развития </vt:lpstr>
      <vt:lpstr>Познавательное развитие. Задачи возрастного развития </vt:lpstr>
      <vt:lpstr>Вариативные формы, способы, методы и средства реализации ФОП</vt:lpstr>
      <vt:lpstr>Вариативные формы, способы, методы и средства реализации ФОП</vt:lpstr>
      <vt:lpstr>Методы воспитания</vt:lpstr>
      <vt:lpstr>Методы обучения</vt:lpstr>
      <vt:lpstr>Средства реализации ФП </vt:lpstr>
      <vt:lpstr>Выбор форм, методов, средств реализации ФП </vt:lpstr>
      <vt:lpstr>Особенности образовательной деятельности разных видов и культурных практик </vt:lpstr>
      <vt:lpstr>Образовательная деятельность </vt:lpstr>
      <vt:lpstr>Организация разных видов деятельности</vt:lpstr>
      <vt:lpstr>ИГРА</vt:lpstr>
      <vt:lpstr>Образовательная деятельность в режимных моментах </vt:lpstr>
      <vt:lpstr>Занятие</vt:lpstr>
      <vt:lpstr>Занятие</vt:lpstr>
      <vt:lpstr>Культурные практики </vt:lpstr>
      <vt:lpstr>Способы и направления поддержки детской инициативы </vt:lpstr>
      <vt:lpstr>Направления поддержки детской инициативы </vt:lpstr>
      <vt:lpstr>Направления поддержки детской инициативы </vt:lpstr>
      <vt:lpstr>Направления поддержки детской инициативы </vt:lpstr>
      <vt:lpstr>Способы поддержки детской инициативы</vt:lpstr>
      <vt:lpstr>Взаимодействие педагогического коллектива с семьями воспитанников </vt:lpstr>
      <vt:lpstr>Взаимодействие педагогического коллектива с семьями воспитанников </vt:lpstr>
      <vt:lpstr>Взаимодействие педагогического коллектива с семьями воспитанников </vt:lpstr>
      <vt:lpstr>Федеральная рабочая программа воспитания </vt:lpstr>
      <vt:lpstr>Федеральная рабочая программа воспитания </vt:lpstr>
      <vt:lpstr>Федеральная рабочая программа воспитания </vt:lpstr>
      <vt:lpstr>Федеральная рабочая программа воспитания </vt:lpstr>
      <vt:lpstr>Психолого-педагогические условия реализации ФП </vt:lpstr>
      <vt:lpstr>Психолого-педагогические условия реализации ФП </vt:lpstr>
      <vt:lpstr>Особенности организации РППС </vt:lpstr>
      <vt:lpstr>Особенности организации РППС </vt:lpstr>
      <vt:lpstr>Примерный режим и распорядок дня в дошкольных группах </vt:lpstr>
      <vt:lpstr>Требования к организации образовательного процесса и режима дня </vt:lpstr>
      <vt:lpstr>Федеральный календарный план воспитательной работы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образовательная программа  дошкольного образования</dc:title>
  <dc:creator>Пользователь</dc:creator>
  <cp:lastModifiedBy>Администратор</cp:lastModifiedBy>
  <cp:revision>44</cp:revision>
  <dcterms:created xsi:type="dcterms:W3CDTF">2023-02-28T04:41:43Z</dcterms:created>
  <dcterms:modified xsi:type="dcterms:W3CDTF">2023-04-13T06:03:12Z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0x0101008B5E3A7E5CBAA1428F07751968B0CD6B</vt:lpwstr>
  </property>
</Properties>
</file>