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65" r:id="rId3"/>
    <p:sldId id="281" r:id="rId4"/>
    <p:sldId id="282" r:id="rId5"/>
    <p:sldId id="283" r:id="rId6"/>
    <p:sldId id="258" r:id="rId7"/>
    <p:sldId id="259" r:id="rId8"/>
    <p:sldId id="266" r:id="rId9"/>
    <p:sldId id="260" r:id="rId10"/>
    <p:sldId id="261" r:id="rId11"/>
    <p:sldId id="280" r:id="rId12"/>
    <p:sldId id="262" r:id="rId13"/>
    <p:sldId id="263" r:id="rId14"/>
    <p:sldId id="267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9" r:id="rId23"/>
    <p:sldId id="277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450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E76F8-F053-48F9-927C-7689D7618CDF}" type="datetimeFigureOut">
              <a:rPr lang="ru-RU" smtClean="0"/>
              <a:pPr/>
              <a:t>18.06.2013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B8570-CE00-44D8-9BB9-367A2884755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40B94C-996B-47C0-99F4-1E8A8569B482}" type="slidenum">
              <a:rPr lang="ru-RU"/>
              <a:pPr>
                <a:defRPr/>
              </a:pPr>
              <a:t>2</a:t>
            </a:fld>
            <a:endParaRPr lang="ru-RU"/>
          </a:p>
        </p:txBody>
      </p:sp>
      <p:sp>
        <p:nvSpPr>
          <p:cNvPr id="18227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78903" tIns="41030" rIns="78903" bIns="41030" anchor="b"/>
          <a:lstStyle/>
          <a:p>
            <a:pPr algn="r">
              <a:buSzPct val="45000"/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65425CA8-5534-4567-ADF3-BF060B5B3D87}" type="slidenum">
              <a:rPr lang="ru-RU" sz="1100">
                <a:solidFill>
                  <a:srgbClr val="000000"/>
                </a:solidFill>
              </a:rPr>
              <a:pPr algn="r">
                <a:buSzPct val="45000"/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2</a:t>
            </a:fld>
            <a:endParaRPr lang="ru-RU" sz="1100">
              <a:solidFill>
                <a:srgbClr val="000000"/>
              </a:solidFill>
            </a:endParaRPr>
          </a:p>
        </p:txBody>
      </p:sp>
      <p:sp>
        <p:nvSpPr>
          <p:cNvPr id="182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</a:tabLst>
            </a:pPr>
            <a:endParaRPr lang="ru-RU" sz="1800" smtClean="0">
              <a:latin typeface="Arial" charset="0"/>
              <a:ea typeface="SimSun" pitchFamily="2" charset="-122"/>
            </a:endParaRPr>
          </a:p>
        </p:txBody>
      </p:sp>
      <p:sp>
        <p:nvSpPr>
          <p:cNvPr id="182278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78903" tIns="41030" rIns="78903" bIns="41030" anchor="b"/>
          <a:lstStyle/>
          <a:p>
            <a:pPr algn="r">
              <a:buSzPct val="45000"/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3CA62716-3998-43A9-AE1B-FD585C22131E}" type="slidenum">
              <a:rPr lang="ru-RU" sz="1100">
                <a:solidFill>
                  <a:srgbClr val="000000"/>
                </a:solidFill>
              </a:rPr>
              <a:pPr algn="r">
                <a:buSzPct val="45000"/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2</a:t>
            </a:fld>
            <a:endParaRPr lang="ru-RU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D736-1BF5-44D6-B23D-44226A05713F}" type="datetimeFigureOut">
              <a:rPr lang="ru-RU" smtClean="0"/>
              <a:pPr/>
              <a:t>18.06.2013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BF419-AA0C-4E30-A9CD-827E15F19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D736-1BF5-44D6-B23D-44226A05713F}" type="datetimeFigureOut">
              <a:rPr lang="ru-RU" smtClean="0"/>
              <a:pPr/>
              <a:t>18.06.2013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BF419-AA0C-4E30-A9CD-827E15F19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D736-1BF5-44D6-B23D-44226A05713F}" type="datetimeFigureOut">
              <a:rPr lang="ru-RU" smtClean="0"/>
              <a:pPr/>
              <a:t>18.06.2013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BF419-AA0C-4E30-A9CD-827E15F19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D736-1BF5-44D6-B23D-44226A05713F}" type="datetimeFigureOut">
              <a:rPr lang="ru-RU" smtClean="0"/>
              <a:pPr/>
              <a:t>18.06.2013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BF419-AA0C-4E30-A9CD-827E15F19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D736-1BF5-44D6-B23D-44226A05713F}" type="datetimeFigureOut">
              <a:rPr lang="ru-RU" smtClean="0"/>
              <a:pPr/>
              <a:t>18.06.2013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BF419-AA0C-4E30-A9CD-827E15F19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D736-1BF5-44D6-B23D-44226A05713F}" type="datetimeFigureOut">
              <a:rPr lang="ru-RU" smtClean="0"/>
              <a:pPr/>
              <a:t>18.06.2013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BF419-AA0C-4E30-A9CD-827E15F19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D736-1BF5-44D6-B23D-44226A05713F}" type="datetimeFigureOut">
              <a:rPr lang="ru-RU" smtClean="0"/>
              <a:pPr/>
              <a:t>18.06.2013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BF419-AA0C-4E30-A9CD-827E15F19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D736-1BF5-44D6-B23D-44226A05713F}" type="datetimeFigureOut">
              <a:rPr lang="ru-RU" smtClean="0"/>
              <a:pPr/>
              <a:t>18.06.2013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BF419-AA0C-4E30-A9CD-827E15F19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D736-1BF5-44D6-B23D-44226A05713F}" type="datetimeFigureOut">
              <a:rPr lang="ru-RU" smtClean="0"/>
              <a:pPr/>
              <a:t>18.06.2013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BF419-AA0C-4E30-A9CD-827E15F19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D736-1BF5-44D6-B23D-44226A05713F}" type="datetimeFigureOut">
              <a:rPr lang="ru-RU" smtClean="0"/>
              <a:pPr/>
              <a:t>18.06.2013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BF419-AA0C-4E30-A9CD-827E15F19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D736-1BF5-44D6-B23D-44226A05713F}" type="datetimeFigureOut">
              <a:rPr lang="ru-RU" smtClean="0"/>
              <a:pPr/>
              <a:t>18.06.2013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BF419-AA0C-4E30-A9CD-827E15F19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4D736-1BF5-44D6-B23D-44226A05713F}" type="datetimeFigureOut">
              <a:rPr lang="ru-RU" smtClean="0"/>
              <a:pPr/>
              <a:t>18.06.2013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BF419-AA0C-4E30-A9CD-827E15F19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308850" y="0"/>
            <a:ext cx="1835150" cy="68580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5805488"/>
            <a:ext cx="9144000" cy="10795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2275" y="0"/>
            <a:ext cx="7456488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Содержимое 2"/>
          <p:cNvSpPr>
            <a:spLocks noGrp="1"/>
          </p:cNvSpPr>
          <p:nvPr>
            <p:ph idx="1"/>
          </p:nvPr>
        </p:nvSpPr>
        <p:spPr>
          <a:xfrm>
            <a:off x="-431800" y="260350"/>
            <a:ext cx="7647006" cy="2097088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  <a:buFont typeface="Arial" charset="0"/>
              <a:buNone/>
            </a:pPr>
            <a:r>
              <a:rPr lang="ru-RU" sz="4000" b="1" dirty="0" smtClean="0"/>
              <a:t>Кабинет культурологических дисциплин №309</a:t>
            </a:r>
          </a:p>
          <a:p>
            <a:pPr algn="r" eaLnBrk="1" hangingPunct="1">
              <a:spcBef>
                <a:spcPct val="0"/>
              </a:spcBef>
              <a:buFont typeface="Arial" charset="0"/>
              <a:buNone/>
            </a:pPr>
            <a:r>
              <a:rPr lang="ru-RU" b="1" dirty="0" smtClean="0"/>
              <a:t>Л</a:t>
            </a:r>
            <a:r>
              <a:rPr lang="ru-RU" b="1" dirty="0" smtClean="0"/>
              <a:t>ицея </a:t>
            </a:r>
            <a:r>
              <a:rPr lang="ru-RU" b="1" dirty="0" smtClean="0"/>
              <a:t>№</a:t>
            </a:r>
            <a:r>
              <a:rPr lang="ru-RU" sz="4000" b="1" dirty="0" smtClean="0"/>
              <a:t>17</a:t>
            </a:r>
          </a:p>
          <a:p>
            <a:pPr algn="r" eaLnBrk="1" hangingPunct="1">
              <a:spcBef>
                <a:spcPct val="0"/>
              </a:spcBef>
              <a:buFont typeface="Arial" charset="0"/>
              <a:buNone/>
            </a:pPr>
            <a:endParaRPr lang="ru-RU" sz="4000" b="1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0"/>
            <a:ext cx="4123500" cy="577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1156" y="1214422"/>
            <a:ext cx="3942844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презентация_кабинета_309\фото_309_кабинет\IMG_79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096"/>
            <a:ext cx="9686856" cy="6457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1500174"/>
            <a:ext cx="3126498" cy="443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785794"/>
            <a:ext cx="3555852" cy="496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368376" cy="452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142976" y="1214422"/>
          <a:ext cx="2871787" cy="4064000"/>
        </p:xfrm>
        <a:graphic>
          <a:graphicData uri="http://schemas.openxmlformats.org/presentationml/2006/ole">
            <p:oleObj spid="_x0000_s7170" name="Acrobat Document" r:id="rId3" imgW="6693480" imgH="9472320" progId="AcroExch.Document.7">
              <p:embed/>
            </p:oleObj>
          </a:graphicData>
        </a:graphic>
      </p:graphicFrame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928670"/>
            <a:ext cx="4102337" cy="566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E:\презентация_кабинета_309\фото_309_кабинет\2011-04-18_131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5463" y="33338"/>
            <a:ext cx="10194926" cy="6789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презентация_кабинета_309\фото_309_кабинет\IMG_79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123" y="828749"/>
            <a:ext cx="9043877" cy="6029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презентация_кабинета_309\фото_309_кабинет\IMG_7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404" y="971603"/>
            <a:ext cx="8829596" cy="5886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презентация_кабинета_309\фото_309_кабинет\IMG_7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презентация_кабинета_309\фото_309_кабинет\IMG_7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презентация_кабинета_309\фото_309_кабинет\IMG_79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68" y="842978"/>
            <a:ext cx="9022532" cy="6015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6551613" y="6245225"/>
            <a:ext cx="2135187" cy="477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/>
          <a:lstStyle/>
          <a:p>
            <a:pPr algn="r">
              <a:tabLst>
                <a:tab pos="655638" algn="l"/>
                <a:tab pos="1312863" algn="l"/>
                <a:tab pos="1968500" algn="l"/>
              </a:tabLst>
            </a:pPr>
            <a:fld id="{92E2B2CD-71B0-416B-98D2-C8079AE46F16}" type="slidenum">
              <a:rPr lang="ru-RU" sz="13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655638" algn="l"/>
                  <a:tab pos="1312863" algn="l"/>
                  <a:tab pos="1968500" algn="l"/>
                </a:tabLst>
              </a:pPr>
              <a:t>2</a:t>
            </a:fld>
            <a:endParaRPr lang="ru-RU" sz="13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3505200" y="2667000"/>
            <a:ext cx="2232025" cy="144145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81639" tIns="42452" rIns="81639" bIns="42452" anchor="ctr"/>
          <a:lstStyle/>
          <a:p>
            <a:pPr algn="ctr">
              <a:tabLst>
                <a:tab pos="656650" algn="l"/>
                <a:tab pos="1313299" algn="l"/>
                <a:tab pos="1969949" algn="l"/>
              </a:tabLst>
              <a:defRPr/>
            </a:pPr>
            <a:r>
              <a:rPr lang="ru-RU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</a:rPr>
              <a:t>Кабинет №309</a:t>
            </a:r>
            <a:endParaRPr lang="ru-RU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2" charset="0"/>
            </a:endParaRPr>
          </a:p>
        </p:txBody>
      </p:sp>
      <p:sp>
        <p:nvSpPr>
          <p:cNvPr id="7172" name="AutoShape 3"/>
          <p:cNvSpPr>
            <a:spLocks noChangeArrowheads="1"/>
          </p:cNvSpPr>
          <p:nvPr/>
        </p:nvSpPr>
        <p:spPr bwMode="auto">
          <a:xfrm>
            <a:off x="3429000" y="457200"/>
            <a:ext cx="2232025" cy="1366838"/>
          </a:xfrm>
          <a:prstGeom prst="roundRect">
            <a:avLst>
              <a:gd name="adj" fmla="val 16667"/>
            </a:avLst>
          </a:prstGeom>
          <a:noFill/>
          <a:ln w="28440">
            <a:solidFill>
              <a:srgbClr val="0047FF"/>
            </a:solidFill>
            <a:miter lim="800000"/>
            <a:headEnd/>
            <a:tailEnd/>
          </a:ln>
        </p:spPr>
        <p:txBody>
          <a:bodyPr wrap="none" lIns="81639" tIns="42452" rIns="81639" bIns="42452" anchor="ctr"/>
          <a:lstStyle/>
          <a:p>
            <a:pPr algn="ctr">
              <a:tabLst>
                <a:tab pos="655638" algn="l"/>
                <a:tab pos="1312863" algn="l"/>
                <a:tab pos="1968500" algn="l"/>
              </a:tabLst>
            </a:pPr>
            <a:endParaRPr lang="ru-RU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173" name="AutoShape 4"/>
          <p:cNvSpPr>
            <a:spLocks noChangeArrowheads="1"/>
          </p:cNvSpPr>
          <p:nvPr/>
        </p:nvSpPr>
        <p:spPr bwMode="auto">
          <a:xfrm>
            <a:off x="612775" y="1773238"/>
            <a:ext cx="2087563" cy="1584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81639" tIns="42452" rIns="81639" bIns="42452" anchor="ctr"/>
          <a:lstStyle/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Кружок </a:t>
            </a:r>
          </a:p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«Юный теолог»</a:t>
            </a:r>
          </a:p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(изучение Основ </a:t>
            </a:r>
          </a:p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ru-RU" b="1" dirty="0">
                <a:solidFill>
                  <a:srgbClr val="000000"/>
                </a:solidFill>
                <a:latin typeface="Tahoma" pitchFamily="34" charset="0"/>
              </a:rPr>
              <a:t>п</a:t>
            </a: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равославной</a:t>
            </a:r>
          </a:p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 культуры)</a:t>
            </a:r>
            <a:endParaRPr lang="ru-RU" b="1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174" name="AutoShape 5"/>
          <p:cNvSpPr>
            <a:spLocks noChangeArrowheads="1"/>
          </p:cNvSpPr>
          <p:nvPr/>
        </p:nvSpPr>
        <p:spPr bwMode="auto">
          <a:xfrm rot="-1080000">
            <a:off x="2700338" y="4076700"/>
            <a:ext cx="719137" cy="5762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28440">
            <a:solidFill>
              <a:srgbClr val="0033CC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ru-RU"/>
          </a:p>
        </p:txBody>
      </p:sp>
      <p:sp>
        <p:nvSpPr>
          <p:cNvPr id="7175" name="AutoShape 6"/>
          <p:cNvSpPr>
            <a:spLocks noChangeArrowheads="1"/>
          </p:cNvSpPr>
          <p:nvPr/>
        </p:nvSpPr>
        <p:spPr bwMode="auto">
          <a:xfrm rot="16200000" flipV="1">
            <a:off x="4273550" y="4262438"/>
            <a:ext cx="719138" cy="5762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28440">
            <a:solidFill>
              <a:srgbClr val="0033CC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ru-RU"/>
          </a:p>
        </p:txBody>
      </p:sp>
      <p:sp>
        <p:nvSpPr>
          <p:cNvPr id="7176" name="AutoShape 7"/>
          <p:cNvSpPr>
            <a:spLocks noChangeArrowheads="1"/>
          </p:cNvSpPr>
          <p:nvPr/>
        </p:nvSpPr>
        <p:spPr bwMode="auto">
          <a:xfrm rot="5400000">
            <a:off x="4196557" y="1977231"/>
            <a:ext cx="719138" cy="5746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28440">
            <a:solidFill>
              <a:srgbClr val="0033CC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ru-RU"/>
          </a:p>
        </p:txBody>
      </p:sp>
      <p:sp>
        <p:nvSpPr>
          <p:cNvPr id="7177" name="AutoShape 8"/>
          <p:cNvSpPr>
            <a:spLocks noChangeArrowheads="1"/>
          </p:cNvSpPr>
          <p:nvPr/>
        </p:nvSpPr>
        <p:spPr bwMode="auto">
          <a:xfrm rot="9540000">
            <a:off x="5792788" y="2516188"/>
            <a:ext cx="719137" cy="5762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28440">
            <a:solidFill>
              <a:srgbClr val="0033CC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ru-RU"/>
          </a:p>
        </p:txBody>
      </p:sp>
      <p:sp>
        <p:nvSpPr>
          <p:cNvPr id="7178" name="AutoShape 9"/>
          <p:cNvSpPr>
            <a:spLocks noChangeArrowheads="1"/>
          </p:cNvSpPr>
          <p:nvPr/>
        </p:nvSpPr>
        <p:spPr bwMode="auto">
          <a:xfrm>
            <a:off x="6659563" y="1773238"/>
            <a:ext cx="2089150" cy="1584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81639" tIns="42452" rIns="81639" bIns="42452" anchor="ctr"/>
          <a:lstStyle/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Мировая</a:t>
            </a:r>
          </a:p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 художественная </a:t>
            </a:r>
          </a:p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культура</a:t>
            </a:r>
            <a:endParaRPr lang="ru-RU" b="1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6048375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ru-RU"/>
          </a:p>
        </p:txBody>
      </p:sp>
      <p:sp>
        <p:nvSpPr>
          <p:cNvPr id="7180" name="AutoShape 11"/>
          <p:cNvSpPr>
            <a:spLocks noChangeArrowheads="1"/>
          </p:cNvSpPr>
          <p:nvPr/>
        </p:nvSpPr>
        <p:spPr bwMode="auto">
          <a:xfrm>
            <a:off x="468313" y="4149725"/>
            <a:ext cx="2087562" cy="158273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81639" tIns="42452" rIns="81639" bIns="42452" anchor="ctr"/>
          <a:lstStyle/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ru-RU" dirty="0" smtClean="0">
                <a:solidFill>
                  <a:srgbClr val="000000"/>
                </a:solidFill>
                <a:latin typeface="Tahoma" pitchFamily="34" charset="0"/>
              </a:rPr>
              <a:t>«</a:t>
            </a: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Семейные ценности</a:t>
            </a:r>
          </a:p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 и традиции русской</a:t>
            </a:r>
          </a:p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 православной </a:t>
            </a:r>
          </a:p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культуры</a:t>
            </a:r>
            <a:endParaRPr lang="ru-RU" b="1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181" name="AutoShape 12"/>
          <p:cNvSpPr>
            <a:spLocks noChangeArrowheads="1"/>
          </p:cNvSpPr>
          <p:nvPr/>
        </p:nvSpPr>
        <p:spPr bwMode="auto">
          <a:xfrm>
            <a:off x="3357554" y="4953000"/>
            <a:ext cx="2714644" cy="1584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81639" tIns="42452" rIns="81639" bIns="42452" anchor="ctr"/>
          <a:lstStyle/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Предмет</a:t>
            </a:r>
          </a:p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 «Литература».</a:t>
            </a:r>
          </a:p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Кружок «В гостях </a:t>
            </a:r>
          </a:p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у Деда</a:t>
            </a:r>
          </a:p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ru-RU" b="1" dirty="0" err="1" smtClean="0">
                <a:solidFill>
                  <a:srgbClr val="000000"/>
                </a:solidFill>
                <a:latin typeface="Tahoma" pitchFamily="34" charset="0"/>
              </a:rPr>
              <a:t>Всеведа</a:t>
            </a: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»</a:t>
            </a:r>
            <a:endParaRPr lang="ru-RU" b="1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182" name="AutoShape 13"/>
          <p:cNvSpPr>
            <a:spLocks noChangeArrowheads="1"/>
          </p:cNvSpPr>
          <p:nvPr/>
        </p:nvSpPr>
        <p:spPr bwMode="auto">
          <a:xfrm>
            <a:off x="6659563" y="4149725"/>
            <a:ext cx="2089150" cy="158273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81639" tIns="42452" rIns="81639" bIns="42452" anchor="ctr"/>
          <a:lstStyle/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Основы</a:t>
            </a:r>
          </a:p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 православной </a:t>
            </a:r>
          </a:p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культуры</a:t>
            </a:r>
            <a:endParaRPr lang="ru-RU" b="1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183" name="AutoShape 14"/>
          <p:cNvSpPr>
            <a:spLocks noChangeArrowheads="1"/>
          </p:cNvSpPr>
          <p:nvPr/>
        </p:nvSpPr>
        <p:spPr bwMode="auto">
          <a:xfrm rot="960000">
            <a:off x="2771775" y="2565400"/>
            <a:ext cx="719138" cy="5762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28440">
            <a:solidFill>
              <a:srgbClr val="0033CC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ru-RU"/>
          </a:p>
        </p:txBody>
      </p:sp>
      <p:sp>
        <p:nvSpPr>
          <p:cNvPr id="7184" name="AutoShape 15"/>
          <p:cNvSpPr>
            <a:spLocks noChangeArrowheads="1"/>
          </p:cNvSpPr>
          <p:nvPr/>
        </p:nvSpPr>
        <p:spPr bwMode="auto">
          <a:xfrm rot="-9120000">
            <a:off x="5870575" y="4222750"/>
            <a:ext cx="719138" cy="5762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28440">
            <a:solidFill>
              <a:srgbClr val="0033CC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ru-RU"/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auto">
          <a:xfrm>
            <a:off x="3428992" y="428604"/>
            <a:ext cx="2232025" cy="1370012"/>
          </a:xfrm>
          <a:prstGeom prst="roundRect">
            <a:avLst>
              <a:gd name="adj" fmla="val 16667"/>
            </a:avLst>
          </a:prstGeom>
          <a:solidFill>
            <a:srgbClr val="0066CC">
              <a:alpha val="50999"/>
            </a:srgbClr>
          </a:solidFill>
          <a:ln w="28440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lIns="81639" tIns="42452" rIns="81639" bIns="42452" anchor="ctr"/>
          <a:lstStyle/>
          <a:p>
            <a:pPr algn="ctr">
              <a:tabLst>
                <a:tab pos="656650" algn="l"/>
                <a:tab pos="1313299" algn="l"/>
                <a:tab pos="1969949" algn="l"/>
              </a:tabLst>
              <a:defRPr/>
            </a:pPr>
            <a:r>
              <a:rPr lang="ru-RU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</a:rPr>
              <a:t>Предмет </a:t>
            </a:r>
          </a:p>
          <a:p>
            <a:pPr algn="ctr">
              <a:tabLst>
                <a:tab pos="656650" algn="l"/>
                <a:tab pos="1313299" algn="l"/>
                <a:tab pos="1969949" algn="l"/>
              </a:tabLst>
              <a:defRPr/>
            </a:pPr>
            <a:r>
              <a:rPr lang="ru-RU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</a:rPr>
              <a:t>«Истоки»</a:t>
            </a:r>
            <a:endParaRPr lang="ru-RU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презентация_кабинета_309\фото_309_кабинет\IMG_79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243" y="900162"/>
            <a:ext cx="8936757" cy="5957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презентация_кабинета_309\фото_309_кабинет\IMG_79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презентация_кабинета_309\фото_309_кабинет\IMG_7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презентация_кабинета_309\фото_309_кабинет\IMG_7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презентация_кабинета_309\фото_309_кабинет\IMG_7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10286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b="1" dirty="0" smtClean="0"/>
              <a:t>Лицей №17 – федеральная площадка по воспитанию духовно-нравственных ценностей у детей и молодежи</a:t>
            </a:r>
            <a:endParaRPr lang="ru-RU" sz="3200" b="1" dirty="0"/>
          </a:p>
        </p:txBody>
      </p:sp>
      <p:pic>
        <p:nvPicPr>
          <p:cNvPr id="32770" name="Picture 2" descr="E:\презентация_кабинета_309\фото_309_кабинет\Никитин Э.Н. на уроке\DSC02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85926"/>
            <a:ext cx="4262466" cy="2397637"/>
          </a:xfrm>
          <a:prstGeom prst="rect">
            <a:avLst/>
          </a:prstGeom>
          <a:noFill/>
        </p:spPr>
      </p:pic>
      <p:pic>
        <p:nvPicPr>
          <p:cNvPr id="32771" name="Picture 3" descr="E:\презентация_кабинета_309\фото_309_кабинет\Никитин Э.Н. на уроке\DSC02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4809" y="3071810"/>
            <a:ext cx="5179191" cy="2913295"/>
          </a:xfrm>
          <a:prstGeom prst="rect">
            <a:avLst/>
          </a:prstGeom>
          <a:noFill/>
        </p:spPr>
      </p:pic>
      <p:pic>
        <p:nvPicPr>
          <p:cNvPr id="32772" name="Picture 4" descr="E:\презентация_кабинета_309\фото_309_кабинет\Никитин Э.Н. на уроке\DSC02416.JPG"/>
          <p:cNvPicPr>
            <a:picLocks noChangeAspect="1" noChangeArrowheads="1"/>
          </p:cNvPicPr>
          <p:nvPr/>
        </p:nvPicPr>
        <p:blipFill>
          <a:blip r:embed="rId4" cstate="print"/>
          <a:srcRect l="23437"/>
          <a:stretch>
            <a:fillRect/>
          </a:stretch>
        </p:blipFill>
        <p:spPr bwMode="auto">
          <a:xfrm>
            <a:off x="285720" y="3857628"/>
            <a:ext cx="3500462" cy="2571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372476" cy="171451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dirty="0" smtClean="0"/>
              <a:t>Грант Серафима </a:t>
            </a:r>
            <a:r>
              <a:rPr lang="ru-RU" b="1" dirty="0" err="1" smtClean="0"/>
              <a:t>Саровского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 smtClean="0"/>
              <a:t>«Православная инициатива»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57430"/>
            <a:ext cx="8229600" cy="376873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/>
              <a:t>На заседании Координационного комитета по поощрению социальных, образовательных, культурных и иных инициатив под эгидой Русской Православной Церкви, которое состоялось 1 марта 2011 года в Храме Христа Спасителя под председательством Святейшего Патриарха Московского и Всея Руси Кирилла, были подведены итоги конкурса «Православная инициатива – 2011».</a:t>
            </a:r>
          </a:p>
          <a:p>
            <a:r>
              <a:rPr lang="ru-RU" sz="2400" b="1" dirty="0" smtClean="0"/>
              <a:t>Ваш проект вошел в число победителей. Поздравляем Вас и Ваших коллег с победой!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Во внеурочное время</a:t>
            </a:r>
            <a:endParaRPr lang="ru-RU" dirty="0"/>
          </a:p>
        </p:txBody>
      </p:sp>
      <p:pic>
        <p:nvPicPr>
          <p:cNvPr id="4" name="Picture 2" descr="E:\презентация_кабинета_309\фото_309_кабинет\2011-04-18_131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1928802"/>
            <a:ext cx="3960175" cy="2643206"/>
          </a:xfrm>
          <a:prstGeom prst="rect">
            <a:avLst/>
          </a:prstGeom>
          <a:noFill/>
        </p:spPr>
      </p:pic>
      <p:pic>
        <p:nvPicPr>
          <p:cNvPr id="33794" name="Picture 2" descr="E:\презентация_кабинета_309\фото_309_кабинет\2011-04-18_1309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500438"/>
            <a:ext cx="4654547" cy="30807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ll Users\Документы\Мои рисунки\Мои рисунки\Фото. Уроки Семейные ценности\DSCN1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1638" y="-301625"/>
            <a:ext cx="9948863" cy="746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ll Users\Документы\Мои рисунки\Мои рисунки\Фото. Уроки Семейные ценности\DSCN16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1638" y="-301625"/>
            <a:ext cx="9948863" cy="746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Культура семьи\Фото\DSCN1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688664" cy="3516311"/>
          </a:xfrm>
          <a:prstGeom prst="rect">
            <a:avLst/>
          </a:prstGeom>
          <a:noFill/>
        </p:spPr>
      </p:pic>
      <p:pic>
        <p:nvPicPr>
          <p:cNvPr id="8195" name="Picture 3" descr="E:\Культура семьи\Фото\DSCN14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57166"/>
            <a:ext cx="3619717" cy="2714644"/>
          </a:xfrm>
          <a:prstGeom prst="rect">
            <a:avLst/>
          </a:prstGeom>
          <a:noFill/>
        </p:spPr>
      </p:pic>
      <p:pic>
        <p:nvPicPr>
          <p:cNvPr id="8196" name="Picture 4" descr="E:\Культура семьи\Фото\DSCN14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357562"/>
            <a:ext cx="3831362" cy="2873368"/>
          </a:xfrm>
          <a:prstGeom prst="rect">
            <a:avLst/>
          </a:prstGeom>
          <a:noFill/>
        </p:spPr>
      </p:pic>
      <p:pic>
        <p:nvPicPr>
          <p:cNvPr id="8197" name="Picture 5" descr="E:\Культура семьи\Фото\DSCN15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4752"/>
            <a:ext cx="3069317" cy="2301865"/>
          </a:xfrm>
          <a:prstGeom prst="rect">
            <a:avLst/>
          </a:prstGeom>
          <a:noFill/>
        </p:spPr>
      </p:pic>
      <p:pic>
        <p:nvPicPr>
          <p:cNvPr id="8198" name="Picture 6" descr="E:\Культура семьи\Фото\DSCN14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 flipH="1" flipV="1">
            <a:off x="2318977" y="3824635"/>
            <a:ext cx="3164572" cy="23733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s\Документы\Мои рисунки\Мои рисунки\Фото. Уроки Семейные ценности\DSCN16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1638" y="-301625"/>
            <a:ext cx="9948863" cy="746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DA58105DFBCF24C92960AFC03B04B0F" ma:contentTypeVersion="49" ma:contentTypeDescription="Создание документа." ma:contentTypeScope="" ma:versionID="0945c315840eb9911b3ed79d22a70206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5c4f13c40a96413ccefc1a56f91fbc1e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AWJJH2MPE6E2-1454453666-26</_dlc_DocId>
    <_dlc_DocIdUrl xmlns="4a252ca3-5a62-4c1c-90a6-29f4710e47f8">
      <Url>http://edu-sps.koiro.local/Kostroma_EDU/Licey17/Стажировочная%20площадка/_layouts/15/DocIdRedir.aspx?ID=AWJJH2MPE6E2-1454453666-26</Url>
      <Description>AWJJH2MPE6E2-1454453666-26</Description>
    </_dlc_DocIdUrl>
  </documentManagement>
</p:properties>
</file>

<file path=customXml/itemProps1.xml><?xml version="1.0" encoding="utf-8"?>
<ds:datastoreItem xmlns:ds="http://schemas.openxmlformats.org/officeDocument/2006/customXml" ds:itemID="{30707B72-77D7-4EB9-BC23-90FAEC68E61D}"/>
</file>

<file path=customXml/itemProps2.xml><?xml version="1.0" encoding="utf-8"?>
<ds:datastoreItem xmlns:ds="http://schemas.openxmlformats.org/officeDocument/2006/customXml" ds:itemID="{5D1DD69E-0990-4ED5-BE8C-0E5F48CA574E}"/>
</file>

<file path=customXml/itemProps3.xml><?xml version="1.0" encoding="utf-8"?>
<ds:datastoreItem xmlns:ds="http://schemas.openxmlformats.org/officeDocument/2006/customXml" ds:itemID="{155BD8A6-8120-4B11-A2FF-715816FCB614}"/>
</file>

<file path=customXml/itemProps4.xml><?xml version="1.0" encoding="utf-8"?>
<ds:datastoreItem xmlns:ds="http://schemas.openxmlformats.org/officeDocument/2006/customXml" ds:itemID="{16E9AAED-9AA6-4C21-9D7E-F4BEE2B22070}"/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147</Words>
  <Application>Microsoft Office PowerPoint</Application>
  <PresentationFormat>Экран (4:3)</PresentationFormat>
  <Paragraphs>34</Paragraphs>
  <Slides>24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Acrobat Document</vt:lpstr>
      <vt:lpstr>Слайд 1</vt:lpstr>
      <vt:lpstr>Слайд 2</vt:lpstr>
      <vt:lpstr>Лицей №17 – федеральная площадка по воспитанию духовно-нравственных ценностей у детей и молодежи</vt:lpstr>
      <vt:lpstr>Грант Серафима Саровского  «Православная инициатива»</vt:lpstr>
      <vt:lpstr>Во внеурочное время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20апреля  2011 года</dc:title>
  <dc:creator>1</dc:creator>
  <cp:lastModifiedBy>Полупанова АК</cp:lastModifiedBy>
  <cp:revision>19</cp:revision>
  <dcterms:created xsi:type="dcterms:W3CDTF">2011-04-19T18:55:11Z</dcterms:created>
  <dcterms:modified xsi:type="dcterms:W3CDTF">2013-06-17T20:07:58Z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0x010100FDA58105DFBCF24C92960AFC03B04B0F</vt:lpwstr>
  </property>
  <property fmtid="{D5CDD505-2E9C-101B-9397-08002B2CF9AE}" pid="3" name="_dlc_DocIdItemGuid">
    <vt:lpwstr>68ee2800-23a4-4c4d-a7be-02688d7e46de</vt:lpwstr>
  </property>
</Properties>
</file>