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6" r:id="rId7"/>
    <p:sldId id="267" r:id="rId8"/>
    <p:sldId id="258" r:id="rId9"/>
    <p:sldId id="259" r:id="rId10"/>
    <p:sldId id="264" r:id="rId11"/>
    <p:sldId id="268" r:id="rId12"/>
    <p:sldId id="269" r:id="rId13"/>
    <p:sldId id="260" r:id="rId14"/>
    <p:sldId id="270" r:id="rId15"/>
    <p:sldId id="261" r:id="rId16"/>
    <p:sldId id="263" r:id="rId17"/>
    <p:sldId id="265" r:id="rId18"/>
    <p:sldId id="262" r:id="rId19"/>
  </p:sldIdLst>
  <p:sldSz cx="9144000" cy="6858000" type="screen4x3"/>
  <p:notesSz cx="6858000" cy="9144000"/>
  <p:custDataLst>
    <p:tags r:id="rId20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ustomXml" Target="../customXml/item4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55E89-DCCC-4447-96A9-11FE726FB72D}" type="datetimeFigureOut">
              <a:rPr lang="ru-RU"/>
              <a:pPr>
                <a:defRPr/>
              </a:pPr>
              <a:t>30.01.2017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D4836-410F-4C09-9096-CBA62277EF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94FCE-5655-459A-AA36-C08BB42891C8}" type="datetimeFigureOut">
              <a:rPr lang="ru-RU"/>
              <a:pPr>
                <a:defRPr/>
              </a:pPr>
              <a:t>30.01.2017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3E929-7E18-43BF-B11E-0007CDDDC7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cover dir="l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4D498-0884-4252-BA0F-F1F31DE869C1}" type="datetimeFigureOut">
              <a:rPr lang="ru-RU"/>
              <a:pPr>
                <a:defRPr/>
              </a:pPr>
              <a:t>30.01.2017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23A7A-EC21-4D8C-B9BF-88F847F01C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cover dir="l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57B8F-84B7-43B3-ACFB-1F5813468532}" type="datetimeFigureOut">
              <a:rPr lang="ru-RU"/>
              <a:pPr>
                <a:defRPr/>
              </a:pPr>
              <a:t>30.01.2017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1A43C-8A81-48C2-89D5-F3CF7DB888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3447B-57B3-4752-ABCA-38C71DD36B41}" type="datetimeFigureOut">
              <a:rPr lang="ru-RU"/>
              <a:pPr>
                <a:defRPr/>
              </a:pPr>
              <a:t>30.01.2017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5A191-201A-4785-A257-99F079AB42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cover dir="l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7A0FA-1ADA-4BAC-8612-9C8A52172E58}" type="datetimeFigureOut">
              <a:rPr lang="ru-RU"/>
              <a:pPr>
                <a:defRPr/>
              </a:pPr>
              <a:t>30.01.2017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BC760-AF3C-4811-8449-7B65DA5ABE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cover dir="l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33DAB-B488-4356-9EDC-86B39D6269CE}" type="datetimeFigureOut">
              <a:rPr lang="ru-RU"/>
              <a:pPr>
                <a:defRPr/>
              </a:pPr>
              <a:t>30.01.2017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5AC37-203B-476C-B9FE-5D1C5C887A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cover dir="l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54811-3AFA-4CB9-9B39-1D2076CB7ABE}" type="datetimeFigureOut">
              <a:rPr lang="ru-RU"/>
              <a:pPr>
                <a:defRPr/>
              </a:pPr>
              <a:t>30.01.2017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B6F96-DE3B-4C34-BCE6-7A20ECEFB1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cover dir="l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D280E-4D4B-4478-89E9-741442B3C2A4}" type="datetimeFigureOut">
              <a:rPr lang="ru-RU"/>
              <a:pPr>
                <a:defRPr/>
              </a:pPr>
              <a:t>30.01.2017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DFB71-179A-44CE-9467-F851B48C34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C993B-E944-4154-9C6B-51BD2DDE8684}" type="datetimeFigureOut">
              <a:rPr lang="ru-RU"/>
              <a:pPr>
                <a:defRPr/>
              </a:pPr>
              <a:t>30.01.2017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B0719-6B86-4CFC-826F-2D2C13BA7A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cover dir="l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3CA70-BC9B-4B1C-A627-E3DA73A1B596}" type="datetimeFigureOut">
              <a:rPr lang="ru-RU"/>
              <a:pPr>
                <a:defRPr/>
              </a:pPr>
              <a:t>30.01.2017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21CE7-6934-4297-9EE5-7BF6B7B370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cover dir="l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CAFB357-2455-48B7-AD10-0B10604F21EE}" type="datetimeFigureOut">
              <a:rPr lang="ru-RU"/>
              <a:pPr>
                <a:defRPr/>
              </a:pPr>
              <a:t>30.01.2017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E083D5A-EDDA-4561-AF10-78190E5A46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ver dir="lu"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52293" y="296214"/>
            <a:ext cx="5409127" cy="329699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5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CordiaUPC" panose="020B0304020202020204" pitchFamily="34" charset="-34"/>
              </a:rPr>
              <a:t>Первоклашка как твои </a:t>
            </a:r>
            <a:r>
              <a:rPr lang="ru-RU" altLang="ru-RU" sz="5400" b="1" dirty="0" smtClean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CordiaUPC" panose="020B0304020202020204" pitchFamily="34" charset="-34"/>
              </a:rPr>
              <a:t>дела?</a:t>
            </a:r>
            <a:r>
              <a:rPr lang="ru-RU" altLang="ru-RU" sz="5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CordiaUPC" panose="020B0304020202020204" pitchFamily="34" charset="-34"/>
              </a:rPr>
              <a:t/>
            </a:r>
            <a:br>
              <a:rPr lang="ru-RU" altLang="ru-RU" sz="5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CordiaUPC" panose="020B0304020202020204" pitchFamily="34" charset="-34"/>
              </a:rPr>
            </a:br>
            <a:endParaRPr lang="ru-RU" sz="5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52292" y="2614411"/>
            <a:ext cx="4720107" cy="3024389"/>
          </a:xfrm>
        </p:spPr>
        <p:txBody>
          <a:bodyPr/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Завершился опрос про адаптацию первоклашек, </a:t>
            </a:r>
            <a:br>
              <a:rPr lang="ru-RU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всем, кто участвовал, спасибо за откровенность и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полезную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информацию</a:t>
            </a:r>
          </a:p>
        </p:txBody>
      </p:sp>
    </p:spTree>
    <p:extLst>
      <p:ext uri="{BB962C8B-B14F-4D97-AF65-F5344CB8AC3E}">
        <p14:creationId xmlns:p14="http://schemas.microsoft.com/office/powerpoint/2010/main" xmlns="" val="2946932270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168203" y="612845"/>
            <a:ext cx="575685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altLang="ru-RU" sz="3200" b="1" i="1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Каковы </a:t>
            </a:r>
            <a:r>
              <a:rPr lang="ru-RU" altLang="ru-RU" sz="3200" b="1" i="1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отношения Вашего ребенка со сверстниками? </a:t>
            </a:r>
          </a:p>
          <a:p>
            <a:pPr eaLnBrk="1" hangingPunct="1">
              <a:defRPr/>
            </a:pPr>
            <a:r>
              <a:rPr lang="ru-RU" altLang="ru-RU" sz="2000" i="1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000" i="1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агрессивен, вспыльчив, часто ссорится (9%), </a:t>
            </a:r>
            <a:br>
              <a:rPr lang="ru-RU" altLang="ru-RU" sz="24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очень мало друзей (11%), </a:t>
            </a:r>
            <a:br>
              <a:rPr lang="ru-RU" altLang="ru-RU" sz="24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со многими в приятельских отношениях, но часто ссорится, меняет симпатии (14%), </a:t>
            </a:r>
            <a:br>
              <a:rPr lang="ru-RU" altLang="ru-RU" sz="24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г) имеет друзей, дружелюбен, но пассивен в отношении со сверстниками (16%), </a:t>
            </a:r>
            <a:br>
              <a:rPr lang="ru-RU" altLang="ru-RU" sz="24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д) приветлив, иногда обидчив (31%), </a:t>
            </a:r>
            <a:br>
              <a:rPr lang="ru-RU" altLang="ru-RU" sz="24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е) пользуется авторитетом, общителен, добр, часто помогает слабым (19%). </a:t>
            </a:r>
            <a:br>
              <a:rPr lang="ru-RU" altLang="ru-RU" sz="24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4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2400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9178918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81081" y="373487"/>
            <a:ext cx="5769735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altLang="ru-RU" sz="3200" b="1" i="1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Охарактеризуйте поведение ребенка </a:t>
            </a:r>
            <a:r>
              <a:rPr lang="ru-RU" altLang="ru-RU" sz="3200" b="1" i="1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altLang="ru-RU" sz="3200" b="1" i="1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уроке</a:t>
            </a:r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320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32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3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ru-RU" altLang="ru-RU" i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altLang="ru-RU" sz="24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играет с игрушками, занимается посторонними делами (4%), </a:t>
            </a:r>
            <a:br>
              <a:rPr lang="ru-RU" altLang="ru-RU" sz="24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неусидчив, болтлив, не всегда реагирует на замечания учителя (15%), </a:t>
            </a:r>
            <a:br>
              <a:rPr lang="ru-RU" altLang="ru-RU" sz="24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скован, молчалив (7%), </a:t>
            </a:r>
            <a:br>
              <a:rPr lang="ru-RU" altLang="ru-RU" sz="24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г) бывает </a:t>
            </a:r>
            <a:r>
              <a:rPr lang="ru-RU" altLang="ru-RU" sz="2400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несобран</a:t>
            </a:r>
            <a:r>
              <a:rPr lang="ru-RU" altLang="ru-RU" sz="24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замечание учителя мобилизует его на какое-то время (16%), </a:t>
            </a:r>
            <a:br>
              <a:rPr lang="ru-RU" altLang="ru-RU" sz="24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д) исполнителен, отвлекается иногда (43%), </a:t>
            </a:r>
            <a:br>
              <a:rPr lang="ru-RU" altLang="ru-RU" sz="24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е) всегда добросовестен, не нарушает дисциплину (16%).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4007412910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354947" y="548863"/>
            <a:ext cx="533829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altLang="ru-RU" sz="3200" b="1" i="1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ребенок ведет себя на перемене? </a:t>
            </a:r>
            <a:br>
              <a:rPr lang="ru-RU" altLang="ru-RU" sz="3200" b="1" i="1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2400" b="1" i="1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ru-RU" altLang="ru-RU" sz="24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часто нарушает дисциплину (14</a:t>
            </a:r>
            <a:r>
              <a:rPr lang="ru-RU" altLang="ru-RU" sz="2400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%), </a:t>
            </a:r>
            <a:r>
              <a:rPr lang="ru-RU" altLang="ru-RU" sz="24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4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пассивен, любит одиночество (5%), </a:t>
            </a:r>
            <a:br>
              <a:rPr lang="ru-RU" altLang="ru-RU" sz="24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не может найти себе занятие (5%), </a:t>
            </a:r>
          </a:p>
          <a:p>
            <a:pPr eaLnBrk="1" hangingPunct="1">
              <a:defRPr/>
            </a:pPr>
            <a:r>
              <a:rPr lang="ru-RU" altLang="ru-RU" sz="24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г) поглощен подготовкой к уроку (4%), </a:t>
            </a:r>
            <a:br>
              <a:rPr lang="ru-RU" altLang="ru-RU" sz="24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д) общается с некоторыми одноклассниками (40%), </a:t>
            </a:r>
            <a:br>
              <a:rPr lang="ru-RU" altLang="ru-RU" sz="24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е) охотно играет в коллективные игры (32%). </a:t>
            </a:r>
            <a:br>
              <a:rPr lang="ru-RU" altLang="ru-RU" sz="24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2400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4883599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12901" y="682580"/>
            <a:ext cx="4649273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200" i="1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вопрос </a:t>
            </a:r>
            <a:r>
              <a:rPr lang="ru-RU" altLang="ru-RU" sz="3200" b="1" i="1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"Как вы думаете, зависит ли протекание адаптации к школе от учителя</a:t>
            </a:r>
            <a:r>
              <a:rPr lang="ru-RU" altLang="ru-RU" sz="3200" b="1" i="1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?"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sz="2800" i="1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sz="2800" i="1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подавляющее </a:t>
            </a:r>
            <a:r>
              <a:rPr lang="ru-RU" altLang="ru-RU" sz="2800" i="1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большинство (78%) ответило "да".</a:t>
            </a:r>
            <a:r>
              <a:rPr lang="ru-RU" altLang="ru-RU" sz="28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239800266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09870" y="759854"/>
            <a:ext cx="5743978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800" b="1" i="1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Ваш ребенок относится к учителю? </a:t>
            </a:r>
            <a:br>
              <a:rPr lang="ru-RU" altLang="ru-RU" sz="2800" b="1" i="1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игнорирует учителя, иногда даже агрессивен к нему (3%), </a:t>
            </a:r>
            <a:br>
              <a:rPr lang="ru-RU" altLang="ru-RU" sz="20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избегает учителя, при нем теряется, смущается (6%), </a:t>
            </a:r>
            <a:br>
              <a:rPr lang="ru-RU" altLang="ru-RU" sz="20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старается быть незаметным, исполнителен, но безынициативен (7%), </a:t>
            </a:r>
            <a:br>
              <a:rPr lang="ru-RU" altLang="ru-RU" sz="20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г) старательно выполняет требования учителя, боится его осуждения (21%), </a:t>
            </a:r>
            <a:br>
              <a:rPr lang="ru-RU" altLang="ru-RU" sz="20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д) дорожит расположением учителя, стремится ему угодить (15%), </a:t>
            </a:r>
            <a:br>
              <a:rPr lang="ru-RU" altLang="ru-RU" sz="20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Е) проявляет дружелюбие, стремится общаться с учителем (48%). </a:t>
            </a:r>
            <a:br>
              <a:rPr lang="ru-RU" altLang="ru-RU" sz="20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1822548809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55324" y="734096"/>
            <a:ext cx="5640947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ru-RU" altLang="ru-RU" sz="3200" b="1" dirty="0" smtClean="0">
                <a:solidFill>
                  <a:srgbClr val="37609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altLang="ru-RU" sz="3200" b="1" dirty="0">
                <a:solidFill>
                  <a:srgbClr val="37609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Успешно ли прошла адаптация к первому классу у Вашего ребенка?" </a:t>
            </a:r>
          </a:p>
          <a:p>
            <a:pPr lvl="0" eaLnBrk="0" hangingPunct="0"/>
            <a:endParaRPr lang="ru-RU" altLang="ru-RU" sz="2400" dirty="0" smtClean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hangingPunct="0"/>
            <a:endParaRPr lang="ru-RU" altLang="ru-RU" sz="2400" dirty="0" smtClean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eaLnBrk="0" hangingPunct="0"/>
            <a:r>
              <a:rPr lang="ru-RU" altLang="ru-RU" sz="28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вопрос </a:t>
            </a:r>
            <a:endParaRPr lang="ru-RU" altLang="ru-RU" sz="28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eaLnBrk="0" hangingPunct="0"/>
            <a:r>
              <a:rPr lang="ru-RU" altLang="ru-RU" sz="28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утвердительно ответили 76% опрошенных. </a:t>
            </a:r>
            <a:br>
              <a:rPr lang="ru-RU" altLang="ru-RU" sz="28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24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0918359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33352" y="274638"/>
            <a:ext cx="5853448" cy="1143000"/>
          </a:xfrm>
        </p:spPr>
        <p:txBody>
          <a:bodyPr/>
          <a:lstStyle/>
          <a:p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В опросе приняло участие 102 человека</a:t>
            </a:r>
            <a:br>
              <a:rPr lang="ru-RU" dirty="0">
                <a:solidFill>
                  <a:schemeClr val="tx2">
                    <a:lumMod val="50000"/>
                  </a:schemeClr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39414" y="1600200"/>
            <a:ext cx="5647386" cy="4525963"/>
          </a:xfrm>
        </p:spPr>
        <p:txBody>
          <a:bodyPr/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В первый класс дети пошли в возрасте: </a:t>
            </a:r>
            <a:br>
              <a:rPr lang="ru-RU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6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лет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– 41,17%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7 лет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– 53,92%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8 лет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– 4,9% </a:t>
            </a:r>
            <a:r>
              <a:rPr lang="ru-RU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tx2">
                    <a:lumMod val="75000"/>
                  </a:schemeClr>
                </a:solidFill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8349618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22748" y="991674"/>
            <a:ext cx="597579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dirty="0">
                <a:solidFill>
                  <a:schemeClr val="accent1">
                    <a:lumMod val="75000"/>
                  </a:schemeClr>
                </a:solidFill>
              </a:rPr>
              <a:t>Большинство из них (92%) отправилось в школу с удовольствием, с радостным приподнятым настроением.</a:t>
            </a:r>
            <a:r>
              <a:rPr lang="ru-RU" sz="4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br>
              <a:rPr lang="ru-RU" sz="4000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1716331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81836" y="274638"/>
            <a:ext cx="5904963" cy="1143000"/>
          </a:xfrm>
        </p:spPr>
        <p:txBody>
          <a:bodyPr/>
          <a:lstStyle/>
          <a:p>
            <a:r>
              <a:rPr lang="ru-RU" sz="3200" b="1" i="1" dirty="0">
                <a:solidFill>
                  <a:schemeClr val="tx2">
                    <a:lumMod val="75000"/>
                  </a:schemeClr>
                </a:solidFill>
              </a:rPr>
              <a:t>С каким настроением ходит ребенок в школу сейчас? </a:t>
            </a:r>
            <a:br>
              <a:rPr lang="ru-RU" sz="3200" b="1" i="1" dirty="0">
                <a:solidFill>
                  <a:schemeClr val="tx2">
                    <a:lumMod val="75000"/>
                  </a:schemeClr>
                </a:solidFill>
              </a:rPr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03807" y="1754746"/>
            <a:ext cx="5834131" cy="4525963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</a:rPr>
              <a:t>а</a:t>
            </a:r>
            <a:r>
              <a:rPr lang="ru-RU" sz="2400" i="1" dirty="0">
                <a:solidFill>
                  <a:schemeClr val="accent1">
                    <a:lumMod val="75000"/>
                  </a:schemeClr>
                </a:solidFill>
              </a:rPr>
              <a:t>) всегда чем-то недоволен, обижен, рассержен (4%), </a:t>
            </a:r>
            <a:br>
              <a:rPr lang="ru-RU" sz="2400" i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i="1" dirty="0">
                <a:solidFill>
                  <a:schemeClr val="accent1">
                    <a:lumMod val="75000"/>
                  </a:schemeClr>
                </a:solidFill>
              </a:rPr>
              <a:t>б) часто в подавленном настроении, плаксив (7%), </a:t>
            </a:r>
            <a:br>
              <a:rPr lang="ru-RU" sz="2400" i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i="1" dirty="0">
                <a:solidFill>
                  <a:schemeClr val="accent1">
                    <a:lumMod val="75000"/>
                  </a:schemeClr>
                </a:solidFill>
              </a:rPr>
              <a:t>в) безразличен (6%), </a:t>
            </a:r>
            <a:br>
              <a:rPr lang="ru-RU" sz="2400" i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i="1" dirty="0">
                <a:solidFill>
                  <a:schemeClr val="accent1">
                    <a:lumMod val="75000"/>
                  </a:schemeClr>
                </a:solidFill>
              </a:rPr>
              <a:t>г) резкие перепады в настроении (23%), </a:t>
            </a:r>
            <a:br>
              <a:rPr lang="ru-RU" sz="2400" i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i="1" dirty="0">
                <a:solidFill>
                  <a:schemeClr val="accent1">
                    <a:lumMod val="75000"/>
                  </a:schemeClr>
                </a:solidFill>
              </a:rPr>
              <a:t>д) спокоен и уравновешен (28%), </a:t>
            </a:r>
            <a:br>
              <a:rPr lang="ru-RU" sz="2400" i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i="1" dirty="0">
                <a:solidFill>
                  <a:schemeClr val="accent1">
                    <a:lumMod val="75000"/>
                  </a:schemeClr>
                </a:solidFill>
              </a:rPr>
              <a:t>е) находится в основном в приподнятом настроении (32%). </a:t>
            </a:r>
            <a:br>
              <a:rPr lang="ru-RU" sz="2400" i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6431583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75020" y="210243"/>
            <a:ext cx="6297769" cy="961734"/>
          </a:xfrm>
        </p:spPr>
        <p:txBody>
          <a:bodyPr/>
          <a:lstStyle/>
          <a:p>
            <a:r>
              <a:rPr lang="ru-RU" sz="3600" b="1" i="1" dirty="0" smtClean="0">
                <a:solidFill>
                  <a:schemeClr val="tx2">
                    <a:lumMod val="50000"/>
                  </a:schemeClr>
                </a:solidFill>
              </a:rPr>
              <a:t>Нравится ли ребенку </a:t>
            </a:r>
            <a:br>
              <a:rPr lang="ru-RU" sz="3600" b="1" i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3600" b="1" i="1" dirty="0" smtClean="0">
                <a:solidFill>
                  <a:schemeClr val="tx2">
                    <a:lumMod val="50000"/>
                  </a:schemeClr>
                </a:solidFill>
              </a:rPr>
              <a:t>в школе ?</a:t>
            </a:r>
            <a:endParaRPr lang="ru-RU" sz="36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65173" y="1455314"/>
            <a:ext cx="5518596" cy="5082974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утвердительно </a:t>
            </a:r>
            <a:r>
              <a:rPr lang="ru-RU" i="1" dirty="0">
                <a:solidFill>
                  <a:schemeClr val="tx2">
                    <a:lumMod val="75000"/>
                  </a:schemeClr>
                </a:solidFill>
              </a:rPr>
              <a:t>ответили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ru-RU" i="1" dirty="0">
                <a:solidFill>
                  <a:schemeClr val="tx2">
                    <a:lumMod val="75000"/>
                  </a:schemeClr>
                </a:solidFill>
              </a:rPr>
              <a:t>85% опрошенных. </a:t>
            </a:r>
            <a:r>
              <a:rPr lang="ru-RU" b="1" i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b="1" i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i="1" dirty="0">
                <a:solidFill>
                  <a:schemeClr val="tx2">
                    <a:lumMod val="75000"/>
                  </a:schemeClr>
                </a:solidFill>
              </a:rPr>
              <a:t>На вопрос </a:t>
            </a:r>
            <a:r>
              <a:rPr lang="ru-RU" b="1" i="1" dirty="0">
                <a:solidFill>
                  <a:schemeClr val="tx2">
                    <a:lumMod val="75000"/>
                  </a:schemeClr>
                </a:solidFill>
              </a:rPr>
              <a:t>"Изменилось ли поведение ребенка после начала посещения школы?" </a:t>
            </a:r>
            <a:r>
              <a:rPr lang="ru-RU" i="1" dirty="0">
                <a:solidFill>
                  <a:schemeClr val="tx2">
                    <a:lumMod val="75000"/>
                  </a:schemeClr>
                </a:solidFill>
              </a:rPr>
              <a:t>52% ответили "да",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ru-RU" i="1" dirty="0">
                <a:solidFill>
                  <a:schemeClr val="tx2">
                    <a:lumMod val="75000"/>
                  </a:schemeClr>
                </a:solidFill>
              </a:rPr>
              <a:t>48% - "нет". </a:t>
            </a:r>
            <a:br>
              <a:rPr lang="ru-RU" i="1" dirty="0">
                <a:solidFill>
                  <a:schemeClr val="tx2">
                    <a:lumMod val="75000"/>
                  </a:schemeClr>
                </a:solidFill>
              </a:rPr>
            </a:b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58431416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75020" y="274638"/>
            <a:ext cx="5711780" cy="1143000"/>
          </a:xfrm>
        </p:spPr>
        <p:txBody>
          <a:bodyPr/>
          <a:lstStyle/>
          <a:p>
            <a:r>
              <a:rPr lang="ru-RU" altLang="ru-RU" sz="3200" b="1" i="1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Какова активность ребенка на уроке?</a:t>
            </a:r>
            <a:r>
              <a:rPr lang="ru-RU" altLang="ru-RU" sz="3200" b="1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75020" y="1160061"/>
            <a:ext cx="5479960" cy="4708525"/>
          </a:xfrm>
        </p:spPr>
        <p:txBody>
          <a:bodyPr/>
          <a:lstStyle/>
          <a:p>
            <a:pPr marL="0" indent="0">
              <a:buNone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замкнут, неактивен (2%), </a:t>
            </a:r>
            <a:b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пассивен, невнимателен (12%), </a:t>
            </a:r>
            <a:b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не всегда активен, внимателен (25%), </a:t>
            </a:r>
            <a:b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редко поднимает руку (8%), </a:t>
            </a:r>
            <a:b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д) спешит отвечать первым, часто ошибается (21%), </a:t>
            </a:r>
            <a:b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е) активен, самостоятелен, достаточно внимателен (32%). </a:t>
            </a:r>
            <a:endParaRPr lang="ru-RU" alt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36565831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26535" y="103031"/>
            <a:ext cx="5431665" cy="3497419"/>
          </a:xfrm>
        </p:spPr>
        <p:txBody>
          <a:bodyPr/>
          <a:lstStyle/>
          <a:p>
            <a:r>
              <a:rPr lang="ru-RU" altLang="ru-RU" sz="3200" b="1" i="1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"Легко ли ребенок познакомился с одноклассниками, завел новых друзей?"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06838" y="3284113"/>
            <a:ext cx="4565561" cy="2354687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ответили утвердительно 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85%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0684406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537941139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75021" y="476518"/>
            <a:ext cx="5808372" cy="734096"/>
          </a:xfrm>
        </p:spPr>
        <p:txBody>
          <a:bodyPr/>
          <a:lstStyle/>
          <a:p>
            <a:r>
              <a:rPr lang="ru-RU" b="1" i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b="1" i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200" b="1" i="1" dirty="0">
                <a:solidFill>
                  <a:schemeClr val="tx2">
                    <a:lumMod val="75000"/>
                  </a:schemeClr>
                </a:solidFill>
              </a:rPr>
              <a:t>Насколько </a:t>
            </a:r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</a:rPr>
              <a:t>успешно ребенок усваивает программу</a:t>
            </a:r>
            <a:endParaRPr lang="ru-RU" sz="32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84112" y="1944710"/>
            <a:ext cx="5499280" cy="4181453"/>
          </a:xfrm>
        </p:spPr>
        <p:txBody>
          <a:bodyPr/>
          <a:lstStyle/>
          <a:p>
            <a:pPr marL="0" indent="0">
              <a:buNone/>
            </a:pPr>
            <a:r>
              <a:rPr lang="ru-RU" altLang="ru-RU" sz="20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не успевает за темпом урока, допускает много ошибок (4%), </a:t>
            </a:r>
            <a:br>
              <a:rPr lang="ru-RU" altLang="ru-RU" sz="20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неаккуратен, часто ошибается (13%), </a:t>
            </a:r>
            <a:br>
              <a:rPr lang="ru-RU" altLang="ru-RU" sz="20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не достаточно успешен по некоторым предметам (11%), </a:t>
            </a:r>
            <a:br>
              <a:rPr lang="ru-RU" altLang="ru-RU" sz="20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г) невнимателен, успеваемость нестабильная (17%), </a:t>
            </a:r>
            <a:br>
              <a:rPr lang="ru-RU" altLang="ru-RU" sz="20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д) заинтересован, редко ошибается (34%), </a:t>
            </a:r>
            <a:br>
              <a:rPr lang="ru-RU" altLang="ru-RU" sz="20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е) легко усваивает учебный материал, самостоятелен, умеет найти свои ошибки (21%). </a:t>
            </a:r>
            <a:r>
              <a:rPr lang="ru-RU" altLang="ru-RU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4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8200371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718654aa9c0dccfde9c0ef17419c17f52b24c9"/>
</p:tagLst>
</file>

<file path=ppt/theme/theme1.xml><?xml version="1.0" encoding="utf-8"?>
<a:theme xmlns:a="http://schemas.openxmlformats.org/drawingml/2006/main" name="Тема3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C4FDA405637744C9466FB1C8F6CE978" ma:contentTypeVersion="49" ma:contentTypeDescription="Создание документа." ma:contentTypeScope="" ma:versionID="29910ec017a5ca64a4ec98aae8fd6e9f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1153093c964433108f50878cc9bfbd9b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AWJJH2MPE6E2-1591117591-1251</_dlc_DocId>
    <_dlc_DocIdUrl xmlns="4a252ca3-5a62-4c1c-90a6-29f4710e47f8">
      <Url>http://xn--44-6kcadhwnl3cfdx.xn--p1ai/Kostroma_EDU/Kos-Sch-27/11/_layouts/15/DocIdRedir.aspx?ID=AWJJH2MPE6E2-1591117591-1251</Url>
      <Description>AWJJH2MPE6E2-1591117591-1251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6FE682FE-C2AD-4848-9899-AE1456161634}"/>
</file>

<file path=customXml/itemProps2.xml><?xml version="1.0" encoding="utf-8"?>
<ds:datastoreItem xmlns:ds="http://schemas.openxmlformats.org/officeDocument/2006/customXml" ds:itemID="{064FD2DF-72D2-4179-BDD2-5F09F9C1B8F0}"/>
</file>

<file path=customXml/itemProps3.xml><?xml version="1.0" encoding="utf-8"?>
<ds:datastoreItem xmlns:ds="http://schemas.openxmlformats.org/officeDocument/2006/customXml" ds:itemID="{306C1CF8-DFCA-4CF8-A56D-8610995E691F}"/>
</file>

<file path=customXml/itemProps4.xml><?xml version="1.0" encoding="utf-8"?>
<ds:datastoreItem xmlns:ds="http://schemas.openxmlformats.org/officeDocument/2006/customXml" ds:itemID="{A1D8BD40-C0A1-4403-9E1E-7D34346BC75A}"/>
</file>

<file path=docProps/app.xml><?xml version="1.0" encoding="utf-8"?>
<Properties xmlns="http://schemas.openxmlformats.org/officeDocument/2006/extended-properties" xmlns:vt="http://schemas.openxmlformats.org/officeDocument/2006/docPropsVTypes">
  <Template>Тема3</Template>
  <TotalTime>56</TotalTime>
  <Words>179</Words>
  <Application>Microsoft Office PowerPoint</Application>
  <PresentationFormat>Экран (4:3)</PresentationFormat>
  <Paragraphs>35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Тема3</vt:lpstr>
      <vt:lpstr>Первоклашка как твои дела? </vt:lpstr>
      <vt:lpstr>В опросе приняло участие 102 человека </vt:lpstr>
      <vt:lpstr>Слайд 3</vt:lpstr>
      <vt:lpstr>С каким настроением ходит ребенок в школу сейчас?  </vt:lpstr>
      <vt:lpstr>Нравится ли ребенку  в школе ?</vt:lpstr>
      <vt:lpstr>Какова активность ребенка на уроке?  </vt:lpstr>
      <vt:lpstr>"Легко ли ребенок познакомился с одноклассниками, завел новых друзей?"</vt:lpstr>
      <vt:lpstr>Слайд 8</vt:lpstr>
      <vt:lpstr> Насколько успешно ребенок усваивает программу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Первоклашка как твои дела?</dc:title>
  <dc:creator>User</dc:creator>
  <cp:lastModifiedBy>kab306</cp:lastModifiedBy>
  <cp:revision>8</cp:revision>
  <dcterms:created xsi:type="dcterms:W3CDTF">2017-01-24T07:11:50Z</dcterms:created>
  <dcterms:modified xsi:type="dcterms:W3CDTF">2017-01-30T11:37:26Z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0x0101006C4FDA405637744C9466FB1C8F6CE978</vt:lpwstr>
  </property>
  <property fmtid="{D5CDD505-2E9C-101B-9397-08002B2CF9AE}" pid="3" name="_dlc_DocIdItemGuid">
    <vt:lpwstr>4a93ca61-e514-453e-9546-6b223ed0612e</vt:lpwstr>
  </property>
</Properties>
</file>