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28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33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3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Slides/notesSlide12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13.xml" ContentType="application/vnd.openxmlformats-officedocument.presentationml.notesSlide+xml"/>
  <Override PartName="/ppt/slideLayouts/slideLayout5.xml" ContentType="application/vnd.openxmlformats-officedocument.presentationml.slideLayout+xml"/>
  <Override PartName="/ppt/notesSlides/notesSlide15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56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-1602" y="-96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ustomXml" Target="../customXml/item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43" Type="http://schemas.openxmlformats.org/officeDocument/2006/relationships/customXml" Target="../customXml/item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EF8DF1-39E4-4A75-AF31-05F9E609B8D4}" type="doc">
      <dgm:prSet loTypeId="urn:microsoft.com/office/officeart/2005/8/layout/hierarchy2" loCatId="hierarchy" qsTypeId="urn:microsoft.com/office/officeart/2005/8/quickstyle/3d1" qsCatId="3D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1DD16B29-20B5-444E-B427-0211E18D54DA}">
      <dgm:prSet phldrT="[Текст]"/>
      <dgm:spPr/>
      <dgm:t>
        <a:bodyPr/>
        <a:lstStyle/>
        <a:p>
          <a:r>
            <a:rPr lang="ru-RU" dirty="0" smtClean="0"/>
            <a:t>борьба</a:t>
          </a:r>
          <a:endParaRPr lang="ru-RU" dirty="0"/>
        </a:p>
      </dgm:t>
    </dgm:pt>
    <dgm:pt modelId="{D70B199B-4C6C-4949-975B-0AD24F93E706}" type="parTrans" cxnId="{C5BE2D82-7F5F-4903-8974-D2FC34C5E27C}">
      <dgm:prSet/>
      <dgm:spPr/>
      <dgm:t>
        <a:bodyPr/>
        <a:lstStyle/>
        <a:p>
          <a:endParaRPr lang="ru-RU"/>
        </a:p>
      </dgm:t>
    </dgm:pt>
    <dgm:pt modelId="{9592C483-8349-4640-9CAA-29C0A238C96A}" type="sibTrans" cxnId="{C5BE2D82-7F5F-4903-8974-D2FC34C5E27C}">
      <dgm:prSet/>
      <dgm:spPr/>
      <dgm:t>
        <a:bodyPr/>
        <a:lstStyle/>
        <a:p>
          <a:endParaRPr lang="ru-RU"/>
        </a:p>
      </dgm:t>
    </dgm:pt>
    <dgm:pt modelId="{C064DD08-32AB-488E-96D6-220E9089F9B2}">
      <dgm:prSet phldrT="[Текст]"/>
      <dgm:spPr/>
      <dgm:t>
        <a:bodyPr/>
        <a:lstStyle/>
        <a:p>
          <a:r>
            <a:rPr lang="ru-RU" dirty="0" smtClean="0"/>
            <a:t>бессмысленна и бесполезна</a:t>
          </a:r>
          <a:endParaRPr lang="ru-RU" dirty="0"/>
        </a:p>
      </dgm:t>
    </dgm:pt>
    <dgm:pt modelId="{C2792ED1-B05F-4816-A58B-1043B9BCEF30}" type="parTrans" cxnId="{5FFC46B0-1E91-4BBF-8A9C-8B3A1602A349}">
      <dgm:prSet/>
      <dgm:spPr/>
      <dgm:t>
        <a:bodyPr/>
        <a:lstStyle/>
        <a:p>
          <a:endParaRPr lang="ru-RU"/>
        </a:p>
      </dgm:t>
    </dgm:pt>
    <dgm:pt modelId="{51AA9474-473E-404C-835C-4D426899CB68}" type="sibTrans" cxnId="{5FFC46B0-1E91-4BBF-8A9C-8B3A1602A349}">
      <dgm:prSet/>
      <dgm:spPr/>
      <dgm:t>
        <a:bodyPr/>
        <a:lstStyle/>
        <a:p>
          <a:endParaRPr lang="ru-RU"/>
        </a:p>
      </dgm:t>
    </dgm:pt>
    <dgm:pt modelId="{30B408A8-EEE8-4905-80D4-F7BCDC94E048}">
      <dgm:prSet phldrT="[Текст]"/>
      <dgm:spPr/>
      <dgm:t>
        <a:bodyPr/>
        <a:lstStyle/>
        <a:p>
          <a:r>
            <a:rPr lang="ru-RU" dirty="0" smtClean="0"/>
            <a:t>способность человека вести бессмысленную борьбу – залог его нравственной состоятельности</a:t>
          </a:r>
          <a:endParaRPr lang="ru-RU" dirty="0"/>
        </a:p>
      </dgm:t>
    </dgm:pt>
    <dgm:pt modelId="{D9AC2786-C4FC-4A16-B9CD-07F049EADC13}" type="parTrans" cxnId="{9A981DDA-34F1-4EDC-AD9A-22251A54069F}">
      <dgm:prSet/>
      <dgm:spPr/>
      <dgm:t>
        <a:bodyPr/>
        <a:lstStyle/>
        <a:p>
          <a:endParaRPr lang="ru-RU"/>
        </a:p>
      </dgm:t>
    </dgm:pt>
    <dgm:pt modelId="{415EA9D5-B1D0-4E60-9931-7CA415729759}" type="sibTrans" cxnId="{9A981DDA-34F1-4EDC-AD9A-22251A54069F}">
      <dgm:prSet/>
      <dgm:spPr/>
      <dgm:t>
        <a:bodyPr/>
        <a:lstStyle/>
        <a:p>
          <a:endParaRPr lang="ru-RU"/>
        </a:p>
      </dgm:t>
    </dgm:pt>
    <dgm:pt modelId="{5C1E504E-A12A-40F4-836F-C8377D75C4B8}" type="pres">
      <dgm:prSet presAssocID="{ACEF8DF1-39E4-4A75-AF31-05F9E609B8D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DAF2CCD-BF41-42C4-B325-86136919EB6C}" type="pres">
      <dgm:prSet presAssocID="{1DD16B29-20B5-444E-B427-0211E18D54DA}" presName="root1" presStyleCnt="0"/>
      <dgm:spPr/>
    </dgm:pt>
    <dgm:pt modelId="{B3C21BFA-DFAF-4C3A-96F9-EA62C8E55AEE}" type="pres">
      <dgm:prSet presAssocID="{1DD16B29-20B5-444E-B427-0211E18D54DA}" presName="LevelOneTextNode" presStyleLbl="node0" presStyleIdx="0" presStyleCnt="1" custFlipHor="1" custScaleX="78344" custScaleY="5846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2C8F612-6F7C-41BA-88EB-3DFBB45365D1}" type="pres">
      <dgm:prSet presAssocID="{1DD16B29-20B5-444E-B427-0211E18D54DA}" presName="level2hierChild" presStyleCnt="0"/>
      <dgm:spPr/>
    </dgm:pt>
    <dgm:pt modelId="{01CCA7AE-BE6A-4E9E-A677-F05AA40D73FE}" type="pres">
      <dgm:prSet presAssocID="{C2792ED1-B05F-4816-A58B-1043B9BCEF30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47F22021-3212-4289-B26A-6C0CBD2B6D97}" type="pres">
      <dgm:prSet presAssocID="{C2792ED1-B05F-4816-A58B-1043B9BCEF30}" presName="connTx" presStyleLbl="parChTrans1D2" presStyleIdx="0" presStyleCnt="2"/>
      <dgm:spPr/>
      <dgm:t>
        <a:bodyPr/>
        <a:lstStyle/>
        <a:p>
          <a:endParaRPr lang="ru-RU"/>
        </a:p>
      </dgm:t>
    </dgm:pt>
    <dgm:pt modelId="{268DAA47-DA45-436A-BA09-A480E3F6E3CC}" type="pres">
      <dgm:prSet presAssocID="{C064DD08-32AB-488E-96D6-220E9089F9B2}" presName="root2" presStyleCnt="0"/>
      <dgm:spPr/>
    </dgm:pt>
    <dgm:pt modelId="{95F318AF-47D7-4C51-BC33-53B014D87468}" type="pres">
      <dgm:prSet presAssocID="{C064DD08-32AB-488E-96D6-220E9089F9B2}" presName="LevelTwoTextNode" presStyleLbl="node2" presStyleIdx="0" presStyleCnt="2" custScaleX="17838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E3BCBE6-AE38-4423-9CC6-6C603D6D3407}" type="pres">
      <dgm:prSet presAssocID="{C064DD08-32AB-488E-96D6-220E9089F9B2}" presName="level3hierChild" presStyleCnt="0"/>
      <dgm:spPr/>
    </dgm:pt>
    <dgm:pt modelId="{14022D89-8A7B-49C5-9867-0BEEF5143D5E}" type="pres">
      <dgm:prSet presAssocID="{D9AC2786-C4FC-4A16-B9CD-07F049EADC13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72F7AAFF-57EC-4345-AA76-D37742B19AA5}" type="pres">
      <dgm:prSet presAssocID="{D9AC2786-C4FC-4A16-B9CD-07F049EADC13}" presName="connTx" presStyleLbl="parChTrans1D2" presStyleIdx="1" presStyleCnt="2"/>
      <dgm:spPr/>
      <dgm:t>
        <a:bodyPr/>
        <a:lstStyle/>
        <a:p>
          <a:endParaRPr lang="ru-RU"/>
        </a:p>
      </dgm:t>
    </dgm:pt>
    <dgm:pt modelId="{2ED59E11-A5D4-49A6-A1E2-3967E29C1374}" type="pres">
      <dgm:prSet presAssocID="{30B408A8-EEE8-4905-80D4-F7BCDC94E048}" presName="root2" presStyleCnt="0"/>
      <dgm:spPr/>
    </dgm:pt>
    <dgm:pt modelId="{175E8582-0084-4B65-A5DE-FA71FCF1F474}" type="pres">
      <dgm:prSet presAssocID="{30B408A8-EEE8-4905-80D4-F7BCDC94E048}" presName="LevelTwoTextNode" presStyleLbl="node2" presStyleIdx="1" presStyleCnt="2" custScaleX="24467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45EE654-0816-4D32-A0DC-47448F7C2F5C}" type="pres">
      <dgm:prSet presAssocID="{30B408A8-EEE8-4905-80D4-F7BCDC94E048}" presName="level3hierChild" presStyleCnt="0"/>
      <dgm:spPr/>
    </dgm:pt>
  </dgm:ptLst>
  <dgm:cxnLst>
    <dgm:cxn modelId="{9A981DDA-34F1-4EDC-AD9A-22251A54069F}" srcId="{1DD16B29-20B5-444E-B427-0211E18D54DA}" destId="{30B408A8-EEE8-4905-80D4-F7BCDC94E048}" srcOrd="1" destOrd="0" parTransId="{D9AC2786-C4FC-4A16-B9CD-07F049EADC13}" sibTransId="{415EA9D5-B1D0-4E60-9931-7CA415729759}"/>
    <dgm:cxn modelId="{9AAAE341-45B2-4032-BDEE-C1A1D1BEAE18}" type="presOf" srcId="{ACEF8DF1-39E4-4A75-AF31-05F9E609B8D4}" destId="{5C1E504E-A12A-40F4-836F-C8377D75C4B8}" srcOrd="0" destOrd="0" presId="urn:microsoft.com/office/officeart/2005/8/layout/hierarchy2"/>
    <dgm:cxn modelId="{66B3A7D8-EE88-4A6A-8B35-2BA341545191}" type="presOf" srcId="{1DD16B29-20B5-444E-B427-0211E18D54DA}" destId="{B3C21BFA-DFAF-4C3A-96F9-EA62C8E55AEE}" srcOrd="0" destOrd="0" presId="urn:microsoft.com/office/officeart/2005/8/layout/hierarchy2"/>
    <dgm:cxn modelId="{0C38C6EB-36E3-4BBC-813D-36BE98AF9BAD}" type="presOf" srcId="{30B408A8-EEE8-4905-80D4-F7BCDC94E048}" destId="{175E8582-0084-4B65-A5DE-FA71FCF1F474}" srcOrd="0" destOrd="0" presId="urn:microsoft.com/office/officeart/2005/8/layout/hierarchy2"/>
    <dgm:cxn modelId="{7AC0A56A-726E-4189-9A3C-4A1D5687BB9D}" type="presOf" srcId="{C2792ED1-B05F-4816-A58B-1043B9BCEF30}" destId="{47F22021-3212-4289-B26A-6C0CBD2B6D97}" srcOrd="1" destOrd="0" presId="urn:microsoft.com/office/officeart/2005/8/layout/hierarchy2"/>
    <dgm:cxn modelId="{AA8B4E84-1B81-4341-84B2-9371468FB594}" type="presOf" srcId="{D9AC2786-C4FC-4A16-B9CD-07F049EADC13}" destId="{72F7AAFF-57EC-4345-AA76-D37742B19AA5}" srcOrd="1" destOrd="0" presId="urn:microsoft.com/office/officeart/2005/8/layout/hierarchy2"/>
    <dgm:cxn modelId="{3A3A5535-2D94-4582-B915-7B319D446EE6}" type="presOf" srcId="{C2792ED1-B05F-4816-A58B-1043B9BCEF30}" destId="{01CCA7AE-BE6A-4E9E-A677-F05AA40D73FE}" srcOrd="0" destOrd="0" presId="urn:microsoft.com/office/officeart/2005/8/layout/hierarchy2"/>
    <dgm:cxn modelId="{C5BE2D82-7F5F-4903-8974-D2FC34C5E27C}" srcId="{ACEF8DF1-39E4-4A75-AF31-05F9E609B8D4}" destId="{1DD16B29-20B5-444E-B427-0211E18D54DA}" srcOrd="0" destOrd="0" parTransId="{D70B199B-4C6C-4949-975B-0AD24F93E706}" sibTransId="{9592C483-8349-4640-9CAA-29C0A238C96A}"/>
    <dgm:cxn modelId="{7C1F8695-9319-44A7-BD62-96DA8E235B51}" type="presOf" srcId="{C064DD08-32AB-488E-96D6-220E9089F9B2}" destId="{95F318AF-47D7-4C51-BC33-53B014D87468}" srcOrd="0" destOrd="0" presId="urn:microsoft.com/office/officeart/2005/8/layout/hierarchy2"/>
    <dgm:cxn modelId="{6EAF92E0-FBA8-457A-9301-5EEA5DA53F73}" type="presOf" srcId="{D9AC2786-C4FC-4A16-B9CD-07F049EADC13}" destId="{14022D89-8A7B-49C5-9867-0BEEF5143D5E}" srcOrd="0" destOrd="0" presId="urn:microsoft.com/office/officeart/2005/8/layout/hierarchy2"/>
    <dgm:cxn modelId="{5FFC46B0-1E91-4BBF-8A9C-8B3A1602A349}" srcId="{1DD16B29-20B5-444E-B427-0211E18D54DA}" destId="{C064DD08-32AB-488E-96D6-220E9089F9B2}" srcOrd="0" destOrd="0" parTransId="{C2792ED1-B05F-4816-A58B-1043B9BCEF30}" sibTransId="{51AA9474-473E-404C-835C-4D426899CB68}"/>
    <dgm:cxn modelId="{A8A0AA65-8E44-48FE-9E17-225B67FA6224}" type="presParOf" srcId="{5C1E504E-A12A-40F4-836F-C8377D75C4B8}" destId="{8DAF2CCD-BF41-42C4-B325-86136919EB6C}" srcOrd="0" destOrd="0" presId="urn:microsoft.com/office/officeart/2005/8/layout/hierarchy2"/>
    <dgm:cxn modelId="{93899ACF-89ED-4C9C-80DE-026C5C234D76}" type="presParOf" srcId="{8DAF2CCD-BF41-42C4-B325-86136919EB6C}" destId="{B3C21BFA-DFAF-4C3A-96F9-EA62C8E55AEE}" srcOrd="0" destOrd="0" presId="urn:microsoft.com/office/officeart/2005/8/layout/hierarchy2"/>
    <dgm:cxn modelId="{65AF1EA4-3830-4DA3-A606-8E825B481527}" type="presParOf" srcId="{8DAF2CCD-BF41-42C4-B325-86136919EB6C}" destId="{C2C8F612-6F7C-41BA-88EB-3DFBB45365D1}" srcOrd="1" destOrd="0" presId="urn:microsoft.com/office/officeart/2005/8/layout/hierarchy2"/>
    <dgm:cxn modelId="{7A487B63-64BB-43F9-9D9E-09DF2D87263D}" type="presParOf" srcId="{C2C8F612-6F7C-41BA-88EB-3DFBB45365D1}" destId="{01CCA7AE-BE6A-4E9E-A677-F05AA40D73FE}" srcOrd="0" destOrd="0" presId="urn:microsoft.com/office/officeart/2005/8/layout/hierarchy2"/>
    <dgm:cxn modelId="{22E77935-3E1F-4C0B-B094-43E2272D7CA1}" type="presParOf" srcId="{01CCA7AE-BE6A-4E9E-A677-F05AA40D73FE}" destId="{47F22021-3212-4289-B26A-6C0CBD2B6D97}" srcOrd="0" destOrd="0" presId="urn:microsoft.com/office/officeart/2005/8/layout/hierarchy2"/>
    <dgm:cxn modelId="{041610A9-4208-4A9D-A321-35F75A1A4731}" type="presParOf" srcId="{C2C8F612-6F7C-41BA-88EB-3DFBB45365D1}" destId="{268DAA47-DA45-436A-BA09-A480E3F6E3CC}" srcOrd="1" destOrd="0" presId="urn:microsoft.com/office/officeart/2005/8/layout/hierarchy2"/>
    <dgm:cxn modelId="{7DE24C6E-0037-4F62-ADFC-5183A9A87AF0}" type="presParOf" srcId="{268DAA47-DA45-436A-BA09-A480E3F6E3CC}" destId="{95F318AF-47D7-4C51-BC33-53B014D87468}" srcOrd="0" destOrd="0" presId="urn:microsoft.com/office/officeart/2005/8/layout/hierarchy2"/>
    <dgm:cxn modelId="{E7D4ABDD-5CD3-49DA-980A-9A0932608A37}" type="presParOf" srcId="{268DAA47-DA45-436A-BA09-A480E3F6E3CC}" destId="{FE3BCBE6-AE38-4423-9CC6-6C603D6D3407}" srcOrd="1" destOrd="0" presId="urn:microsoft.com/office/officeart/2005/8/layout/hierarchy2"/>
    <dgm:cxn modelId="{EE235B74-B3D7-4EA8-97AE-4CCF7B83E920}" type="presParOf" srcId="{C2C8F612-6F7C-41BA-88EB-3DFBB45365D1}" destId="{14022D89-8A7B-49C5-9867-0BEEF5143D5E}" srcOrd="2" destOrd="0" presId="urn:microsoft.com/office/officeart/2005/8/layout/hierarchy2"/>
    <dgm:cxn modelId="{CA66821C-5388-4E91-B6CC-9119A8CE487C}" type="presParOf" srcId="{14022D89-8A7B-49C5-9867-0BEEF5143D5E}" destId="{72F7AAFF-57EC-4345-AA76-D37742B19AA5}" srcOrd="0" destOrd="0" presId="urn:microsoft.com/office/officeart/2005/8/layout/hierarchy2"/>
    <dgm:cxn modelId="{D64E38B1-6A62-4F9E-8BB7-DA13F12147D0}" type="presParOf" srcId="{C2C8F612-6F7C-41BA-88EB-3DFBB45365D1}" destId="{2ED59E11-A5D4-49A6-A1E2-3967E29C1374}" srcOrd="3" destOrd="0" presId="urn:microsoft.com/office/officeart/2005/8/layout/hierarchy2"/>
    <dgm:cxn modelId="{4CD99DF9-F541-47F3-9743-7C2B58FE13CD}" type="presParOf" srcId="{2ED59E11-A5D4-49A6-A1E2-3967E29C1374}" destId="{175E8582-0084-4B65-A5DE-FA71FCF1F474}" srcOrd="0" destOrd="0" presId="urn:microsoft.com/office/officeart/2005/8/layout/hierarchy2"/>
    <dgm:cxn modelId="{38A95AC6-8ED3-4659-9829-AF6CF75861A6}" type="presParOf" srcId="{2ED59E11-A5D4-49A6-A1E2-3967E29C1374}" destId="{E45EE654-0816-4D32-A0DC-47448F7C2F5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C21BFA-DFAF-4C3A-96F9-EA62C8E55AEE}">
      <dsp:nvSpPr>
        <dsp:cNvPr id="0" name=""/>
        <dsp:cNvSpPr/>
      </dsp:nvSpPr>
      <dsp:spPr>
        <a:xfrm flipH="1">
          <a:off x="321" y="1121135"/>
          <a:ext cx="1819116" cy="6787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борьба</a:t>
          </a:r>
          <a:endParaRPr lang="ru-RU" sz="2400" kern="1200" dirty="0"/>
        </a:p>
      </dsp:txBody>
      <dsp:txXfrm>
        <a:off x="20200" y="1141014"/>
        <a:ext cx="1779358" cy="638962"/>
      </dsp:txXfrm>
    </dsp:sp>
    <dsp:sp modelId="{01CCA7AE-BE6A-4E9E-A677-F05AA40D73FE}">
      <dsp:nvSpPr>
        <dsp:cNvPr id="0" name=""/>
        <dsp:cNvSpPr/>
      </dsp:nvSpPr>
      <dsp:spPr>
        <a:xfrm rot="19457599">
          <a:off x="1711929" y="1090942"/>
          <a:ext cx="1143801" cy="71542"/>
        </a:xfrm>
        <a:custGeom>
          <a:avLst/>
          <a:gdLst/>
          <a:ahLst/>
          <a:cxnLst/>
          <a:rect l="0" t="0" r="0" b="0"/>
          <a:pathLst>
            <a:path>
              <a:moveTo>
                <a:pt x="0" y="35771"/>
              </a:moveTo>
              <a:lnTo>
                <a:pt x="1143801" y="35771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255235" y="1098119"/>
        <a:ext cx="57190" cy="57190"/>
      </dsp:txXfrm>
    </dsp:sp>
    <dsp:sp modelId="{95F318AF-47D7-4C51-BC33-53B014D87468}">
      <dsp:nvSpPr>
        <dsp:cNvPr id="0" name=""/>
        <dsp:cNvSpPr/>
      </dsp:nvSpPr>
      <dsp:spPr>
        <a:xfrm>
          <a:off x="2748222" y="212442"/>
          <a:ext cx="4141982" cy="11609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99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99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99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бессмысленна и бесполезна</a:t>
          </a:r>
          <a:endParaRPr lang="ru-RU" sz="2400" kern="1200" dirty="0"/>
        </a:p>
      </dsp:txBody>
      <dsp:txXfrm>
        <a:off x="2782226" y="246446"/>
        <a:ext cx="4073974" cy="1092972"/>
      </dsp:txXfrm>
    </dsp:sp>
    <dsp:sp modelId="{14022D89-8A7B-49C5-9867-0BEEF5143D5E}">
      <dsp:nvSpPr>
        <dsp:cNvPr id="0" name=""/>
        <dsp:cNvSpPr/>
      </dsp:nvSpPr>
      <dsp:spPr>
        <a:xfrm rot="2142401">
          <a:off x="1711929" y="1758506"/>
          <a:ext cx="1143801" cy="71542"/>
        </a:xfrm>
        <a:custGeom>
          <a:avLst/>
          <a:gdLst/>
          <a:ahLst/>
          <a:cxnLst/>
          <a:rect l="0" t="0" r="0" b="0"/>
          <a:pathLst>
            <a:path>
              <a:moveTo>
                <a:pt x="0" y="35771"/>
              </a:moveTo>
              <a:lnTo>
                <a:pt x="1143801" y="35771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255235" y="1765682"/>
        <a:ext cx="57190" cy="57190"/>
      </dsp:txXfrm>
    </dsp:sp>
    <dsp:sp modelId="{175E8582-0084-4B65-A5DE-FA71FCF1F474}">
      <dsp:nvSpPr>
        <dsp:cNvPr id="0" name=""/>
        <dsp:cNvSpPr/>
      </dsp:nvSpPr>
      <dsp:spPr>
        <a:xfrm>
          <a:off x="2748222" y="1547569"/>
          <a:ext cx="5681140" cy="11609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99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99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99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способность человека вести бессмысленную борьбу – залог его нравственной состоятельности</a:t>
          </a:r>
          <a:endParaRPr lang="ru-RU" sz="2400" kern="1200" dirty="0"/>
        </a:p>
      </dsp:txBody>
      <dsp:txXfrm>
        <a:off x="2782226" y="1581573"/>
        <a:ext cx="5613132" cy="10929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9955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2%D0%B0%D0%B9%D0%BD%D1%8B%D0%B9_%D1%81%D0%BE%D0%B2%D0%B5%D1%82%D0%BD%D0%B8%D0%BA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2%D1%83%D1%80%D0%B3%D0%B5%D0%BD%D0%B5%D0%B2,_%D0%98%D0%B2%D0%B0%D0%BD_%D0%A1%D0%B5%D1%80%D0%B3%D0%B5%D0%B5%D0%B2%D0%B8%D1%87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ru.wikipedia.org/wiki/%D0%9F%D1%84%D0%B5%D1%84%D1%84%D0%B5%D0%BB%D1%8C,_%D0%AD%D1%80%D0%BD%D0%B5%D1%81%D1%82%D0%B8%D0%BD%D0%B0" TargetMode="External"/><Relationship Id="rId5" Type="http://schemas.openxmlformats.org/officeDocument/2006/relationships/hyperlink" Target="http://ru.wikipedia.org/wiki/1839" TargetMode="External"/><Relationship Id="rId4" Type="http://schemas.openxmlformats.org/officeDocument/2006/relationships/hyperlink" Target="http://ru.wikipedia.org/wiki/1838" TargetMode="Externa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hkolazhizni.ru/archive/0/n-25114/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hkolazhizni.ru/tag/%F1%E0%ED%EA%F2-%EF%E5%F2%E5%F0%E1%F3%F0%E3/" TargetMode="Externa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/>
          <a:lstStyle/>
          <a:p>
            <a:fld id="{021D5744-3664-4F75-8DDB-5D8F7A200CF6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Тютчев не объединял стихи </a:t>
            </a:r>
            <a:r>
              <a:rPr lang="ru-RU" smtClean="0"/>
              <a:t>в циклы</a:t>
            </a:r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Непостижимая тайна Вселенной, которая одновременно манит к себе и пугает;</a:t>
            </a:r>
            <a:endParaRPr lang="ru-RU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«Цицерон» 1830:</a:t>
            </a:r>
            <a:r>
              <a:rPr lang="ru-RU" baseline="0" dirty="0" smtClean="0"/>
              <a:t> Блажен, кто посетил сей мир В его минуты роковые! Его призвали всеблагие Как собеседника на </a:t>
            </a:r>
            <a:r>
              <a:rPr lang="ru-RU" baseline="0" dirty="0" err="1" smtClean="0"/>
              <a:t>пир.Он</a:t>
            </a:r>
            <a:r>
              <a:rPr lang="ru-RU" baseline="0" dirty="0" smtClean="0"/>
              <a:t> их высоких зрелищ зритель, Он в их совет допущен был – И заживо, как небожитель, Из чаши их бессмертье пил!</a:t>
            </a:r>
          </a:p>
          <a:p>
            <a:r>
              <a:rPr lang="ru-RU" baseline="0" dirty="0" smtClean="0"/>
              <a:t>«Два голоса» 1850 (борьба): Тревога и труд лишь для смертных сердец… Для них нет победы, для них есть конец.</a:t>
            </a:r>
          </a:p>
          <a:p>
            <a:r>
              <a:rPr lang="ru-RU" baseline="0" dirty="0" smtClean="0"/>
              <a:t>Мужайтесь, о </a:t>
            </a:r>
            <a:r>
              <a:rPr lang="ru-RU" baseline="0" dirty="0" err="1" smtClean="0"/>
              <a:t>други</a:t>
            </a:r>
            <a:r>
              <a:rPr lang="ru-RU" baseline="0" dirty="0" smtClean="0"/>
              <a:t>, боритесь прилежно, Хоть бой и неравен, борьба безнадежна.</a:t>
            </a:r>
          </a:p>
          <a:p>
            <a:endParaRPr lang="ru-RU" baseline="0" dirty="0" smtClean="0"/>
          </a:p>
          <a:p>
            <a:endParaRPr lang="ru-RU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Лишь жить в себе самом умей</a:t>
            </a:r>
            <a:r>
              <a:rPr lang="ru-RU" baseline="0" dirty="0" smtClean="0"/>
              <a:t> – Есть целый мир в душе твоей!</a:t>
            </a:r>
          </a:p>
          <a:p>
            <a:r>
              <a:rPr lang="ru-RU" baseline="0" dirty="0" smtClean="0"/>
              <a:t>«</a:t>
            </a:r>
            <a:r>
              <a:rPr lang="en-US" baseline="0" dirty="0" err="1" smtClean="0"/>
              <a:t>Silentium</a:t>
            </a:r>
            <a:r>
              <a:rPr lang="en-US" baseline="0" dirty="0" smtClean="0"/>
              <a:t>!</a:t>
            </a:r>
            <a:r>
              <a:rPr lang="ru-RU" baseline="0" dirty="0" smtClean="0"/>
              <a:t>»</a:t>
            </a:r>
            <a:endParaRPr lang="ru-RU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Не противопоставление добра и зла!</a:t>
            </a:r>
          </a:p>
          <a:p>
            <a:r>
              <a:rPr lang="ru-RU" dirty="0" smtClean="0"/>
              <a:t>«О чем ты воешь, </a:t>
            </a:r>
            <a:r>
              <a:rPr lang="ru-RU" dirty="0" err="1" smtClean="0"/>
              <a:t>ветр</a:t>
            </a:r>
            <a:r>
              <a:rPr lang="ru-RU" dirty="0" smtClean="0"/>
              <a:t> ночной…»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aseline="0" dirty="0" smtClean="0"/>
              <a:t>«</a:t>
            </a:r>
            <a:r>
              <a:rPr lang="en-US" baseline="0" dirty="0" err="1" smtClean="0"/>
              <a:t>Silentium</a:t>
            </a:r>
            <a:r>
              <a:rPr lang="en-US" baseline="0" dirty="0" smtClean="0"/>
              <a:t>!</a:t>
            </a:r>
            <a:r>
              <a:rPr lang="ru-RU" baseline="0" dirty="0" smtClean="0"/>
              <a:t>»</a:t>
            </a:r>
            <a:endParaRPr lang="ru-RU" dirty="0" smtClean="0"/>
          </a:p>
          <a:p>
            <a:r>
              <a:rPr lang="ru-RU" dirty="0" smtClean="0"/>
              <a:t>«Летний вечер», «Видение», «Бессонница», «Еще шумел весенний день…»</a:t>
            </a:r>
          </a:p>
          <a:p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Тютчев родился в старинной дворянской семье.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/>
          <a:lstStyle/>
          <a:p>
            <a:fld id="{021D5744-3664-4F75-8DDB-5D8F7A200CF6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17 апреля 1858 г. действительный статский советник Тютчев был назначен Председателем комитета иностранной цензуры. На этом посту, несмотря на многочисленные неприятности и столкновения с правительством, Тютчев пробыл 15 лет, вплоть до своей кончины.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1865 г. Тютчев был произведен в 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 tooltip="Тайный советник"/>
              </a:rPr>
              <a:t>тайные советники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тем самым достигнув третьей, а фактически и даже второй степени в государственной иерархии.</a:t>
            </a:r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Пароход «Николай I», на котором семья Тютчева едет из Петербурга в Турин, терпит бедствие в Балтийском море. При спасении Элеоноре и детям помогает плывший на том же пароходе 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 tooltip="Тургенев, Иван Сергеевич"/>
              </a:rPr>
              <a:t>Иван Тургенев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Эта катастрофа серьёзно подкосила здоровье Элеоноры Тютчевой. В 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 tooltip="1838"/>
              </a:rPr>
              <a:t>1838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она умирает. Тютчев настолько опечален, что, проведя ночь у гроба покойной супруги, поседел за несколько часов.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Однако уже в 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 tooltip="1839"/>
              </a:rPr>
              <a:t>1839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Тютчев сочетается браком с 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6" tooltip="Пфеффель, Эрнестина"/>
              </a:rPr>
              <a:t>Эрнестиной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6" tooltip="Пфеффель, Эрнестина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6" tooltip="Пфеффель, Эрнестина"/>
              </a:rPr>
              <a:t>Дёрнберг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(урождённой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Пфеффель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связь с которой, по всей видимости, имел ещё будучи женатым на Элеоноре. Первая жена, крайне раздосадованная изменой супруга, пыталась даже покончить с собой. </a:t>
            </a:r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Его сердце разрывалось пополам между двумя женщинами: подругой, верной женой, матерью его детей, боготворимой возлюбленной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Эрнестиной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Федоровной Тютчевой и молоденькой Лелей Денисьевой — его последней и великой земной страстью.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Елена Александровна Денисьева родилась в Курске в старинной </a:t>
            </a:r>
            <a:r>
              <a:rPr lang="ru-RU" sz="120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 tooltip="Статья &quot;Как в Москве проводились дворянские балы - "/>
              </a:rPr>
              <a:t>дворянской семье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правда, изрядно обедневшей к моменту ее появления на свет. Девочка рано потеряла мать, а повторный брак отца привел к нарастающим проблемам в отношениях супружеской четы с ребенком. </a:t>
            </a:r>
            <a:b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Елену отправили в </a:t>
            </a:r>
            <a:r>
              <a:rPr lang="ru-RU" sz="120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 tooltip="Статьи по теме &quot;санкт-петербург&quot; "/>
              </a:rPr>
              <a:t>Петербург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на попечение тетки, старшей инспектрисы Смольного института, которая быстро привязалась к племяннице, баловала покупками дамских туалетов и украшений, рано начала выводить в свет. Юная девушка с хорошими манерами, приятной внешностью и недюжинным умом была замечена и стала пользоваться вниманием мужчин, которое обещало ей возможность удачного брака. Но…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Однако случился скандал, когда перед самым выпуском и придворными назначениями</a:t>
            </a:r>
            <a:b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выяснилось, что воспитанница Смольного ожидает ребенка. Тетушку спешно выпроводили из института, назначив пенсию. От самой же Елены отказались почти все родственники и знакомые, а отец проклял дочь.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Она прощала ему абсолютно все: частые отлучки, постоянную жизнь на две семьи*, ( *он не собирался , да и не мог оставить преданной и все знающей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Эрнестины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Феодоровны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и фрейлин - дочерей, свою службу дипломата и камергера - автор) эгоистичность, вспыльчивость, частую, рассеянную невнимательность к ней, а в конце - даже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полухолодность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,- и даже то, что ей нередко приходилось лгать детям, и на все их вопросы: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"А где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папА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и почему он обедает с нами только раз в неделю?" - с запинкою отвечать, что он на службе и очень занят.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Свободной от косых взглядов, презрительной жалости, отчуждения, и всего того, что сопровождало ее фальшивое положение полужены -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полулюбовницы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Елену Александровну избавляло только кратковременное пребывание вместе с Тютчевым за границей - по нескольку месяцев в году, да и то - не каждое лето.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Для того круга, в котором жила Елена Александровна Денисьева в России, она до конца жизни была "парией", отверженною, оступившейся.</a:t>
            </a:r>
          </a:p>
          <a:p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Тютчев не объединял стихи в циклы</a:t>
            </a:r>
            <a:endParaRPr lang="ru-R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ll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hyperlink" Target="http://ru.wikipedia.org/wiki/%D0%A4%D0%B0%D0%B9%D0%BB:Fyodor_Tyutchev.jpg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hyperlink" Target="http://shkolazhizni.ru/img/content/i66/66129_or.jpg" TargetMode="Externa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hkolazhizni.ru/img/content/i66/66130_or.gi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428736"/>
            <a:ext cx="7772400" cy="1470025"/>
          </a:xfrm>
        </p:spPr>
        <p:txBody>
          <a:bodyPr/>
          <a:lstStyle/>
          <a:p>
            <a:r>
              <a:rPr lang="ru-RU" dirty="0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ysClr val="windowText" lastClr="000000"/>
                </a:solidFill>
                <a:latin typeface="Arial Black" pitchFamily="34" charset="0"/>
              </a:rPr>
              <a:t>Ф.И.Тютчев</a:t>
            </a:r>
            <a:endParaRPr lang="ru-RU" dirty="0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ysClr val="windowText" lastClr="000000"/>
              </a:solidFill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3500438"/>
            <a:ext cx="6400800" cy="785818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«Поэт мысли»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4" name="Рисунок 3" descr="http://upload.wikimedia.org/wikipedia/commons/thumb/b/bb/Fyodor_Tyutchev.jpg/250px-Fyodor_Tyutchev.jpg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71802" y="2571744"/>
            <a:ext cx="3214710" cy="371477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6">
                <a:lumMod val="50000"/>
              </a:schemeClr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1214414" y="571480"/>
            <a:ext cx="6858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Сорокина Анастасия Альбертовна  Школа №27</a:t>
            </a:r>
            <a:endParaRPr lang="ru-RU" dirty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latin typeface="Arial Black" pitchFamily="34" charset="0"/>
              </a:rPr>
              <a:t>Смерть «души»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115328" cy="4857784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"Твоя любовь, твоя, а не моя, но без этой твоей нет жизни, нет и самого меня". </a:t>
            </a:r>
          </a:p>
          <a:p>
            <a:r>
              <a:rPr lang="ru-RU" dirty="0" smtClean="0"/>
              <a:t>"Только при ней и для неё я был личностью, только в её любви '...' я сознавал себя".</a:t>
            </a:r>
          </a:p>
          <a:p>
            <a:r>
              <a:rPr lang="ru-RU" dirty="0" smtClean="0"/>
              <a:t>"Всё кончено... Вчера мы её хоронили... Что это такое? Что случилось? О чём это я Вам пишу - не знаю... </a:t>
            </a:r>
            <a:r>
              <a:rPr lang="ru-RU" u="sng" dirty="0" smtClean="0"/>
              <a:t>Во мне всё убито: мысли, чувства, память, всё... </a:t>
            </a:r>
            <a:r>
              <a:rPr lang="ru-RU" dirty="0" smtClean="0"/>
              <a:t>Я чувствую себя совершенным </a:t>
            </a:r>
            <a:r>
              <a:rPr lang="ru-RU" dirty="0" err="1" smtClean="0"/>
              <a:t>идиотом</a:t>
            </a:r>
            <a:r>
              <a:rPr lang="ru-RU" u="sng" dirty="0" smtClean="0"/>
              <a:t>. Пустота, страшная пустота.</a:t>
            </a:r>
            <a:r>
              <a:rPr lang="ru-RU" dirty="0" smtClean="0"/>
              <a:t> И даже в смерти не предвижу облегчения. Сердце пусто, мозг изнеможён. Страшно, невыносимо... Писать более не в силах, да и что писать?.."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latin typeface="Arial Black" pitchFamily="34" charset="0"/>
              </a:rPr>
              <a:t>Финал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r>
              <a:rPr lang="ru-RU" dirty="0" smtClean="0"/>
              <a:t>Тютчев не оправился от потери до конца жизни;</a:t>
            </a:r>
          </a:p>
          <a:p>
            <a:r>
              <a:rPr lang="ru-RU" dirty="0" smtClean="0"/>
              <a:t>Через 9 месяцев после смерти Лели умирают от скоротечной чахотки их 14летняя дочь и 3летний сын (в один день);</a:t>
            </a:r>
          </a:p>
          <a:p>
            <a:r>
              <a:rPr lang="ru-RU" dirty="0" smtClean="0"/>
              <a:t>«</a:t>
            </a:r>
            <a:r>
              <a:rPr lang="ru-RU" dirty="0" err="1" smtClean="0"/>
              <a:t>Денисьевский</a:t>
            </a:r>
            <a:r>
              <a:rPr lang="ru-RU" dirty="0" smtClean="0"/>
              <a:t> цикл» (около 15стихотворений) считается лучшим, что было написано в жанре любовной лирики.</a:t>
            </a:r>
            <a:endParaRPr lang="ru-RU" dirty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latin typeface="Arial Black" pitchFamily="34" charset="0"/>
              </a:rPr>
              <a:t>Периодизация творчества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85000" lnSpcReduction="20000"/>
          </a:bodyPr>
          <a:lstStyle/>
          <a:p>
            <a:r>
              <a:rPr lang="ru-RU" b="1" u="sng" dirty="0" smtClean="0"/>
              <a:t>10е-начало 20х </a:t>
            </a:r>
            <a:r>
              <a:rPr lang="ru-RU" b="1" u="sng" dirty="0" err="1" smtClean="0"/>
              <a:t>гг</a:t>
            </a:r>
            <a:r>
              <a:rPr lang="ru-RU" b="1" u="sng" dirty="0" smtClean="0"/>
              <a:t> 19 века</a:t>
            </a:r>
          </a:p>
          <a:p>
            <a:pPr>
              <a:buNone/>
            </a:pPr>
            <a:r>
              <a:rPr lang="ru-RU" dirty="0" smtClean="0"/>
              <a:t>юношеские стихи, архаичные по стилю и</a:t>
            </a:r>
          </a:p>
          <a:p>
            <a:pPr>
              <a:buNone/>
            </a:pPr>
            <a:r>
              <a:rPr lang="ru-RU" dirty="0" smtClean="0"/>
              <a:t>близкие к поэзии 18 века;</a:t>
            </a:r>
          </a:p>
          <a:p>
            <a:r>
              <a:rPr lang="ru-RU" b="1" u="sng" dirty="0" smtClean="0"/>
              <a:t>конец 20х-40е </a:t>
            </a:r>
            <a:r>
              <a:rPr lang="ru-RU" b="1" u="sng" dirty="0" err="1" smtClean="0"/>
              <a:t>гг</a:t>
            </a:r>
            <a:r>
              <a:rPr lang="ru-RU" b="1" u="sng" dirty="0" smtClean="0"/>
              <a:t> 19 века</a:t>
            </a:r>
          </a:p>
          <a:p>
            <a:pPr>
              <a:buNone/>
            </a:pPr>
            <a:r>
              <a:rPr lang="ru-RU" dirty="0" smtClean="0"/>
              <a:t>появление оригинального стиля, сплав</a:t>
            </a:r>
          </a:p>
          <a:p>
            <a:pPr>
              <a:buNone/>
            </a:pPr>
            <a:r>
              <a:rPr lang="ru-RU" dirty="0" smtClean="0"/>
              <a:t>одической поэзии 18 века и традиций</a:t>
            </a:r>
          </a:p>
          <a:p>
            <a:pPr>
              <a:buNone/>
            </a:pPr>
            <a:r>
              <a:rPr lang="ru-RU" dirty="0" smtClean="0"/>
              <a:t>европейского романтизма;</a:t>
            </a:r>
          </a:p>
          <a:p>
            <a:r>
              <a:rPr lang="ru-RU" b="1" u="sng" dirty="0" smtClean="0"/>
              <a:t>40е </a:t>
            </a:r>
            <a:r>
              <a:rPr lang="ru-RU" b="1" u="sng" dirty="0" err="1" smtClean="0"/>
              <a:t>гг</a:t>
            </a:r>
            <a:endParaRPr lang="ru-RU" b="1" u="sng" dirty="0" smtClean="0"/>
          </a:p>
          <a:p>
            <a:pPr>
              <a:buNone/>
            </a:pPr>
            <a:r>
              <a:rPr lang="ru-RU" dirty="0" smtClean="0"/>
              <a:t>почти не пишет;</a:t>
            </a:r>
          </a:p>
          <a:p>
            <a:r>
              <a:rPr lang="ru-RU" b="1" u="sng" dirty="0" smtClean="0"/>
              <a:t>50е-начало 70х </a:t>
            </a:r>
            <a:r>
              <a:rPr lang="ru-RU" b="1" u="sng" dirty="0" err="1" smtClean="0"/>
              <a:t>гг</a:t>
            </a:r>
            <a:endParaRPr lang="ru-RU" b="1" u="sng" dirty="0" smtClean="0"/>
          </a:p>
          <a:p>
            <a:pPr>
              <a:buNone/>
            </a:pPr>
            <a:r>
              <a:rPr lang="ru-RU" dirty="0" smtClean="0"/>
              <a:t>Многочисленные политические стихотворения,</a:t>
            </a:r>
          </a:p>
          <a:p>
            <a:pPr>
              <a:buNone/>
            </a:pPr>
            <a:r>
              <a:rPr lang="ru-RU" dirty="0" smtClean="0"/>
              <a:t>стихотворения «на случай» и «</a:t>
            </a:r>
            <a:r>
              <a:rPr lang="ru-RU" dirty="0" err="1" smtClean="0"/>
              <a:t>Денисьевский</a:t>
            </a:r>
            <a:r>
              <a:rPr lang="ru-RU" dirty="0" smtClean="0"/>
              <a:t> цикл».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latin typeface="Arial Black" pitchFamily="34" charset="0"/>
              </a:rPr>
              <a:t>Особенности лирики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«Тютчеву достаточно несколько строк;</a:t>
            </a:r>
          </a:p>
          <a:p>
            <a:pPr>
              <a:buNone/>
            </a:pPr>
            <a:r>
              <a:rPr lang="ru-RU" dirty="0" smtClean="0"/>
              <a:t>солнечные системы, туманные пятна «Войны</a:t>
            </a:r>
          </a:p>
          <a:p>
            <a:pPr>
              <a:buNone/>
            </a:pPr>
            <a:r>
              <a:rPr lang="ru-RU" dirty="0" smtClean="0"/>
              <a:t>и мира» и «Братьев Карамазовых» сжимает</a:t>
            </a:r>
          </a:p>
          <a:p>
            <a:pPr>
              <a:buNone/>
            </a:pPr>
            <a:r>
              <a:rPr lang="ru-RU" dirty="0" smtClean="0"/>
              <a:t>он… в один алмаз. Вот почему критика так</a:t>
            </a:r>
          </a:p>
          <a:p>
            <a:pPr>
              <a:buNone/>
            </a:pPr>
            <a:r>
              <a:rPr lang="ru-RU" dirty="0" smtClean="0"/>
              <a:t>беспощадно бьется над ним. Его совершенство</a:t>
            </a:r>
          </a:p>
          <a:p>
            <a:pPr>
              <a:buNone/>
            </a:pPr>
            <a:r>
              <a:rPr lang="ru-RU" dirty="0" smtClean="0"/>
              <a:t>для нее почти непроницаемо… Толковать</a:t>
            </a:r>
          </a:p>
          <a:p>
            <a:pPr>
              <a:buNone/>
            </a:pPr>
            <a:r>
              <a:rPr lang="ru-RU" dirty="0" smtClean="0"/>
              <a:t>Тютчева – превращать алмаз в уголь».</a:t>
            </a:r>
          </a:p>
          <a:p>
            <a:pPr algn="r">
              <a:buNone/>
            </a:pPr>
            <a:r>
              <a:rPr lang="ru-RU" b="1" dirty="0" smtClean="0"/>
              <a:t>Д.Мережковский</a:t>
            </a:r>
            <a:endParaRPr lang="ru-RU" b="1" dirty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8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1000"/>
                            </p:stCondLst>
                            <p:childTnLst>
                              <p:par>
                                <p:cTn id="3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latin typeface="Arial Black" pitchFamily="34" charset="0"/>
              </a:rPr>
              <a:t>Особенности лирики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r>
              <a:rPr lang="ru-RU" dirty="0" smtClean="0"/>
              <a:t>философичность;</a:t>
            </a:r>
          </a:p>
          <a:p>
            <a:r>
              <a:rPr lang="ru-RU" dirty="0" smtClean="0"/>
              <a:t>масштабность;</a:t>
            </a:r>
          </a:p>
          <a:p>
            <a:r>
              <a:rPr lang="ru-RU" dirty="0" smtClean="0"/>
              <a:t>склонность к глубоким обобщениям;</a:t>
            </a:r>
          </a:p>
          <a:p>
            <a:r>
              <a:rPr lang="ru-RU" dirty="0" smtClean="0"/>
              <a:t>философские раздумья;</a:t>
            </a:r>
          </a:p>
          <a:p>
            <a:r>
              <a:rPr lang="ru-RU" dirty="0" smtClean="0"/>
              <a:t>трагизм земного существования.</a:t>
            </a:r>
          </a:p>
          <a:p>
            <a:endParaRPr lang="ru-RU" dirty="0" smtClean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latin typeface="Arial Black" pitchFamily="34" charset="0"/>
              </a:rPr>
              <a:t>Мотивы лирики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Человек на краю бездны;</a:t>
            </a:r>
          </a:p>
          <a:p>
            <a:r>
              <a:rPr lang="ru-RU" dirty="0" smtClean="0"/>
              <a:t>Катастрофа, борьба и гибель;</a:t>
            </a:r>
          </a:p>
          <a:p>
            <a:r>
              <a:rPr lang="ru-RU" dirty="0" smtClean="0"/>
              <a:t>Тайна и интуиция;</a:t>
            </a:r>
          </a:p>
          <a:p>
            <a:r>
              <a:rPr lang="ru-RU" dirty="0" smtClean="0"/>
              <a:t>Ночь и день;</a:t>
            </a:r>
          </a:p>
          <a:p>
            <a:r>
              <a:rPr lang="ru-RU" dirty="0" smtClean="0"/>
              <a:t>Одиночество;</a:t>
            </a:r>
          </a:p>
          <a:p>
            <a:r>
              <a:rPr lang="ru-RU" dirty="0" smtClean="0"/>
              <a:t>Природа;</a:t>
            </a:r>
          </a:p>
          <a:p>
            <a:r>
              <a:rPr lang="ru-RU" dirty="0" smtClean="0"/>
              <a:t>Земля и небо;</a:t>
            </a:r>
          </a:p>
          <a:p>
            <a:r>
              <a:rPr lang="ru-RU" dirty="0" smtClean="0"/>
              <a:t>Воспоминания;</a:t>
            </a:r>
          </a:p>
          <a:p>
            <a:r>
              <a:rPr lang="ru-RU" dirty="0" smtClean="0"/>
              <a:t>Любовь.</a:t>
            </a:r>
            <a:endParaRPr lang="ru-RU" dirty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latin typeface="Arial Black" pitchFamily="34" charset="0"/>
              </a:rPr>
              <a:t>Любовная лирики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142984"/>
            <a:ext cx="3257544" cy="4983179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осмысление любви как трагедии, как фатальной силы, ведущей к опустошению и гибели;</a:t>
            </a:r>
          </a:p>
          <a:p>
            <a:r>
              <a:rPr lang="ru-RU" dirty="0" err="1" smtClean="0"/>
              <a:t>исповедальность</a:t>
            </a:r>
            <a:r>
              <a:rPr lang="ru-RU" dirty="0" smtClean="0"/>
              <a:t>;</a:t>
            </a:r>
          </a:p>
          <a:p>
            <a:r>
              <a:rPr lang="ru-RU" dirty="0" smtClean="0"/>
              <a:t>болезненность чувств.</a:t>
            </a:r>
          </a:p>
          <a:p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3714744" y="1142984"/>
            <a:ext cx="4972056" cy="498317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Любовь, любовь – гласит преданье –</a:t>
            </a:r>
          </a:p>
          <a:p>
            <a:pPr>
              <a:buNone/>
            </a:pPr>
            <a:r>
              <a:rPr lang="ru-RU" dirty="0" smtClean="0"/>
              <a:t>Союз души с душой родной – </a:t>
            </a:r>
          </a:p>
          <a:p>
            <a:pPr>
              <a:buNone/>
            </a:pPr>
            <a:r>
              <a:rPr lang="ru-RU" dirty="0" smtClean="0"/>
              <a:t>Их </a:t>
            </a:r>
            <a:r>
              <a:rPr lang="ru-RU" dirty="0" err="1" smtClean="0"/>
              <a:t>съединенье</a:t>
            </a:r>
            <a:r>
              <a:rPr lang="ru-RU" dirty="0" smtClean="0"/>
              <a:t>, сочетанье</a:t>
            </a:r>
          </a:p>
          <a:p>
            <a:pPr>
              <a:buNone/>
            </a:pPr>
            <a:r>
              <a:rPr lang="ru-RU" dirty="0" smtClean="0"/>
              <a:t>И … поединок роковой…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И чем одно из них нежнее</a:t>
            </a:r>
          </a:p>
          <a:p>
            <a:pPr>
              <a:buNone/>
            </a:pPr>
            <a:r>
              <a:rPr lang="ru-RU" dirty="0" smtClean="0"/>
              <a:t>В борьбе неравной двух сердец,</a:t>
            </a:r>
          </a:p>
          <a:p>
            <a:pPr>
              <a:buNone/>
            </a:pPr>
            <a:r>
              <a:rPr lang="ru-RU" dirty="0" smtClean="0"/>
              <a:t>Тем неизбежней и вернее,</a:t>
            </a:r>
          </a:p>
          <a:p>
            <a:pPr>
              <a:buNone/>
            </a:pPr>
            <a:r>
              <a:rPr lang="ru-RU" dirty="0" smtClean="0"/>
              <a:t>Любя, страдая, грустно млея,</a:t>
            </a:r>
          </a:p>
          <a:p>
            <a:pPr>
              <a:buNone/>
            </a:pPr>
            <a:r>
              <a:rPr lang="ru-RU" dirty="0" smtClean="0"/>
              <a:t>Оно изноет наконец…</a:t>
            </a:r>
          </a:p>
          <a:p>
            <a:pPr algn="r">
              <a:buNone/>
            </a:pPr>
            <a:r>
              <a:rPr lang="ru-RU" b="1" dirty="0" smtClean="0"/>
              <a:t>«Предопределение»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latin typeface="Arial Black" pitchFamily="34" charset="0"/>
              </a:rPr>
              <a:t>Любовная лирики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142984"/>
            <a:ext cx="4043362" cy="498317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Первой жене спустя 10 лет после ее смерти: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Еще томлюсь тоской желаний,</a:t>
            </a:r>
          </a:p>
          <a:p>
            <a:pPr>
              <a:buNone/>
            </a:pPr>
            <a:r>
              <a:rPr lang="ru-RU" dirty="0" smtClean="0"/>
              <a:t>Еще стремлюсь к тебе душой – </a:t>
            </a:r>
          </a:p>
          <a:p>
            <a:pPr>
              <a:buNone/>
            </a:pPr>
            <a:r>
              <a:rPr lang="ru-RU" dirty="0" smtClean="0"/>
              <a:t>И в сумраке воспоминаний</a:t>
            </a:r>
          </a:p>
          <a:p>
            <a:pPr>
              <a:buNone/>
            </a:pPr>
            <a:r>
              <a:rPr lang="ru-RU" dirty="0" smtClean="0"/>
              <a:t>Еще ловлю я образ твой…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643438" y="1142984"/>
            <a:ext cx="4043362" cy="4983179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Твой образ милый, незабвенный,</a:t>
            </a:r>
          </a:p>
          <a:p>
            <a:pPr>
              <a:buNone/>
            </a:pPr>
            <a:r>
              <a:rPr lang="ru-RU" dirty="0" smtClean="0"/>
              <a:t>Он предо мной везде, всегда,</a:t>
            </a:r>
          </a:p>
          <a:p>
            <a:pPr>
              <a:buNone/>
            </a:pPr>
            <a:r>
              <a:rPr lang="ru-RU" dirty="0" smtClean="0"/>
              <a:t>Недостижимый, неизменный,</a:t>
            </a:r>
          </a:p>
          <a:p>
            <a:pPr>
              <a:buNone/>
            </a:pPr>
            <a:r>
              <a:rPr lang="ru-RU" dirty="0" smtClean="0"/>
              <a:t>Как ночью на небе звезда…</a:t>
            </a:r>
          </a:p>
          <a:p>
            <a:pPr algn="r">
              <a:buNone/>
            </a:pPr>
            <a:r>
              <a:rPr lang="ru-RU" b="1" dirty="0" smtClean="0"/>
              <a:t>«Еще томлюсь тоской желаний…»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ln>
                  <a:solidFill>
                    <a:schemeClr val="accent6">
                      <a:lumMod val="50000"/>
                    </a:schemeClr>
                  </a:solidFill>
                </a:ln>
                <a:latin typeface="Arial Black" pitchFamily="34" charset="0"/>
              </a:rPr>
              <a:t>Денисьевский</a:t>
            </a:r>
            <a:r>
              <a:rPr lang="ru-RU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latin typeface="Arial Black" pitchFamily="34" charset="0"/>
              </a:rPr>
              <a:t> цикл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071546"/>
            <a:ext cx="4038600" cy="5054617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3400" dirty="0" smtClean="0"/>
              <a:t>Сегодня, друг, пятнадцать лет минуло</a:t>
            </a:r>
            <a:br>
              <a:rPr lang="ru-RU" sz="3400" dirty="0" smtClean="0"/>
            </a:br>
            <a:r>
              <a:rPr lang="ru-RU" sz="3400" dirty="0" smtClean="0"/>
              <a:t>С того блаженно-рокового дня,</a:t>
            </a:r>
            <a:br>
              <a:rPr lang="ru-RU" sz="3400" dirty="0" smtClean="0"/>
            </a:br>
            <a:r>
              <a:rPr lang="ru-RU" sz="3400" dirty="0" smtClean="0"/>
              <a:t>Как душу всю она свою вдохнула,</a:t>
            </a:r>
            <a:br>
              <a:rPr lang="ru-RU" sz="3400" dirty="0" smtClean="0"/>
            </a:br>
            <a:r>
              <a:rPr lang="ru-RU" sz="3400" dirty="0" smtClean="0"/>
              <a:t>Как всю себя перелила в меня...</a:t>
            </a:r>
          </a:p>
          <a:p>
            <a:pPr algn="r">
              <a:buNone/>
            </a:pPr>
            <a:r>
              <a:rPr lang="ru-RU" sz="3400" b="1" dirty="0" smtClean="0"/>
              <a:t>«Сегодня, друг, пятнадцать лет минуло...»</a:t>
            </a:r>
          </a:p>
          <a:p>
            <a:pPr algn="r">
              <a:buNone/>
            </a:pPr>
            <a:endParaRPr lang="ru-RU" b="1" dirty="0" smtClean="0"/>
          </a:p>
          <a:p>
            <a:pPr algn="r">
              <a:buNone/>
            </a:pPr>
            <a:endParaRPr lang="ru-RU" b="1" dirty="0" smtClean="0"/>
          </a:p>
          <a:p>
            <a:pPr algn="r">
              <a:buNone/>
            </a:pPr>
            <a:endParaRPr lang="ru-RU" b="1" dirty="0" smtClean="0"/>
          </a:p>
          <a:p>
            <a:pPr algn="r">
              <a:buNone/>
            </a:pPr>
            <a:endParaRPr lang="ru-RU" b="1" dirty="0" smtClean="0"/>
          </a:p>
          <a:p>
            <a:pPr>
              <a:lnSpc>
                <a:spcPct val="110000"/>
              </a:lnSpc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648200" y="1071546"/>
            <a:ext cx="4038600" cy="505461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  <a:buNone/>
            </a:pPr>
            <a:r>
              <a:rPr lang="ru-RU" b="1" dirty="0" smtClean="0"/>
              <a:t>	</a:t>
            </a:r>
            <a:r>
              <a:rPr lang="ru-RU" dirty="0" smtClean="0"/>
              <a:t>О, как убийственно мы любим!</a:t>
            </a:r>
          </a:p>
          <a:p>
            <a:pPr>
              <a:lnSpc>
                <a:spcPct val="110000"/>
              </a:lnSpc>
              <a:buNone/>
            </a:pPr>
            <a:r>
              <a:rPr lang="ru-RU" dirty="0" smtClean="0"/>
              <a:t>	Как в буйной слепоте страстей</a:t>
            </a:r>
            <a:br>
              <a:rPr lang="ru-RU" dirty="0" smtClean="0"/>
            </a:br>
            <a:r>
              <a:rPr lang="ru-RU" dirty="0" smtClean="0"/>
              <a:t>Мы то всего вернее губим,</a:t>
            </a:r>
            <a:br>
              <a:rPr lang="ru-RU" dirty="0" smtClean="0"/>
            </a:br>
            <a:r>
              <a:rPr lang="ru-RU" dirty="0" smtClean="0"/>
              <a:t>Что сердцу нашему милей!</a:t>
            </a:r>
          </a:p>
          <a:p>
            <a:pPr>
              <a:lnSpc>
                <a:spcPct val="110000"/>
              </a:lnSpc>
              <a:buNone/>
            </a:pPr>
            <a:r>
              <a:rPr lang="ru-RU" dirty="0" smtClean="0"/>
              <a:t>	Давно ль, гордясь своей победой,</a:t>
            </a:r>
            <a:br>
              <a:rPr lang="ru-RU" dirty="0" smtClean="0"/>
            </a:br>
            <a:r>
              <a:rPr lang="ru-RU" dirty="0" smtClean="0"/>
              <a:t>Ты говорил: она моя...</a:t>
            </a:r>
            <a:br>
              <a:rPr lang="ru-RU" dirty="0" smtClean="0"/>
            </a:br>
            <a:r>
              <a:rPr lang="ru-RU" dirty="0" smtClean="0"/>
              <a:t>Год не прошел — спроси и сведай,</a:t>
            </a:r>
            <a:br>
              <a:rPr lang="ru-RU" dirty="0" smtClean="0"/>
            </a:br>
            <a:r>
              <a:rPr lang="ru-RU" dirty="0" smtClean="0"/>
              <a:t>Что уцелело от </a:t>
            </a:r>
            <a:r>
              <a:rPr lang="ru-RU" dirty="0" err="1" smtClean="0"/>
              <a:t>нея</a:t>
            </a:r>
            <a:r>
              <a:rPr lang="ru-RU" dirty="0" smtClean="0"/>
              <a:t>?..</a:t>
            </a:r>
          </a:p>
          <a:p>
            <a:pPr>
              <a:lnSpc>
                <a:spcPct val="110000"/>
              </a:lnSpc>
              <a:buNone/>
            </a:pPr>
            <a:r>
              <a:rPr lang="ru-RU" dirty="0" smtClean="0"/>
              <a:t>	И что ж теперь? И где все это?</a:t>
            </a:r>
            <a:br>
              <a:rPr lang="ru-RU" dirty="0" smtClean="0"/>
            </a:br>
            <a:r>
              <a:rPr lang="ru-RU" dirty="0" smtClean="0"/>
              <a:t>И долговечен ли был сон?</a:t>
            </a:r>
            <a:br>
              <a:rPr lang="ru-RU" dirty="0" smtClean="0"/>
            </a:br>
            <a:r>
              <a:rPr lang="ru-RU" dirty="0" smtClean="0"/>
              <a:t>Увы, как северное лето,</a:t>
            </a:r>
            <a:br>
              <a:rPr lang="ru-RU" dirty="0" smtClean="0"/>
            </a:br>
            <a:r>
              <a:rPr lang="ru-RU" dirty="0" smtClean="0"/>
              <a:t>Был мимолетным гостем он!</a:t>
            </a:r>
          </a:p>
          <a:p>
            <a:pPr algn="r">
              <a:lnSpc>
                <a:spcPct val="110000"/>
              </a:lnSpc>
              <a:buNone/>
            </a:pPr>
            <a:r>
              <a:rPr lang="ru-RU" b="1" dirty="0" smtClean="0"/>
              <a:t>«О, как убийственно мы любим!»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ln>
                  <a:solidFill>
                    <a:schemeClr val="accent6">
                      <a:lumMod val="50000"/>
                    </a:schemeClr>
                  </a:solidFill>
                </a:ln>
                <a:latin typeface="Arial Black" pitchFamily="34" charset="0"/>
              </a:rPr>
              <a:t>Денисьевский</a:t>
            </a:r>
            <a:r>
              <a:rPr lang="ru-RU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latin typeface="Arial Black" pitchFamily="34" charset="0"/>
              </a:rPr>
              <a:t> цикл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	Весь день она лежала в забытьи –</a:t>
            </a:r>
            <a:br>
              <a:rPr lang="ru-RU" dirty="0" smtClean="0"/>
            </a:br>
            <a:r>
              <a:rPr lang="ru-RU" dirty="0" smtClean="0"/>
              <a:t>И всю её уж тени покрывали …</a:t>
            </a:r>
            <a:br>
              <a:rPr lang="ru-RU" dirty="0" smtClean="0"/>
            </a:br>
            <a:r>
              <a:rPr lang="ru-RU" dirty="0" smtClean="0"/>
              <a:t>Сознательно она проговорила:</a:t>
            </a:r>
            <a:br>
              <a:rPr lang="ru-RU" dirty="0" smtClean="0"/>
            </a:br>
            <a:r>
              <a:rPr lang="ru-RU" dirty="0" smtClean="0"/>
              <a:t>(Я был при ней, убитый, но живой)</a:t>
            </a:r>
            <a:br>
              <a:rPr lang="ru-RU" dirty="0" smtClean="0"/>
            </a:br>
            <a:r>
              <a:rPr lang="ru-RU" dirty="0" smtClean="0"/>
              <a:t>«О, как всё это я любила!»</a:t>
            </a:r>
            <a:br>
              <a:rPr lang="ru-RU" dirty="0" smtClean="0"/>
            </a:br>
            <a:r>
              <a:rPr lang="ru-RU" dirty="0" smtClean="0"/>
              <a:t>Любила ты, и так, как ты, любить –</a:t>
            </a:r>
            <a:br>
              <a:rPr lang="ru-RU" dirty="0" smtClean="0"/>
            </a:br>
            <a:r>
              <a:rPr lang="ru-RU" dirty="0" smtClean="0"/>
              <a:t>Нет, никому ещё не удавалось –</a:t>
            </a:r>
            <a:br>
              <a:rPr lang="ru-RU" dirty="0" smtClean="0"/>
            </a:br>
            <a:r>
              <a:rPr lang="ru-RU" dirty="0" smtClean="0"/>
              <a:t>О Господи!.. и это пережить...</a:t>
            </a:r>
            <a:br>
              <a:rPr lang="ru-RU" dirty="0" smtClean="0"/>
            </a:br>
            <a:r>
              <a:rPr lang="ru-RU" dirty="0" smtClean="0"/>
              <a:t>И сердце на клочки не разорвалось...</a:t>
            </a:r>
          </a:p>
          <a:p>
            <a:pPr algn="r">
              <a:buNone/>
            </a:pPr>
            <a:r>
              <a:rPr lang="ru-RU" b="1" dirty="0" smtClean="0"/>
              <a:t>«Весь день она лежала в забытьи...»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4294967295"/>
          </p:nvPr>
        </p:nvSpPr>
        <p:spPr>
          <a:xfrm>
            <a:off x="7143768" y="1143000"/>
            <a:ext cx="2000232" cy="4983163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latin typeface="Arial Black" pitchFamily="34" charset="0"/>
              </a:rPr>
              <a:t>Годы жизни</a:t>
            </a:r>
            <a:endParaRPr lang="ru-RU" dirty="0">
              <a:ln>
                <a:solidFill>
                  <a:schemeClr val="accent6">
                    <a:lumMod val="50000"/>
                  </a:schemeClr>
                </a:solidFill>
              </a:ln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571612"/>
            <a:ext cx="4829180" cy="4525963"/>
          </a:xfrm>
        </p:spPr>
        <p:txBody>
          <a:bodyPr/>
          <a:lstStyle/>
          <a:p>
            <a:r>
              <a:rPr lang="ru-RU" dirty="0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1803</a:t>
            </a:r>
          </a:p>
          <a:p>
            <a:pPr>
              <a:buNone/>
            </a:pPr>
            <a:r>
              <a:rPr lang="ru-RU" dirty="0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Орловская</a:t>
            </a:r>
          </a:p>
          <a:p>
            <a:pPr>
              <a:buNone/>
            </a:pPr>
            <a:r>
              <a:rPr lang="ru-RU" dirty="0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губерния</a:t>
            </a:r>
          </a:p>
          <a:p>
            <a:pPr>
              <a:buNone/>
            </a:pPr>
            <a:endParaRPr lang="ru-RU" dirty="0" smtClean="0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  <a:p>
            <a:r>
              <a:rPr lang="ru-RU" dirty="0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1873</a:t>
            </a:r>
          </a:p>
          <a:p>
            <a:pPr>
              <a:buNone/>
            </a:pPr>
            <a:r>
              <a:rPr lang="ru-RU" dirty="0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Царское село</a:t>
            </a:r>
            <a:endParaRPr lang="ru-RU" dirty="0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4" name="Лента лицом вниз 3"/>
          <p:cNvSpPr/>
          <p:nvPr/>
        </p:nvSpPr>
        <p:spPr>
          <a:xfrm>
            <a:off x="3071802" y="2928934"/>
            <a:ext cx="3857652" cy="928694"/>
          </a:xfrm>
          <a:prstGeom prst="ribb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latin typeface="Arial Black" pitchFamily="34" charset="0"/>
              </a:rPr>
              <a:t>70 лет</a:t>
            </a:r>
            <a:endParaRPr lang="ru-RU" sz="2800" dirty="0">
              <a:ln>
                <a:solidFill>
                  <a:schemeClr val="accent6">
                    <a:lumMod val="50000"/>
                  </a:schemeClr>
                </a:solidFill>
              </a:ln>
              <a:latin typeface="Arial Black" pitchFamily="34" charset="0"/>
            </a:endParaRPr>
          </a:p>
        </p:txBody>
      </p:sp>
      <p:pic>
        <p:nvPicPr>
          <p:cNvPr id="2050" name="Picture 2" descr="C:\Documents and Settings\АЛЕНОЧКА\Мои документы\Алена\Литература\Тютчев\tutchev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16" y="714356"/>
            <a:ext cx="1722260" cy="2333620"/>
          </a:xfrm>
          <a:prstGeom prst="ellipse">
            <a:avLst/>
          </a:prstGeom>
          <a:ln w="63500" cap="rnd">
            <a:solidFill>
              <a:schemeClr val="accent6">
                <a:lumMod val="50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051" name="Picture 3" descr="C:\Documents and Settings\АЛЕНОЧКА\Мои документы\Алена\Литература\Тютчев\tutchev-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6831482" y="3500438"/>
            <a:ext cx="1812484" cy="2643206"/>
          </a:xfrm>
          <a:prstGeom prst="ellipse">
            <a:avLst/>
          </a:prstGeom>
          <a:ln w="63500" cap="rnd">
            <a:solidFill>
              <a:schemeClr val="accent6">
                <a:lumMod val="50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800"/>
                            </p:stCondLst>
                            <p:childTnLst>
                              <p:par>
                                <p:cTn id="2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ln>
                  <a:solidFill>
                    <a:schemeClr val="accent6">
                      <a:lumMod val="50000"/>
                    </a:schemeClr>
                  </a:solidFill>
                </a:ln>
                <a:latin typeface="Arial Black" pitchFamily="34" charset="0"/>
              </a:rPr>
              <a:t>Денисьевский</a:t>
            </a:r>
            <a:r>
              <a:rPr lang="ru-RU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latin typeface="Arial Black" pitchFamily="34" charset="0"/>
              </a:rPr>
              <a:t> цикл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Жизнь, как подстреленная птица,</a:t>
            </a:r>
          </a:p>
          <a:p>
            <a:pPr>
              <a:buNone/>
            </a:pPr>
            <a:r>
              <a:rPr lang="ru-RU" dirty="0" smtClean="0"/>
              <a:t>Подняться хочет - и не может...</a:t>
            </a:r>
          </a:p>
          <a:p>
            <a:pPr>
              <a:buNone/>
            </a:pPr>
            <a:r>
              <a:rPr lang="ru-RU" dirty="0" smtClean="0"/>
              <a:t>Нет ни полёта, ни размаху -</a:t>
            </a:r>
          </a:p>
          <a:p>
            <a:pPr>
              <a:buNone/>
            </a:pPr>
            <a:r>
              <a:rPr lang="ru-RU" dirty="0" smtClean="0"/>
              <a:t>Висят поломанные крылья -</a:t>
            </a:r>
          </a:p>
          <a:p>
            <a:pPr>
              <a:buNone/>
            </a:pPr>
            <a:r>
              <a:rPr lang="ru-RU" dirty="0" smtClean="0"/>
              <a:t>И вся она, прижавшись к праху,</a:t>
            </a:r>
          </a:p>
          <a:p>
            <a:pPr>
              <a:buNone/>
            </a:pPr>
            <a:r>
              <a:rPr lang="ru-RU" dirty="0" smtClean="0"/>
              <a:t>Дрожит от боли и бессилья...</a:t>
            </a:r>
          </a:p>
          <a:p>
            <a:pPr>
              <a:buNone/>
            </a:pPr>
            <a:r>
              <a:rPr lang="ru-RU" b="1" dirty="0" smtClean="0"/>
              <a:t>				«О, этот Юг, о, эта Ницца!..»</a:t>
            </a:r>
          </a:p>
          <a:p>
            <a:pPr>
              <a:buNone/>
            </a:pPr>
            <a:r>
              <a:rPr lang="ru-RU" dirty="0" smtClean="0"/>
              <a:t>	« Да что общего между стихами, прозой, литературой, целым внешним миром и тем... страшным, невыразимо невыносимым, что у меня в эту самую минуту в душе происходит, - этою жизнью, которою вот уже пятый месяц я живу и о которой столько же мало имею понятия, как о нашем загробном существовании, и она-то ,она - жизнь моя, с кем так хорошо было жить, так легко и так отрадно, она же обрекла теперь меня на эти невыразимые адские муки..."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4294967295"/>
          </p:nvPr>
        </p:nvSpPr>
        <p:spPr>
          <a:xfrm>
            <a:off x="8858280" y="1143000"/>
            <a:ext cx="285720" cy="4983163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ln>
                  <a:solidFill>
                    <a:schemeClr val="accent6">
                      <a:lumMod val="50000"/>
                    </a:schemeClr>
                  </a:solidFill>
                </a:ln>
                <a:latin typeface="Arial Black" pitchFamily="34" charset="0"/>
              </a:rPr>
              <a:t>Денисьевский</a:t>
            </a:r>
            <a:r>
              <a:rPr lang="ru-RU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latin typeface="Arial Black" pitchFamily="34" charset="0"/>
              </a:rPr>
              <a:t> цикл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Вот бреду я вдоль большой дороги</a:t>
            </a:r>
          </a:p>
          <a:p>
            <a:pPr>
              <a:buNone/>
            </a:pPr>
            <a:r>
              <a:rPr lang="ru-RU" dirty="0" smtClean="0"/>
              <a:t>В тихом свете гаснущего дня,</a:t>
            </a:r>
          </a:p>
          <a:p>
            <a:pPr>
              <a:buNone/>
            </a:pPr>
            <a:r>
              <a:rPr lang="ru-RU" dirty="0" smtClean="0"/>
              <a:t>Тяжело мне, замирают ноги...</a:t>
            </a:r>
          </a:p>
          <a:p>
            <a:pPr>
              <a:buNone/>
            </a:pPr>
            <a:r>
              <a:rPr lang="ru-RU" dirty="0" smtClean="0"/>
              <a:t>Друг мой милый, видишь ли меня?..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Завтра день молитвы и печали,</a:t>
            </a:r>
          </a:p>
          <a:p>
            <a:pPr>
              <a:buNone/>
            </a:pPr>
            <a:r>
              <a:rPr lang="ru-RU" dirty="0" smtClean="0"/>
              <a:t>Завтра память рокового дня...</a:t>
            </a:r>
          </a:p>
          <a:p>
            <a:pPr>
              <a:buNone/>
            </a:pPr>
            <a:r>
              <a:rPr lang="ru-RU" dirty="0" smtClean="0"/>
              <a:t>Ангел мой, где б души ни витали,</a:t>
            </a:r>
          </a:p>
          <a:p>
            <a:pPr>
              <a:buNone/>
            </a:pPr>
            <a:r>
              <a:rPr lang="ru-RU" dirty="0" smtClean="0"/>
              <a:t>Ангел мой, ты видишь ли меня?</a:t>
            </a:r>
          </a:p>
          <a:p>
            <a:pPr algn="r">
              <a:buNone/>
            </a:pPr>
            <a:r>
              <a:rPr lang="ru-RU" b="1" dirty="0" smtClean="0"/>
              <a:t>«Накануне годовщины 4 августа 1864 года»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4294967295"/>
          </p:nvPr>
        </p:nvSpPr>
        <p:spPr>
          <a:xfrm>
            <a:off x="8072462" y="1143000"/>
            <a:ext cx="1071538" cy="4983163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latin typeface="Arial Black" pitchFamily="34" charset="0"/>
              </a:rPr>
              <a:t>Любовная лирика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/>
              <a:t>	жене </a:t>
            </a:r>
            <a:r>
              <a:rPr lang="ru-RU" i="1" dirty="0" err="1" smtClean="0"/>
              <a:t>Эрнестине</a:t>
            </a:r>
            <a:r>
              <a:rPr lang="ru-RU" i="1" dirty="0" smtClean="0"/>
              <a:t> Тютчевой</a:t>
            </a: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i="1" dirty="0" smtClean="0"/>
              <a:t>	</a:t>
            </a:r>
            <a:r>
              <a:rPr lang="ru-RU" dirty="0" smtClean="0"/>
              <a:t>Все отнял у меня казнящий бог:</a:t>
            </a:r>
            <a:br>
              <a:rPr lang="ru-RU" dirty="0" smtClean="0"/>
            </a:br>
            <a:r>
              <a:rPr lang="ru-RU" dirty="0" smtClean="0"/>
              <a:t>Здоровье, силу воли, воздух, сон,</a:t>
            </a:r>
            <a:br>
              <a:rPr lang="ru-RU" dirty="0" smtClean="0"/>
            </a:br>
            <a:r>
              <a:rPr lang="ru-RU" dirty="0" smtClean="0"/>
              <a:t>Одну тебя при мне оставил он,</a:t>
            </a:r>
            <a:br>
              <a:rPr lang="ru-RU" dirty="0" smtClean="0"/>
            </a:br>
            <a:r>
              <a:rPr lang="ru-RU" dirty="0" smtClean="0"/>
              <a:t>Что б я ему еще молиться мог.</a:t>
            </a:r>
            <a:endParaRPr lang="ru-RU" i="1" dirty="0" smtClean="0"/>
          </a:p>
          <a:p>
            <a:pPr algn="r">
              <a:buNone/>
            </a:pPr>
            <a:r>
              <a:rPr lang="ru-RU" i="1" dirty="0" smtClean="0"/>
              <a:t>	</a:t>
            </a:r>
            <a:r>
              <a:rPr lang="ru-RU" b="1" i="1" dirty="0" smtClean="0"/>
              <a:t>«</a:t>
            </a:r>
            <a:r>
              <a:rPr lang="ru-RU" b="1" dirty="0" smtClean="0"/>
              <a:t>Все отнял у меня казнящий бог»</a:t>
            </a:r>
            <a:endParaRPr lang="ru-RU" b="1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4294967295"/>
          </p:nvPr>
        </p:nvSpPr>
        <p:spPr>
          <a:xfrm>
            <a:off x="6315075" y="1143000"/>
            <a:ext cx="2828925" cy="4983163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latin typeface="Arial Black" pitchFamily="34" charset="0"/>
              </a:rPr>
              <a:t>Любовная лирика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/>
              <a:t>	К.Б. (</a:t>
            </a:r>
            <a:r>
              <a:rPr lang="ru-RU" dirty="0" smtClean="0"/>
              <a:t> баронессе </a:t>
            </a:r>
            <a:r>
              <a:rPr lang="ru-RU" dirty="0" err="1" smtClean="0"/>
              <a:t>Крюденер</a:t>
            </a:r>
            <a:r>
              <a:rPr lang="ru-RU" dirty="0" smtClean="0"/>
              <a:t>) 1870</a:t>
            </a:r>
            <a:endParaRPr lang="ru-RU" i="1" dirty="0" smtClean="0"/>
          </a:p>
          <a:p>
            <a:pPr>
              <a:buNone/>
            </a:pPr>
            <a:r>
              <a:rPr lang="ru-RU" dirty="0" smtClean="0"/>
              <a:t>Я встретил Вас – и всё былое</a:t>
            </a:r>
          </a:p>
          <a:p>
            <a:pPr>
              <a:buNone/>
            </a:pPr>
            <a:r>
              <a:rPr lang="ru-RU" dirty="0" smtClean="0"/>
              <a:t>В отжившем сердце ожило.</a:t>
            </a:r>
          </a:p>
          <a:p>
            <a:pPr>
              <a:buNone/>
            </a:pPr>
            <a:r>
              <a:rPr lang="ru-RU" dirty="0" smtClean="0"/>
              <a:t>Я вспомнил время золотое -</a:t>
            </a:r>
          </a:p>
          <a:p>
            <a:pPr>
              <a:buNone/>
            </a:pPr>
            <a:r>
              <a:rPr lang="ru-RU" dirty="0" smtClean="0"/>
              <a:t>И сердцу стало так тепло…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4294967295"/>
          </p:nvPr>
        </p:nvSpPr>
        <p:spPr>
          <a:xfrm>
            <a:off x="8786842" y="1143000"/>
            <a:ext cx="357158" cy="4983163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latin typeface="Arial Black" pitchFamily="34" charset="0"/>
              </a:rPr>
              <a:t>Философская лирика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	Философия Шеллинга (личное общение в Германии):</a:t>
            </a:r>
          </a:p>
          <a:p>
            <a:r>
              <a:rPr lang="ru-RU" dirty="0" smtClean="0"/>
              <a:t>внутренний мир человека и материальный мир природы подобны друг другу;</a:t>
            </a:r>
          </a:p>
          <a:p>
            <a:r>
              <a:rPr lang="ru-RU" dirty="0" smtClean="0"/>
              <a:t>человек родственно связан с мирозданием;</a:t>
            </a:r>
          </a:p>
          <a:p>
            <a:r>
              <a:rPr lang="ru-RU" dirty="0" smtClean="0"/>
              <a:t>искусство – форма интуитивного постижения мира.</a:t>
            </a:r>
          </a:p>
          <a:p>
            <a:pPr>
              <a:buNone/>
            </a:pPr>
            <a:r>
              <a:rPr lang="ru-RU" dirty="0" smtClean="0"/>
              <a:t>	Тютчев привносит трагическую окраску, противоречивость восприятия мира и человека, образы-символы.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rmAutofit/>
          </a:bodyPr>
          <a:lstStyle/>
          <a:p>
            <a:r>
              <a:rPr lang="ru-RU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latin typeface="Arial Black" pitchFamily="34" charset="0"/>
              </a:rPr>
              <a:t>Философская лирика: человек на краю бездны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411675"/>
          </a:xfrm>
        </p:spPr>
        <p:txBody>
          <a:bodyPr>
            <a:normAutofit/>
          </a:bodyPr>
          <a:lstStyle/>
          <a:p>
            <a:r>
              <a:rPr lang="ru-RU" dirty="0" smtClean="0"/>
              <a:t>Л.г. пристально и с замиранием сердца вслушивается и вглядывается в бездну;</a:t>
            </a:r>
          </a:p>
          <a:p>
            <a:pPr algn="ctr">
              <a:buNone/>
            </a:pPr>
            <a:endParaRPr lang="ru-RU" dirty="0"/>
          </a:p>
        </p:txBody>
      </p:sp>
      <p:sp>
        <p:nvSpPr>
          <p:cNvPr id="4" name="Пятно 1 3"/>
          <p:cNvSpPr/>
          <p:nvPr/>
        </p:nvSpPr>
        <p:spPr>
          <a:xfrm>
            <a:off x="0" y="3429000"/>
            <a:ext cx="5643570" cy="2428892"/>
          </a:xfrm>
          <a:prstGeom prst="irregularSeal1">
            <a:avLst/>
          </a:prstGeom>
        </p:spPr>
        <p:style>
          <a:lnRef idx="1">
            <a:schemeClr val="dk1"/>
          </a:lnRef>
          <a:fillRef idx="100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Бездна Космоса, Вселенной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ятно 1 4"/>
          <p:cNvSpPr/>
          <p:nvPr/>
        </p:nvSpPr>
        <p:spPr>
          <a:xfrm>
            <a:off x="2857488" y="2714620"/>
            <a:ext cx="3000396" cy="914400"/>
          </a:xfrm>
          <a:prstGeom prst="irregularSeal1">
            <a:avLst/>
          </a:prstGeom>
        </p:spPr>
        <p:style>
          <a:lnRef idx="1">
            <a:schemeClr val="dk1"/>
          </a:lnRef>
          <a:fillRef idx="1003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бездна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ятно 1 5"/>
          <p:cNvSpPr/>
          <p:nvPr/>
        </p:nvSpPr>
        <p:spPr>
          <a:xfrm>
            <a:off x="4286248" y="3357562"/>
            <a:ext cx="4857752" cy="2428892"/>
          </a:xfrm>
          <a:prstGeom prst="irregularSeal1">
            <a:avLst/>
          </a:prstGeom>
        </p:spPr>
        <p:style>
          <a:lnRef idx="1">
            <a:schemeClr val="dk1"/>
          </a:lnRef>
          <a:fillRef idx="100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Бездна в душе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человка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latin typeface="Arial Black" pitchFamily="34" charset="0"/>
              </a:rPr>
              <a:t>Философская лирика: катастрофа, борьба, гибель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411675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Подлинное знание о мире оказывается доступным человеку только в момент разрушения, гибели этого мира.</a:t>
            </a:r>
          </a:p>
          <a:p>
            <a:r>
              <a:rPr lang="ru-RU" sz="2400" dirty="0" smtClean="0"/>
              <a:t>«Роковые минуты» – время, когда стираются границы между миром человека и Космосом.</a:t>
            </a:r>
            <a:endParaRPr lang="ru-RU" sz="2400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428596" y="3357562"/>
          <a:ext cx="8429684" cy="2920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rmAutofit/>
          </a:bodyPr>
          <a:lstStyle/>
          <a:p>
            <a:r>
              <a:rPr lang="ru-RU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latin typeface="Arial Black" pitchFamily="34" charset="0"/>
              </a:rPr>
              <a:t>Философская лирика: тайна и интуиция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411675"/>
          </a:xfrm>
        </p:spPr>
        <p:txBody>
          <a:bodyPr>
            <a:normAutofit/>
          </a:bodyPr>
          <a:lstStyle/>
          <a:p>
            <a:r>
              <a:rPr lang="ru-RU" dirty="0" smtClean="0"/>
              <a:t>Тайна, скрытая в глубинах </a:t>
            </a:r>
            <a:r>
              <a:rPr lang="ru-RU" dirty="0" err="1" smtClean="0"/>
              <a:t>Космоса,-непознаваема</a:t>
            </a:r>
            <a:r>
              <a:rPr lang="ru-RU" dirty="0" smtClean="0"/>
              <a:t>;</a:t>
            </a:r>
          </a:p>
          <a:p>
            <a:r>
              <a:rPr lang="ru-RU" dirty="0" smtClean="0"/>
              <a:t>Приблизиться к ней человек может путем интуитивного прозрения.</a:t>
            </a:r>
          </a:p>
          <a:p>
            <a:pPr>
              <a:buNone/>
            </a:pPr>
            <a:r>
              <a:rPr lang="ru-RU" dirty="0" smtClean="0"/>
              <a:t>Жизнь Космоса       таинственной жизни души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не только мир непознаваем до конца, но и собственная душа</a:t>
            </a:r>
            <a:endParaRPr lang="ru-RU" dirty="0"/>
          </a:p>
        </p:txBody>
      </p:sp>
      <p:sp>
        <p:nvSpPr>
          <p:cNvPr id="4" name="Равно 3"/>
          <p:cNvSpPr/>
          <p:nvPr/>
        </p:nvSpPr>
        <p:spPr>
          <a:xfrm>
            <a:off x="3214678" y="4000504"/>
            <a:ext cx="642942" cy="428628"/>
          </a:xfrm>
          <a:prstGeom prst="mathEqua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Левая фигурная скобка 4"/>
          <p:cNvSpPr/>
          <p:nvPr/>
        </p:nvSpPr>
        <p:spPr>
          <a:xfrm rot="16200000">
            <a:off x="4036216" y="1321579"/>
            <a:ext cx="571504" cy="6643734"/>
          </a:xfrm>
          <a:prstGeom prst="leftBrace">
            <a:avLst>
              <a:gd name="adj1" fmla="val 8333"/>
              <a:gd name="adj2" fmla="val 47783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latin typeface="Arial Black" pitchFamily="34" charset="0"/>
              </a:rPr>
              <a:t>Философская лирика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457200" y="1071547"/>
            <a:ext cx="4040188" cy="642941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ночь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57200" y="1714488"/>
            <a:ext cx="4040188" cy="4411675"/>
          </a:xfrm>
        </p:spPr>
        <p:txBody>
          <a:bodyPr>
            <a:normAutofit lnSpcReduction="10000"/>
          </a:bodyPr>
          <a:lstStyle/>
          <a:p>
            <a:r>
              <a:rPr lang="ru-RU" sz="3200" dirty="0" smtClean="0"/>
              <a:t>таинственное,</a:t>
            </a:r>
          </a:p>
          <a:p>
            <a:r>
              <a:rPr lang="ru-RU" sz="3200" dirty="0" smtClean="0"/>
              <a:t>непостижимое,</a:t>
            </a:r>
          </a:p>
          <a:p>
            <a:r>
              <a:rPr lang="ru-RU" sz="3200" dirty="0" smtClean="0"/>
              <a:t>связывающее человека с космическим началом, которое полностью находится вне его воли.</a:t>
            </a:r>
            <a:endParaRPr lang="ru-RU" sz="32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645025" y="1000109"/>
            <a:ext cx="4041775" cy="714379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день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>
          <a:xfrm>
            <a:off x="4645025" y="1643050"/>
            <a:ext cx="4041775" cy="4483113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рациональное,</a:t>
            </a:r>
          </a:p>
          <a:p>
            <a:r>
              <a:rPr lang="ru-RU" sz="3200" dirty="0" smtClean="0"/>
              <a:t>логическое,</a:t>
            </a:r>
          </a:p>
          <a:p>
            <a:r>
              <a:rPr lang="ru-RU" sz="3200" dirty="0" smtClean="0"/>
              <a:t>постижимое,</a:t>
            </a:r>
          </a:p>
          <a:p>
            <a:r>
              <a:rPr lang="ru-RU" sz="3200" dirty="0" smtClean="0"/>
              <a:t>подконтрольное нашей воле и рассудку,</a:t>
            </a:r>
          </a:p>
          <a:p>
            <a:r>
              <a:rPr lang="ru-RU" sz="3200" dirty="0" smtClean="0"/>
              <a:t>дневное начало в жизни и в человеке.</a:t>
            </a:r>
            <a:endParaRPr lang="ru-RU" sz="3200" dirty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8903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latin typeface="Arial Black" pitchFamily="34" charset="0"/>
              </a:rPr>
              <a:t>Философская лирика: одиночество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900618" cy="4525963"/>
          </a:xfrm>
        </p:spPr>
        <p:txBody>
          <a:bodyPr>
            <a:normAutofit fontScale="77500" lnSpcReduction="20000"/>
          </a:bodyPr>
          <a:lstStyle/>
          <a:p>
            <a:r>
              <a:rPr lang="ru-RU" sz="3100" dirty="0" smtClean="0"/>
              <a:t>Естественное состояние л.г.;</a:t>
            </a:r>
          </a:p>
          <a:p>
            <a:r>
              <a:rPr lang="ru-RU" sz="3100" dirty="0" smtClean="0"/>
              <a:t>Причины не кроются в социальной сфере (поэт-толпа, человек-общество);</a:t>
            </a:r>
          </a:p>
          <a:p>
            <a:r>
              <a:rPr lang="ru-RU" sz="3100" dirty="0" smtClean="0"/>
              <a:t>Природа одиночества – метафизическая – смятение и тоска человека перед непостижимыми загадками бытия;</a:t>
            </a:r>
          </a:p>
          <a:p>
            <a:r>
              <a:rPr lang="ru-RU" sz="3100" dirty="0" smtClean="0"/>
              <a:t>Общение и понимание невозможны в принципе;</a:t>
            </a:r>
          </a:p>
          <a:p>
            <a:r>
              <a:rPr lang="ru-RU" sz="3100" dirty="0" smtClean="0"/>
              <a:t>+ мотивы молчания, внутренней сосредоточенности, скрытности.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3504" y="1500174"/>
            <a:ext cx="3543296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/>
              <a:t>Как сердцу высказать себя?</a:t>
            </a:r>
          </a:p>
          <a:p>
            <a:pPr>
              <a:buNone/>
            </a:pPr>
            <a:r>
              <a:rPr lang="ru-RU" sz="2400" dirty="0" smtClean="0"/>
              <a:t>Другому как понять тебя?</a:t>
            </a:r>
          </a:p>
          <a:p>
            <a:pPr>
              <a:buNone/>
            </a:pPr>
            <a:r>
              <a:rPr lang="ru-RU" sz="2400" dirty="0" smtClean="0"/>
              <a:t>Поймет ли он, чем ты живешь?</a:t>
            </a:r>
          </a:p>
          <a:p>
            <a:pPr>
              <a:buNone/>
            </a:pPr>
            <a:r>
              <a:rPr lang="ru-RU" sz="2400" dirty="0" smtClean="0"/>
              <a:t>Мысль изреченная есть ложь.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Молчи, скрывайся и таи</a:t>
            </a:r>
          </a:p>
          <a:p>
            <a:pPr>
              <a:buNone/>
            </a:pPr>
            <a:r>
              <a:rPr lang="ru-RU" sz="2400" dirty="0" smtClean="0"/>
              <a:t>И чувства, и мечты.</a:t>
            </a:r>
          </a:p>
          <a:p>
            <a:pPr algn="r">
              <a:buNone/>
            </a:pPr>
            <a:r>
              <a:rPr lang="ru-RU" sz="2400" b="1" dirty="0" smtClean="0"/>
              <a:t>«</a:t>
            </a:r>
            <a:r>
              <a:rPr lang="en-US" sz="2400" b="1" dirty="0" err="1" smtClean="0"/>
              <a:t>Silentium</a:t>
            </a:r>
            <a:r>
              <a:rPr lang="en-US" sz="2400" b="1" dirty="0" smtClean="0"/>
              <a:t>!</a:t>
            </a:r>
            <a:r>
              <a:rPr lang="ru-RU" sz="2400" b="1" dirty="0" smtClean="0"/>
              <a:t>»</a:t>
            </a:r>
            <a:endParaRPr lang="ru-RU" sz="2400" b="1" dirty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latin typeface="Arial Black" pitchFamily="34" charset="0"/>
              </a:rPr>
              <a:t>Образование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Получил домашнее образование под руководством Семена Раича, ставшего впоследствии учителем М.Ю.Лермонтова.</a:t>
            </a:r>
          </a:p>
          <a:p>
            <a:r>
              <a:rPr lang="ru-RU" dirty="0" smtClean="0"/>
              <a:t>Изучал латынь и древнеримскую поэзию.</a:t>
            </a:r>
          </a:p>
          <a:p>
            <a:r>
              <a:rPr lang="ru-RU" dirty="0" smtClean="0"/>
              <a:t>В 14 лет стал посещать лекции на Словесном факультете Московского университета.</a:t>
            </a:r>
          </a:p>
          <a:p>
            <a:r>
              <a:rPr lang="ru-RU" dirty="0" smtClean="0"/>
              <a:t>В 15 лет избран сотрудником Общества любителей российской словесности.</a:t>
            </a:r>
          </a:p>
          <a:p>
            <a:r>
              <a:rPr lang="ru-RU" dirty="0" smtClean="0"/>
              <a:t>В 16 лет стал студентом Университета.</a:t>
            </a:r>
            <a:endParaRPr lang="ru-RU" dirty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rmAutofit/>
          </a:bodyPr>
          <a:lstStyle/>
          <a:p>
            <a:r>
              <a:rPr lang="ru-RU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latin typeface="Arial Black" pitchFamily="34" charset="0"/>
              </a:rPr>
              <a:t>Философская лирика: природа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411675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Всегда активное действующее лицо;</a:t>
            </a:r>
          </a:p>
          <a:p>
            <a:r>
              <a:rPr lang="ru-RU" dirty="0" smtClean="0"/>
              <a:t>Всегда одушевлена (обращения к земле, к ветру и т.д.);</a:t>
            </a:r>
          </a:p>
          <a:p>
            <a:r>
              <a:rPr lang="ru-RU" dirty="0" smtClean="0"/>
              <a:t>Некая система более или менее понятных человеку знаков и символов космической жизни:</a:t>
            </a:r>
          </a:p>
          <a:p>
            <a:pPr lvl="1"/>
            <a:r>
              <a:rPr lang="ru-RU" dirty="0" smtClean="0"/>
              <a:t>ключ</a:t>
            </a:r>
          </a:p>
          <a:p>
            <a:pPr lvl="1"/>
            <a:r>
              <a:rPr lang="ru-RU" dirty="0" smtClean="0"/>
              <a:t>фонтан		        </a:t>
            </a:r>
            <a:r>
              <a:rPr lang="ru-RU" sz="3100" dirty="0" smtClean="0"/>
              <a:t>связывают мир человеческой души</a:t>
            </a:r>
          </a:p>
          <a:p>
            <a:pPr lvl="1"/>
            <a:r>
              <a:rPr lang="ru-RU" dirty="0" smtClean="0"/>
              <a:t>ветер			</a:t>
            </a:r>
            <a:r>
              <a:rPr lang="ru-RU" sz="3100" dirty="0" smtClean="0"/>
              <a:t>с мирами природы и космоса</a:t>
            </a:r>
          </a:p>
          <a:p>
            <a:pPr lvl="1"/>
            <a:r>
              <a:rPr lang="ru-RU" dirty="0" smtClean="0"/>
              <a:t>море</a:t>
            </a:r>
          </a:p>
          <a:p>
            <a:pPr lvl="1"/>
            <a:r>
              <a:rPr lang="ru-RU" dirty="0" smtClean="0"/>
              <a:t>радуга</a:t>
            </a:r>
          </a:p>
          <a:p>
            <a:pPr lvl="1"/>
            <a:r>
              <a:rPr lang="ru-RU" dirty="0" smtClean="0"/>
              <a:t>гроза </a:t>
            </a:r>
          </a:p>
          <a:p>
            <a:r>
              <a:rPr lang="ru-RU" dirty="0" smtClean="0"/>
              <a:t>Интерес к переходным состояниям природы: от дня к ночи, от одного времени года к другому.</a:t>
            </a:r>
          </a:p>
          <a:p>
            <a:endParaRPr lang="ru-RU" dirty="0"/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3286116" y="3286124"/>
            <a:ext cx="500066" cy="1928826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latin typeface="Arial Black" pitchFamily="34" charset="0"/>
              </a:rPr>
              <a:t>Философская лирика: </a:t>
            </a:r>
            <a:r>
              <a:rPr lang="ru-RU" sz="31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latin typeface="Arial Black" pitchFamily="34" charset="0"/>
              </a:rPr>
              <a:t>противоречивое восприятие природы</a:t>
            </a:r>
            <a:endParaRPr lang="ru-RU" sz="31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357298"/>
            <a:ext cx="4038600" cy="476886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Не то, что мните вы, природа:</a:t>
            </a:r>
          </a:p>
          <a:p>
            <a:pPr>
              <a:buNone/>
            </a:pPr>
            <a:r>
              <a:rPr lang="ru-RU" dirty="0" smtClean="0"/>
              <a:t>Не слепок, не бездушный лик!</a:t>
            </a:r>
          </a:p>
          <a:p>
            <a:pPr>
              <a:buNone/>
            </a:pPr>
            <a:r>
              <a:rPr lang="ru-RU" dirty="0" smtClean="0"/>
              <a:t>В ней есть душа, в ней есть свобода,</a:t>
            </a:r>
          </a:p>
          <a:p>
            <a:pPr>
              <a:buNone/>
            </a:pPr>
            <a:r>
              <a:rPr lang="ru-RU" dirty="0" smtClean="0"/>
              <a:t>В ней есть любовь, в ней есть язык…</a:t>
            </a:r>
          </a:p>
          <a:p>
            <a:pPr algn="r">
              <a:buNone/>
            </a:pPr>
            <a:r>
              <a:rPr lang="ru-RU" b="1" dirty="0" smtClean="0"/>
              <a:t>«Не то, что мните вы, природа…»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648200" y="1357298"/>
            <a:ext cx="4038600" cy="476886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Природа – сфинкс. И тем она верней</a:t>
            </a:r>
          </a:p>
          <a:p>
            <a:pPr>
              <a:buNone/>
            </a:pPr>
            <a:r>
              <a:rPr lang="ru-RU" dirty="0" smtClean="0"/>
              <a:t>Своим искусом губит человека,</a:t>
            </a:r>
          </a:p>
          <a:p>
            <a:pPr>
              <a:buNone/>
            </a:pPr>
            <a:r>
              <a:rPr lang="ru-RU" dirty="0" smtClean="0"/>
              <a:t>Что, может статься, никакой от века</a:t>
            </a:r>
          </a:p>
          <a:p>
            <a:pPr>
              <a:buNone/>
            </a:pPr>
            <a:r>
              <a:rPr lang="ru-RU" dirty="0" smtClean="0"/>
              <a:t>Загадки нет и не было у ней.</a:t>
            </a:r>
          </a:p>
          <a:p>
            <a:pPr algn="r">
              <a:buNone/>
            </a:pPr>
            <a:r>
              <a:rPr lang="ru-RU" b="1" dirty="0" smtClean="0"/>
              <a:t>«Природа – сфинкс…»</a:t>
            </a:r>
            <a:endParaRPr lang="ru-RU" b="1" dirty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ru-RU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latin typeface="Arial Black" pitchFamily="34" charset="0"/>
              </a:rPr>
              <a:t>Тема Родины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Вера в особое предназначение России, в ее великую судьбу («Нет, карлик мой!..»);</a:t>
            </a:r>
          </a:p>
          <a:p>
            <a:r>
              <a:rPr lang="ru-RU" dirty="0" smtClean="0"/>
              <a:t>«русский сердцем и душой» (хотя лучшие годы провел за границей);</a:t>
            </a:r>
          </a:p>
          <a:p>
            <a:r>
              <a:rPr lang="ru-RU" dirty="0" smtClean="0"/>
              <a:t>«Истинный защитник России – это история; ею в течение 3х столетий неустанно разрешаются в пользу России все испытания, которым она подвергает свою таинственную судьбу» – Тютчев статья «Россия и Германия».</a:t>
            </a:r>
          </a:p>
          <a:p>
            <a:pPr lvl="5">
              <a:buNone/>
            </a:pPr>
            <a:r>
              <a:rPr lang="ru-RU" sz="2600" b="1" dirty="0" smtClean="0"/>
              <a:t>Умом Россию не понять,</a:t>
            </a:r>
          </a:p>
          <a:p>
            <a:pPr lvl="5">
              <a:buNone/>
            </a:pPr>
            <a:r>
              <a:rPr lang="ru-RU" sz="2600" b="1" dirty="0" smtClean="0"/>
              <a:t>Аршином общим не измерить : </a:t>
            </a:r>
          </a:p>
          <a:p>
            <a:pPr lvl="5">
              <a:buNone/>
            </a:pPr>
            <a:r>
              <a:rPr lang="ru-RU" sz="2600" b="1" dirty="0" smtClean="0"/>
              <a:t>У ней особенная стать - </a:t>
            </a:r>
          </a:p>
          <a:p>
            <a:pPr lvl="5">
              <a:buNone/>
            </a:pPr>
            <a:r>
              <a:rPr lang="ru-RU" sz="2600" b="1" dirty="0" smtClean="0"/>
              <a:t>В Россию можно только верить.</a:t>
            </a:r>
            <a:endParaRPr lang="ru-RU" sz="2600" b="1" dirty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ru-RU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latin typeface="Arial Black" pitchFamily="34" charset="0"/>
              </a:rPr>
              <a:t>Тема Родины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/>
          </a:bodyPr>
          <a:lstStyle/>
          <a:p>
            <a:r>
              <a:rPr lang="ru-RU" sz="2600" dirty="0" smtClean="0"/>
              <a:t>«край родной долготерпенья»;</a:t>
            </a:r>
          </a:p>
          <a:p>
            <a:r>
              <a:rPr lang="ru-RU" sz="2600" dirty="0" smtClean="0"/>
              <a:t>«грустные места»: «бледные березы», «всё голо так и пусто-необъятно»;</a:t>
            </a:r>
          </a:p>
          <a:p>
            <a:r>
              <a:rPr lang="ru-RU" sz="2600" dirty="0" smtClean="0"/>
              <a:t>НО картины скромной русской природы и «бедных селений» у Тютчева одухотворенны и прекрасны – именно в русской патриархальности, в православных традициях, в самом складе русской души он видит залог спасения России;</a:t>
            </a:r>
          </a:p>
          <a:p>
            <a:r>
              <a:rPr lang="ru-RU" sz="2600" dirty="0" smtClean="0"/>
              <a:t>Эта скромная красота недоступна западному пониманию («Эти бедные селенья»).</a:t>
            </a:r>
            <a:endParaRPr lang="ru-RU" sz="2600" dirty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latin typeface="Arial Black" pitchFamily="34" charset="0"/>
              </a:rPr>
              <a:t>Служба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1821 год – Коллегия иностранных дел</a:t>
            </a:r>
          </a:p>
          <a:p>
            <a:pPr>
              <a:buNone/>
            </a:pPr>
            <a:r>
              <a:rPr lang="ru-RU" dirty="0" smtClean="0"/>
              <a:t>(Мюнхен - внештатный атташе российской дипломатической миссии) – 1839 год.</a:t>
            </a:r>
          </a:p>
          <a:p>
            <a:r>
              <a:rPr lang="ru-RU" dirty="0" smtClean="0"/>
              <a:t>С 1848 года – старший цензор в Коллегии иностранных дел.</a:t>
            </a:r>
          </a:p>
          <a:p>
            <a:r>
              <a:rPr lang="ru-RU" dirty="0" smtClean="0"/>
              <a:t>С 1858 по 1873 - Председатель комитета иностранной цензуры.</a:t>
            </a:r>
          </a:p>
          <a:p>
            <a:r>
              <a:rPr lang="ru-RU" dirty="0" smtClean="0"/>
              <a:t>1865 год – тайный советник.</a:t>
            </a:r>
            <a:endParaRPr lang="ru-RU" dirty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latin typeface="Arial Black" pitchFamily="34" charset="0"/>
              </a:rPr>
              <a:t>Любовь и браки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6186502" cy="4525963"/>
          </a:xfrm>
        </p:spPr>
        <p:txBody>
          <a:bodyPr/>
          <a:lstStyle/>
          <a:p>
            <a:r>
              <a:rPr lang="ru-RU" dirty="0" smtClean="0"/>
              <a:t>Элеонора </a:t>
            </a:r>
            <a:r>
              <a:rPr lang="ru-RU" dirty="0" err="1" smtClean="0"/>
              <a:t>Петерсон</a:t>
            </a:r>
            <a:r>
              <a:rPr lang="ru-RU" dirty="0" smtClean="0"/>
              <a:t>, урождённая графиня </a:t>
            </a:r>
            <a:r>
              <a:rPr lang="ru-RU" dirty="0" err="1" smtClean="0"/>
              <a:t>Ботмер</a:t>
            </a:r>
            <a:r>
              <a:rPr lang="ru-RU" dirty="0" smtClean="0"/>
              <a:t> (Мюнхен) – 3 дочери.</a:t>
            </a:r>
          </a:p>
          <a:p>
            <a:r>
              <a:rPr lang="ru-RU" dirty="0" err="1" smtClean="0"/>
              <a:t>Эрнестина</a:t>
            </a:r>
            <a:r>
              <a:rPr lang="ru-RU" dirty="0" smtClean="0"/>
              <a:t> </a:t>
            </a:r>
            <a:r>
              <a:rPr lang="ru-RU" dirty="0" err="1" smtClean="0"/>
              <a:t>Дёрнберг</a:t>
            </a:r>
            <a:r>
              <a:rPr lang="ru-RU" dirty="0" smtClean="0"/>
              <a:t>, урождённая </a:t>
            </a:r>
            <a:r>
              <a:rPr lang="ru-RU" dirty="0" err="1" smtClean="0"/>
              <a:t>Пфеффель</a:t>
            </a:r>
            <a:r>
              <a:rPr lang="ru-RU" dirty="0" smtClean="0"/>
              <a:t> (1839-1873).</a:t>
            </a:r>
          </a:p>
          <a:p>
            <a:r>
              <a:rPr lang="ru-RU" dirty="0" smtClean="0"/>
              <a:t>Елена Денисьева (1850-1864).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027" name="Picture 3" descr="C:\Documents and Settings\АЛЕНОЧКА\Мои документы\Алена\Литература\Тютчев\элеонора 1 жен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16" y="1000108"/>
            <a:ext cx="1657362" cy="2428892"/>
          </a:xfrm>
          <a:prstGeom prst="ellipse">
            <a:avLst/>
          </a:prstGeom>
          <a:ln w="63500" cap="rnd">
            <a:solidFill>
              <a:schemeClr val="accent6">
                <a:lumMod val="50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28" name="Picture 4" descr="C:\Documents and Settings\АЛЕНОЧКА\Мои документы\Алена\Литература\Тютчев\эрнестина 2 жена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5074" y="3643314"/>
            <a:ext cx="1785950" cy="2617341"/>
          </a:xfrm>
          <a:prstGeom prst="ellipse">
            <a:avLst/>
          </a:prstGeom>
          <a:ln w="63500" cap="rnd">
            <a:solidFill>
              <a:schemeClr val="accent6">
                <a:lumMod val="50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071570"/>
          </a:xfrm>
        </p:spPr>
        <p:txBody>
          <a:bodyPr>
            <a:noAutofit/>
          </a:bodyPr>
          <a:lstStyle/>
          <a:p>
            <a:r>
              <a:rPr lang="ru-RU" sz="36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latin typeface="Arial Black" pitchFamily="34" charset="0"/>
              </a:rPr>
              <a:t>«Две женщины уместились в сердце моем…»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257808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1850 год</a:t>
            </a:r>
          </a:p>
          <a:p>
            <a:pPr>
              <a:buNone/>
            </a:pPr>
            <a:r>
              <a:rPr lang="ru-RU" dirty="0" smtClean="0"/>
              <a:t>Смольный институт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Е.Денисьевой – 24 года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Ф.Тютчеву – 47 лет</a:t>
            </a:r>
          </a:p>
          <a:p>
            <a:endParaRPr lang="ru-RU" dirty="0"/>
          </a:p>
        </p:txBody>
      </p:sp>
      <p:pic>
        <p:nvPicPr>
          <p:cNvPr id="4" name="Рисунок 3" descr="Эрнестина Федоровна Тютчева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40" y="1357298"/>
            <a:ext cx="1857388" cy="2428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Елена Денисьева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43702" y="3857628"/>
            <a:ext cx="2000264" cy="2428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Федор Иванович Тютчев">
            <a:hlinkClick r:id="rId5" tgtFrame="&quot;_blank&quot;"/>
          </p:cNvPr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86380" y="2643182"/>
            <a:ext cx="1633545" cy="2428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latin typeface="Arial Black" pitchFamily="34" charset="0"/>
              </a:rPr>
              <a:t>Елена (Леля) Денисьева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6400816" cy="4911741"/>
          </a:xfrm>
        </p:spPr>
        <p:txBody>
          <a:bodyPr/>
          <a:lstStyle/>
          <a:p>
            <a:r>
              <a:rPr lang="ru-RU" dirty="0" smtClean="0"/>
              <a:t>Курск, старинная дворянская семья, изрядно обедневшая;</a:t>
            </a:r>
          </a:p>
          <a:p>
            <a:r>
              <a:rPr lang="ru-RU" dirty="0" smtClean="0"/>
              <a:t>Ранняя потеря матери;</a:t>
            </a:r>
          </a:p>
          <a:p>
            <a:r>
              <a:rPr lang="ru-RU" dirty="0" smtClean="0"/>
              <a:t>2 брак отца;</a:t>
            </a:r>
          </a:p>
          <a:p>
            <a:r>
              <a:rPr lang="ru-RU" dirty="0" smtClean="0"/>
              <a:t>Смольный институт на попечении тетушки, старшей инспектрисы;</a:t>
            </a:r>
          </a:p>
          <a:p>
            <a:r>
              <a:rPr lang="ru-RU" dirty="0" smtClean="0"/>
              <a:t>Внимание мужчин – возможность удачного брака.</a:t>
            </a:r>
          </a:p>
          <a:p>
            <a:endParaRPr lang="ru-RU" dirty="0"/>
          </a:p>
        </p:txBody>
      </p:sp>
      <p:pic>
        <p:nvPicPr>
          <p:cNvPr id="4" name="Рисунок 3" descr="Елена Александровна Денисьева">
            <a:hlinkClick r:id="rId3" tgtFrame="&quot;_blank&quot;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00826" y="1428736"/>
            <a:ext cx="1876428" cy="2428892"/>
          </a:xfrm>
          <a:prstGeom prst="ellipse">
            <a:avLst/>
          </a:prstGeom>
          <a:ln w="63500" cap="rnd">
            <a:solidFill>
              <a:schemeClr val="accent6">
                <a:lumMod val="50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latin typeface="Arial Black" pitchFamily="34" charset="0"/>
              </a:rPr>
              <a:t>Елена (Леля) Денисьева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6615130" cy="484030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Скорый выпуск, ожидание придворных назначений…</a:t>
            </a:r>
          </a:p>
          <a:p>
            <a:r>
              <a:rPr lang="ru-RU" dirty="0" smtClean="0"/>
              <a:t>Выпускница Смольного ждет ребенка!</a:t>
            </a:r>
          </a:p>
          <a:p>
            <a:r>
              <a:rPr lang="ru-RU" dirty="0" smtClean="0"/>
              <a:t>Тетушку спешно выпроводили из института, назначив пенсию;</a:t>
            </a:r>
          </a:p>
          <a:p>
            <a:r>
              <a:rPr lang="ru-RU" dirty="0" smtClean="0"/>
              <a:t>От Елены отказались почти все родственники и знакомые;</a:t>
            </a:r>
          </a:p>
          <a:p>
            <a:r>
              <a:rPr lang="ru-RU" dirty="0" smtClean="0"/>
              <a:t>Отец проклял дочь.</a:t>
            </a:r>
          </a:p>
          <a:p>
            <a:endParaRPr lang="ru-RU" dirty="0"/>
          </a:p>
        </p:txBody>
      </p:sp>
      <p:pic>
        <p:nvPicPr>
          <p:cNvPr id="3074" name="Picture 2" descr="C:\Documents and Settings\АЛЕНОЧКА\Мои документы\Алена\Литература\Тютчев\денисьева и дочь елен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68048" y="1214422"/>
            <a:ext cx="2096076" cy="30718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latin typeface="Arial Black" pitchFamily="34" charset="0"/>
              </a:rPr>
              <a:t>Странный треугольник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14 лет;</a:t>
            </a:r>
          </a:p>
          <a:p>
            <a:r>
              <a:rPr lang="ru-RU" dirty="0" smtClean="0"/>
              <a:t>3 детей </a:t>
            </a:r>
          </a:p>
          <a:p>
            <a:pPr>
              <a:buNone/>
            </a:pPr>
            <a:r>
              <a:rPr lang="ru-RU" dirty="0" smtClean="0"/>
              <a:t> фамилия отца, но полное отсутствие прав,</a:t>
            </a:r>
          </a:p>
          <a:p>
            <a:pPr>
              <a:buNone/>
            </a:pPr>
            <a:r>
              <a:rPr lang="ru-RU" dirty="0" smtClean="0"/>
              <a:t>незаконнорожденные дети приравнивались к</a:t>
            </a:r>
          </a:p>
          <a:p>
            <a:pPr>
              <a:buNone/>
            </a:pPr>
            <a:r>
              <a:rPr lang="ru-RU" dirty="0" smtClean="0"/>
              <a:t>крестьянам;</a:t>
            </a:r>
          </a:p>
          <a:p>
            <a:r>
              <a:rPr lang="ru-RU" dirty="0" smtClean="0"/>
              <a:t>«моя живая душа» – «мой Боженька»;</a:t>
            </a:r>
          </a:p>
          <a:p>
            <a:r>
              <a:rPr lang="ru-RU" dirty="0" smtClean="0"/>
              <a:t>Скандалы, истерики, двусмысленное положение;</a:t>
            </a:r>
          </a:p>
          <a:p>
            <a:r>
              <a:rPr lang="ru-RU" dirty="0" smtClean="0"/>
              <a:t>Преждевременная смерть от быстротечной чахотки в 37 лет.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AWJJH2MPE6E2-1591117591-2944</_dlc_DocId>
    <_dlc_DocIdUrl xmlns="4a252ca3-5a62-4c1c-90a6-29f4710e47f8">
      <Url>http://edu-sps.koiro.local/Kostroma_EDU/Kos-Sch-27/11/_layouts/15/DocIdRedir.aspx?ID=AWJJH2MPE6E2-1591117591-2944</Url>
      <Description>AWJJH2MPE6E2-1591117591-2944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C4FDA405637744C9466FB1C8F6CE978" ma:contentTypeVersion="49" ma:contentTypeDescription="Создание документа." ma:contentTypeScope="" ma:versionID="29910ec017a5ca64a4ec98aae8fd6e9f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1153093c964433108f50878cc9bfbd9b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A9B843D-6A7D-4E92-9725-6A402030E5BF}"/>
</file>

<file path=customXml/itemProps2.xml><?xml version="1.0" encoding="utf-8"?>
<ds:datastoreItem xmlns:ds="http://schemas.openxmlformats.org/officeDocument/2006/customXml" ds:itemID="{A76BF402-B0FA-4229-A80C-83444F2F52C0}"/>
</file>

<file path=customXml/itemProps3.xml><?xml version="1.0" encoding="utf-8"?>
<ds:datastoreItem xmlns:ds="http://schemas.openxmlformats.org/officeDocument/2006/customXml" ds:itemID="{2E6769BC-86E0-48E5-9CE5-A0B434E43E7A}"/>
</file>

<file path=customXml/itemProps4.xml><?xml version="1.0" encoding="utf-8"?>
<ds:datastoreItem xmlns:ds="http://schemas.openxmlformats.org/officeDocument/2006/customXml" ds:itemID="{DA61FF6C-82D5-4512-9D5D-875C5A9922B3}"/>
</file>

<file path=docProps/app.xml><?xml version="1.0" encoding="utf-8"?>
<Properties xmlns="http://schemas.openxmlformats.org/officeDocument/2006/extended-properties" xmlns:vt="http://schemas.openxmlformats.org/officeDocument/2006/docPropsVTypes">
  <TotalTime>2828</TotalTime>
  <Words>1882</Words>
  <Application>Microsoft Office PowerPoint</Application>
  <PresentationFormat>Экран (4:3)</PresentationFormat>
  <Paragraphs>286</Paragraphs>
  <Slides>33</Slides>
  <Notes>17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Тема Office</vt:lpstr>
      <vt:lpstr>Ф.И.Тютчев</vt:lpstr>
      <vt:lpstr>Годы жизни</vt:lpstr>
      <vt:lpstr>Образование </vt:lpstr>
      <vt:lpstr>Служба </vt:lpstr>
      <vt:lpstr>Любовь и браки</vt:lpstr>
      <vt:lpstr>«Две женщины уместились в сердце моем…»</vt:lpstr>
      <vt:lpstr>Елена (Леля) Денисьева</vt:lpstr>
      <vt:lpstr>Елена (Леля) Денисьева</vt:lpstr>
      <vt:lpstr>Странный треугольник</vt:lpstr>
      <vt:lpstr>Смерть «души»</vt:lpstr>
      <vt:lpstr>Финал </vt:lpstr>
      <vt:lpstr>Периодизация творчества</vt:lpstr>
      <vt:lpstr>Особенности лирики</vt:lpstr>
      <vt:lpstr>Особенности лирики</vt:lpstr>
      <vt:lpstr>Мотивы лирики</vt:lpstr>
      <vt:lpstr>Любовная лирики</vt:lpstr>
      <vt:lpstr>Любовная лирики</vt:lpstr>
      <vt:lpstr>Денисьевский цикл</vt:lpstr>
      <vt:lpstr>Денисьевский цикл</vt:lpstr>
      <vt:lpstr>Денисьевский цикл</vt:lpstr>
      <vt:lpstr>Денисьевский цикл</vt:lpstr>
      <vt:lpstr>Любовная лирика</vt:lpstr>
      <vt:lpstr>Любовная лирика</vt:lpstr>
      <vt:lpstr>Философская лирика</vt:lpstr>
      <vt:lpstr>Философская лирика: человек на краю бездны</vt:lpstr>
      <vt:lpstr>Философская лирика: катастрофа, борьба, гибель</vt:lpstr>
      <vt:lpstr>Философская лирика: тайна и интуиция</vt:lpstr>
      <vt:lpstr>Философская лирика</vt:lpstr>
      <vt:lpstr>Философская лирика: одиночество</vt:lpstr>
      <vt:lpstr>Философская лирика: природа</vt:lpstr>
      <vt:lpstr>Философская лирика: противоречивое восприятие природы</vt:lpstr>
      <vt:lpstr>Тема Родины</vt:lpstr>
      <vt:lpstr>Тема Родины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Ф.И.Тютчев</dc:title>
  <cp:lastModifiedBy>John</cp:lastModifiedBy>
  <cp:revision>68</cp:revision>
  <dcterms:modified xsi:type="dcterms:W3CDTF">2020-12-01T17:19:57Z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0x0101006C4FDA405637744C9466FB1C8F6CE978</vt:lpwstr>
  </property>
  <property fmtid="{D5CDD505-2E9C-101B-9397-08002B2CF9AE}" pid="3" name="_dlc_DocIdItemGuid">
    <vt:lpwstr>2539ccd7-111b-46c6-905e-0cfb818c193e</vt:lpwstr>
  </property>
</Properties>
</file>