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13.xml" ContentType="application/vnd.openxmlformats-officedocument.presentationml.slide+xml"/>
  <Override PartName="/ppt/slides/slide15.xml" ContentType="application/vnd.openxmlformats-officedocument.presentationml.slide+xml"/>
  <Override PartName="/ppt/slides/slide11.xml" ContentType="application/vnd.openxmlformats-officedocument.presentationml.slide+xml"/>
  <Override PartName="/ppt/slides/slide5.xml" ContentType="application/vnd.openxmlformats-officedocument.presentationml.slide+xml"/>
  <Override PartName="/ppt/slides/slide12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1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7012-2F70-4079-852D-A21A9B21EA82}" type="datetimeFigureOut">
              <a:rPr lang="ru-RU" smtClean="0"/>
              <a:pPr/>
              <a:t>24.02.2022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E507-957D-4B04-B365-FF132A8815B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/>
              <a:t>ПОЛОЖЕНИЕ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об индивидуальном проекте обучающихся</a:t>
            </a:r>
            <a:r>
              <a:rPr lang="ru-RU" dirty="0"/>
              <a:t/>
            </a:r>
            <a:br>
              <a:rPr lang="ru-RU" dirty="0"/>
            </a:br>
            <a:r>
              <a:rPr lang="ru-RU" b="1" dirty="0"/>
              <a:t> 10-11-х классов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357694"/>
            <a:ext cx="6400800" cy="1281106"/>
          </a:xfrm>
        </p:spPr>
        <p:txBody>
          <a:bodyPr/>
          <a:lstStyle/>
          <a:p>
            <a:r>
              <a:rPr lang="ru-RU" dirty="0" smtClean="0"/>
              <a:t>Презентация для учащихся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78"/>
          </a:xfrm>
        </p:spPr>
        <p:txBody>
          <a:bodyPr>
            <a:normAutofit fontScale="90000"/>
          </a:bodyPr>
          <a:lstStyle/>
          <a:p>
            <a:r>
              <a:rPr lang="ru-RU" dirty="0"/>
              <a:t>Введение (вступление) (рекомендуемый объем 1-2</a:t>
            </a:r>
            <a:br>
              <a:rPr lang="ru-RU" dirty="0"/>
            </a:br>
            <a:r>
              <a:rPr lang="ru-RU" dirty="0"/>
              <a:t>страницы)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оценка </a:t>
            </a:r>
            <a:r>
              <a:rPr lang="ru-RU" dirty="0"/>
              <a:t>современного состояния решаемой проблемы или задачи;</a:t>
            </a:r>
          </a:p>
          <a:p>
            <a:r>
              <a:rPr lang="ru-RU" dirty="0" smtClean="0"/>
              <a:t>обоснование </a:t>
            </a:r>
            <a:r>
              <a:rPr lang="ru-RU" dirty="0"/>
              <a:t>необходимости проведения работы. </a:t>
            </a:r>
          </a:p>
          <a:p>
            <a:r>
              <a:rPr lang="ru-RU" dirty="0"/>
              <a:t>В этой главе автор ставит цель, раскрывает задачи, которые должны быть решены в этой работе, определяет пути их выполнения, дает характеристику объекта и предмета </a:t>
            </a:r>
            <a:r>
              <a:rPr lang="ru-RU" dirty="0" smtClean="0"/>
              <a:t>проекта, формулирует гипотезу (при исследовании) </a:t>
            </a:r>
            <a:r>
              <a:rPr lang="ru-RU" dirty="0"/>
              <a:t>указывает методики, примененные при работе над проектом.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Основная часть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/>
              <a:t>Научная (теоретическая) часть работы содержит краткий анализ автора прочитанной литературы по данной теме, описывает процессы или явления, которые иллюстрируют основное содержание и непосредственно относятся к экспериментальной части работы.</a:t>
            </a:r>
          </a:p>
          <a:p>
            <a:r>
              <a:rPr lang="ru-RU" dirty="0" smtClean="0"/>
              <a:t> </a:t>
            </a:r>
            <a:r>
              <a:rPr lang="ru-RU" dirty="0"/>
              <a:t>Подробное описание использованных методик</a:t>
            </a:r>
          </a:p>
          <a:p>
            <a:r>
              <a:rPr lang="ru-RU" dirty="0" smtClean="0"/>
              <a:t> </a:t>
            </a:r>
            <a:r>
              <a:rPr lang="ru-RU" dirty="0"/>
              <a:t>Автор в работе должен делать ссылки на авторов и источник, из которого он заимствует материалы. Выписки из прочитанного должны быть полными и точными, т.е. цитата и её библиографическое описание.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Выводы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Краткие выводы по результатам выполненной работы должны состоять из нескольких пунктов, подводящих итог выполненной работы; автор анализирует полученные в ходе эксперимента данные.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Список литературы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Должен содержать перечень источников, использованных при написании работы (с выходными данными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  <p:pic>
        <p:nvPicPr>
          <p:cNvPr id="3074" name="Picture 2" descr="C:\Users\12\Downloads\png-transparent-books-illustration-watercolor-landscape-book-drawing-color-cartoon-books-stacked-together-cartoon-character-color-splash-rectangl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143248"/>
            <a:ext cx="3870914" cy="325661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Мультимедийная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презентация проекта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Мультимедийная</a:t>
            </a:r>
            <a:r>
              <a:rPr lang="ru-RU" dirty="0"/>
              <a:t> презентация проекта содержит основные положения и результаты </a:t>
            </a:r>
            <a:r>
              <a:rPr lang="ru-RU" dirty="0" smtClean="0"/>
              <a:t>проекта.</a:t>
            </a:r>
          </a:p>
          <a:p>
            <a:endParaRPr lang="ru-RU" dirty="0"/>
          </a:p>
        </p:txBody>
      </p:sp>
      <p:pic>
        <p:nvPicPr>
          <p:cNvPr id="4098" name="Picture 2" descr="C:\Users\12\Downloads\799848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214686"/>
            <a:ext cx="3571900" cy="32325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Общие требования к оформлению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62500" lnSpcReduction="20000"/>
          </a:bodyPr>
          <a:lstStyle/>
          <a:p>
            <a:r>
              <a:rPr lang="ru-RU" sz="3800" dirty="0"/>
              <a:t>Работа выполняется на листах стандарта А4, шрифтом </a:t>
            </a:r>
            <a:r>
              <a:rPr lang="ru-RU" sz="3800" dirty="0" err="1"/>
              <a:t>TimesNewRoman</a:t>
            </a:r>
            <a:r>
              <a:rPr lang="ru-RU" sz="3800" dirty="0"/>
              <a:t>, кегль 12 с интервалом между строк – 1,5.  Размер  полей: верхнее – 2 см,  нижнее – 1,5 см, левое  - 3 см, правое – 2 см. Допустимо рукописное оформление отдельных фрагментов (формулы, чертежи и т.п., которые выполняются черной пастой)</a:t>
            </a:r>
          </a:p>
          <a:p>
            <a:r>
              <a:rPr lang="ru-RU" sz="3800" dirty="0"/>
              <a:t>Титульный лист считается первым, но не нумеруется.</a:t>
            </a:r>
          </a:p>
          <a:p>
            <a:r>
              <a:rPr lang="ru-RU" sz="3800" dirty="0"/>
              <a:t>Все разделы плана (введение, основная часть, заключение, список литературы, каждое приложение) рекомендуется  начинать с новых страниц.</a:t>
            </a:r>
          </a:p>
          <a:p>
            <a:r>
              <a:rPr lang="ru-RU" sz="3800" dirty="0"/>
              <a:t>Все сокращения в тексте должны быть расшифрованы.</a:t>
            </a:r>
          </a:p>
          <a:p>
            <a:r>
              <a:rPr lang="ru-RU" sz="3800" dirty="0"/>
              <a:t>Максимально допустимое количество страниц текста работы - 10 (не считая титульного листа)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Приложения  должны составлять не более 10 страниц. Приложения должны быть пронумерованы и озаглавлены. В тексте работы на них должны содержаться ссылки.</a:t>
            </a:r>
          </a:p>
          <a:p>
            <a:r>
              <a:rPr lang="ru-RU" dirty="0" smtClean="0"/>
              <a:t>Страницы работы и приложений нумеруются отдельно арабскими цифрами (внизу страницы, посередине).</a:t>
            </a:r>
          </a:p>
          <a:p>
            <a:r>
              <a:rPr lang="ru-RU" dirty="0" smtClean="0"/>
              <a:t>Работа оформляется в печатном и в электронном  виде. </a:t>
            </a:r>
          </a:p>
          <a:p>
            <a:r>
              <a:rPr lang="ru-RU" dirty="0" smtClean="0"/>
              <a:t>Обязательным во всех работах является необходимость соблюдения норм и правил цитирования, ссылок на различные источники. </a:t>
            </a:r>
          </a:p>
          <a:p>
            <a:r>
              <a:rPr lang="ru-RU" dirty="0" smtClean="0"/>
              <a:t>В случае заимствования текста работы (плагиата) </a:t>
            </a:r>
            <a:r>
              <a:rPr lang="ru-RU" dirty="0" smtClean="0"/>
              <a:t>более чем на 25% </a:t>
            </a:r>
            <a:r>
              <a:rPr lang="ru-RU" dirty="0" smtClean="0"/>
              <a:t>проект к защите не допускается.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Требования к защите проекта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 fontScale="85000" lnSpcReduction="10000"/>
          </a:bodyPr>
          <a:lstStyle/>
          <a:p>
            <a:pPr lvl="1" algn="just">
              <a:buNone/>
            </a:pPr>
            <a:r>
              <a:rPr lang="ru-RU" dirty="0"/>
              <a:t>Проект в электронном и печатном виде предоставляется для ознакомления членам комиссии не позднее чем за 2 недели до даты защиты.</a:t>
            </a:r>
            <a:endParaRPr lang="ru-RU" sz="2400" dirty="0"/>
          </a:p>
          <a:p>
            <a:r>
              <a:rPr lang="ru-RU" dirty="0" smtClean="0"/>
              <a:t>Процедура </a:t>
            </a:r>
            <a:r>
              <a:rPr lang="ru-RU" dirty="0"/>
              <a:t>защиты состоит в устном выступлении обучающегося (не более 10 </a:t>
            </a:r>
            <a:r>
              <a:rPr lang="ru-RU" dirty="0" smtClean="0"/>
              <a:t>минут). </a:t>
            </a:r>
            <a:r>
              <a:rPr lang="ru-RU" dirty="0"/>
              <a:t>Далее следуют ответы на вопросы комиссии.</a:t>
            </a:r>
            <a:endParaRPr lang="ru-RU" sz="2800" dirty="0"/>
          </a:p>
          <a:p>
            <a:r>
              <a:rPr lang="ru-RU" dirty="0"/>
              <a:t>Проектная деятельность оценивается по 2 группам критериев: критерии оценки содержания проекта и критерии оценки защиты проекта.</a:t>
            </a:r>
            <a:endParaRPr lang="ru-RU" sz="2800" dirty="0"/>
          </a:p>
          <a:p>
            <a:r>
              <a:rPr lang="ru-RU" dirty="0"/>
              <a:t>Повторная защита проекта с целью исправления оценки на более высокую не допускается.</a:t>
            </a:r>
            <a:endParaRPr lang="ru-RU" sz="28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 Критерии оценки содержательной части проекта   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291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5064"/>
                <a:gridCol w="2114536"/>
              </a:tblGrid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endParaRPr lang="ru-RU" sz="20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13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r>
                        <a:rPr lang="ru-RU" sz="2000" b="1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000" b="1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баллах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Актуальность</a:t>
                      </a:r>
                      <a:r>
                        <a:rPr lang="ru-RU" sz="20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Научно-теоретическое</a:t>
                      </a:r>
                      <a:r>
                        <a:rPr lang="ru-RU" sz="2000" spc="-4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значение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Практическое</a:t>
                      </a:r>
                      <a:r>
                        <a:rPr lang="ru-RU" sz="2000" spc="-4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значение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6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Степень освещенности</a:t>
                      </a:r>
                      <a:r>
                        <a:rPr lang="ru-RU" sz="20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данного</a:t>
                      </a:r>
                      <a:r>
                        <a:rPr lang="ru-RU" sz="20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вопроса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55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Выбор</a:t>
                      </a:r>
                      <a:r>
                        <a:rPr lang="ru-RU" sz="20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средств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2000" spc="-1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методов,</a:t>
                      </a:r>
                      <a:r>
                        <a:rPr lang="ru-RU" sz="2000" spc="-3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адекватных</a:t>
                      </a:r>
                      <a:r>
                        <a:rPr lang="ru-RU" sz="20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поставленным</a:t>
                      </a:r>
                      <a:r>
                        <a:rPr lang="ru-RU" sz="20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целям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55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0158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Проведение</a:t>
                      </a:r>
                      <a:r>
                        <a:rPr lang="ru-RU" sz="20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проектных</a:t>
                      </a:r>
                      <a:r>
                        <a:rPr lang="ru-RU" sz="20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работ</a:t>
                      </a:r>
                      <a:r>
                        <a:rPr lang="ru-RU" sz="2000" spc="-1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  <a:r>
                        <a:rPr lang="ru-RU" sz="20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>исследования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  <a:tr h="618071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51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</a:t>
                      </a:r>
                      <a:r>
                        <a:rPr lang="ru-RU" sz="20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результатов</a:t>
                      </a:r>
                      <a:r>
                        <a:rPr lang="ru-RU" sz="20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работ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2000" spc="-3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соответствии</a:t>
                      </a:r>
                      <a:r>
                        <a:rPr lang="ru-RU" sz="20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с</a:t>
                      </a:r>
                      <a:r>
                        <a:rPr lang="ru-RU" sz="20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замыслом</a:t>
                      </a:r>
                      <a:r>
                        <a:rPr lang="ru-RU" sz="20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проекта</a:t>
                      </a:r>
                      <a:r>
                        <a:rPr lang="ru-RU" sz="20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  <a:r>
                        <a:rPr lang="ru-RU" sz="200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целями</a:t>
                      </a:r>
                      <a:r>
                        <a:rPr lang="ru-RU" sz="20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исследования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31140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0-2</a:t>
                      </a:r>
                      <a:r>
                        <a:rPr lang="ru-RU" sz="20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000" dirty="0">
                          <a:latin typeface="Times New Roman"/>
                          <a:ea typeface="Times New Roman"/>
                          <a:cs typeface="Times New Roman"/>
                        </a:rPr>
                        <a:t>балла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>
            <a:normAutofit/>
          </a:bodyPr>
          <a:lstStyle/>
          <a:p>
            <a:r>
              <a:rPr lang="ru-RU" dirty="0"/>
              <a:t>Оценка содержательной части проекта в баллах:</a:t>
            </a:r>
          </a:p>
          <a:p>
            <a:r>
              <a:rPr lang="ru-RU" dirty="0"/>
              <a:t>2 балла - ярко выраженные положительные стороны работы во всех ее составных частях; (отдельно за каждый из девяти представленных выше критериев).</a:t>
            </a:r>
          </a:p>
          <a:p>
            <a:r>
              <a:rPr lang="ru-RU" dirty="0"/>
              <a:t>1 балл - имеют место;</a:t>
            </a:r>
          </a:p>
          <a:p>
            <a:r>
              <a:rPr lang="ru-RU" dirty="0"/>
              <a:t>0 баллов - отсутствуют.</a:t>
            </a:r>
          </a:p>
          <a:p>
            <a:pPr>
              <a:buNone/>
            </a:pPr>
            <a:r>
              <a:rPr lang="ru-RU" b="1" i="1" dirty="0" smtClean="0"/>
              <a:t>      </a:t>
            </a:r>
            <a:r>
              <a:rPr lang="ru-RU" b="1" i="1" dirty="0"/>
              <a:t>Итого 14 баллов - максимальное число за всю содержательную часть проекта.</a:t>
            </a:r>
            <a:endParaRPr lang="ru-RU" b="1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Требования к подготовке индивидуального проекта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ru-RU" dirty="0" smtClean="0"/>
              <a:t>Учащиеся </a:t>
            </a:r>
            <a:r>
              <a:rPr lang="ru-RU" dirty="0"/>
              <a:t>вправе самостоятельно выбрать тему, руководителя ИП.</a:t>
            </a:r>
            <a:endParaRPr lang="ru-RU" sz="2400" dirty="0"/>
          </a:p>
          <a:p>
            <a:pPr lvl="1"/>
            <a:r>
              <a:rPr lang="ru-RU" dirty="0"/>
              <a:t>Руководителем индивидуального проекта может быть учитель - предметник, классный руководитель Школы, также сотрудник иной образовательной организации.</a:t>
            </a:r>
            <a:endParaRPr lang="ru-RU" sz="2400" dirty="0"/>
          </a:p>
          <a:p>
            <a:pPr lvl="1"/>
            <a:r>
              <a:rPr lang="ru-RU" dirty="0"/>
              <a:t>Темы индивидуальных проектов утверждаются приказом директора  школы на основе заявления обучающегося. (см. Приложение №1)</a:t>
            </a:r>
            <a:endParaRPr lang="ru-RU" sz="2400" dirty="0"/>
          </a:p>
          <a:p>
            <a:pPr lvl="1"/>
            <a:r>
              <a:rPr lang="ru-RU" dirty="0"/>
              <a:t>Каждым обучающимся совместно с руководителем разрабатывается индивидуальный план выполнения проекта (см. Приложение №1).</a:t>
            </a:r>
            <a:endParaRPr lang="ru-RU" sz="2400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2" algn="ctr" rtl="0">
              <a:spcBef>
                <a:spcPct val="0"/>
              </a:spcBef>
            </a:pPr>
            <a:r>
              <a:rPr lang="ru-RU" sz="3600" dirty="0"/>
              <a:t>Критерии оценки защиты проекта</a:t>
            </a:r>
            <a:br>
              <a:rPr lang="ru-RU" sz="3600" dirty="0"/>
            </a:b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571612"/>
          <a:ext cx="8229600" cy="47865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8850"/>
                <a:gridCol w="5900750"/>
              </a:tblGrid>
              <a:tr h="751872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Критерий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114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2114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Оценка</a:t>
                      </a:r>
                      <a:r>
                        <a:rPr lang="ru-RU" sz="1800" b="1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(в</a:t>
                      </a:r>
                      <a:r>
                        <a:rPr lang="ru-RU" sz="1800" b="1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b="1" dirty="0">
                          <a:latin typeface="Times New Roman"/>
                          <a:ea typeface="Times New Roman"/>
                          <a:cs typeface="Times New Roman"/>
                        </a:rPr>
                        <a:t>баллах)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2891450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41300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r>
                        <a:rPr lang="ru-RU" sz="18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доклада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241300" lvl="0" indent="-342900">
                        <a:lnSpc>
                          <a:spcPts val="1475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970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8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доклад</a:t>
                      </a:r>
                      <a:r>
                        <a:rPr lang="ru-RU" sz="18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зачитывается</a:t>
                      </a:r>
                    </a:p>
                    <a:p>
                      <a:pPr marL="342900" marR="2413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9705" algn="l"/>
                          <a:tab pos="23812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800" spc="1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доклад</a:t>
                      </a:r>
                      <a:r>
                        <a:rPr lang="ru-RU" sz="1800" spc="1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пересказывается,</a:t>
                      </a:r>
                      <a:r>
                        <a:rPr lang="ru-RU" sz="1800" spc="1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но</a:t>
                      </a:r>
                      <a:r>
                        <a:rPr lang="ru-RU" sz="1800" spc="1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не</a:t>
                      </a:r>
                      <a:r>
                        <a:rPr lang="ru-RU" sz="1800" spc="9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объяснена</a:t>
                      </a:r>
                      <a:r>
                        <a:rPr lang="ru-RU" sz="18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суть</a:t>
                      </a:r>
                      <a:r>
                        <a:rPr lang="ru-RU" sz="180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работы</a:t>
                      </a:r>
                    </a:p>
                    <a:p>
                      <a:pPr marL="342900" marR="241300" lvl="0" indent="-342900">
                        <a:spcAft>
                          <a:spcPts val="0"/>
                        </a:spcAft>
                        <a:buFont typeface="+mj-lt"/>
                        <a:buAutoNum type="arabicPeriod"/>
                        <a:tabLst>
                          <a:tab pos="179705" algn="l"/>
                          <a:tab pos="234950" algn="l"/>
                          <a:tab pos="478155" algn="l"/>
                          <a:tab pos="1148080" algn="l"/>
                          <a:tab pos="2542540" algn="l"/>
                          <a:tab pos="303276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	доклад пересказывается,	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суть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	</a:t>
                      </a:r>
                      <a:r>
                        <a:rPr lang="ru-RU" sz="18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работы </a:t>
                      </a:r>
                      <a:r>
                        <a:rPr lang="ru-RU" sz="1800" spc="-3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объяснена</a:t>
                      </a:r>
                    </a:p>
                    <a:p>
                      <a:pPr marL="342900" marR="241300" lvl="0" indent="-342900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4 -</a:t>
                      </a:r>
                      <a:r>
                        <a:rPr lang="ru-RU" sz="18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кроме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знания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доклада</a:t>
                      </a:r>
                      <a:r>
                        <a:rPr lang="ru-RU" sz="18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–</a:t>
                      </a:r>
                      <a:r>
                        <a:rPr lang="ru-RU" sz="18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владение </a:t>
                      </a:r>
                      <a:r>
                        <a:rPr lang="ru-RU" sz="1800" spc="-3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иллюстративным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материалом</a:t>
                      </a:r>
                    </a:p>
                    <a:p>
                      <a:pPr marL="342900" marR="241300" lvl="0" indent="-342900">
                        <a:lnSpc>
                          <a:spcPct val="98000"/>
                        </a:lnSpc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179705" algn="l"/>
                        </a:tabLs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5 –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выступающий свободно владеет содержанием,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ясно</a:t>
                      </a:r>
                      <a:r>
                        <a:rPr lang="ru-RU" sz="1800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грамотно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излагает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суть</a:t>
                      </a:r>
                      <a:r>
                        <a:rPr lang="ru-RU" sz="18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работы,</a:t>
                      </a:r>
                      <a:r>
                        <a:rPr lang="ru-RU" sz="18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отвечает</a:t>
                      </a:r>
                      <a:r>
                        <a:rPr lang="ru-RU" sz="18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вопросы,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использует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весь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сопутствующий</a:t>
                      </a:r>
                    </a:p>
                    <a:p>
                      <a:pPr marL="211455" marR="241300" indent="90170">
                        <a:lnSpc>
                          <a:spcPts val="1425"/>
                        </a:lnSpc>
                        <a:spcAft>
                          <a:spcPts val="0"/>
                        </a:spcAft>
                        <a:tabLst>
                          <a:tab pos="17970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</a:p>
                  </a:txBody>
                  <a:tcPr marL="0" marR="0" marT="0" marB="0"/>
                </a:tc>
              </a:tr>
              <a:tr h="1143259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endParaRPr lang="ru-RU" sz="180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630555" marR="241300">
                        <a:lnSpc>
                          <a:spcPts val="1480"/>
                        </a:lnSpc>
                        <a:spcAft>
                          <a:spcPts val="0"/>
                        </a:spcAft>
                      </a:pPr>
                      <a:r>
                        <a:rPr lang="ru-RU" sz="1800" smtClean="0">
                          <a:latin typeface="Times New Roman"/>
                          <a:ea typeface="Times New Roman"/>
                          <a:cs typeface="Times New Roman"/>
                        </a:rPr>
                        <a:t>Качество</a:t>
                      </a:r>
                      <a:r>
                        <a:rPr lang="ru-RU" sz="1800" spc="-5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ответов</a:t>
                      </a:r>
                      <a:r>
                        <a:rPr lang="ru-RU" sz="18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800" spc="-2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>вопросы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241300" lvl="0" indent="-342900"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292100" algn="l"/>
                          <a:tab pos="292735" algn="l"/>
                          <a:tab pos="487045" algn="l"/>
                          <a:tab pos="861695" algn="l"/>
                          <a:tab pos="1626235" algn="l"/>
                          <a:tab pos="2305050" algn="l"/>
                          <a:tab pos="260350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	нет	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 четкости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	ответов	на	</a:t>
                      </a:r>
                      <a:r>
                        <a:rPr lang="ru-RU" sz="18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большинство </a:t>
                      </a:r>
                      <a:r>
                        <a:rPr lang="ru-RU" sz="1800" spc="-3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вопросов</a:t>
                      </a:r>
                    </a:p>
                    <a:p>
                      <a:pPr marL="342900" marR="241300" lvl="0" indent="-342900">
                        <a:lnSpc>
                          <a:spcPts val="1480"/>
                        </a:lnSpc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есть 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ответы</a:t>
                      </a:r>
                      <a:r>
                        <a:rPr lang="ru-RU" sz="18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на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большинство</a:t>
                      </a:r>
                      <a:r>
                        <a:rPr lang="ru-RU" sz="18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вопросов</a:t>
                      </a:r>
                    </a:p>
                    <a:p>
                      <a:pPr marL="342900" marR="241300" lvl="0" indent="-342900">
                        <a:lnSpc>
                          <a:spcPts val="1490"/>
                        </a:lnSpc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307340" algn="l"/>
                          <a:tab pos="307975" algn="l"/>
                          <a:tab pos="517525" algn="l"/>
                          <a:tab pos="1162685" algn="l"/>
                          <a:tab pos="1479550" algn="l"/>
                          <a:tab pos="1857375" algn="l"/>
                          <a:tab pos="2609850" algn="l"/>
                        </a:tabLs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-	ответы	на	все	вопросы	</a:t>
                      </a: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даны </a:t>
                      </a:r>
                      <a:r>
                        <a:rPr lang="ru-RU" sz="1800" spc="-5" dirty="0" smtClean="0">
                          <a:latin typeface="Times New Roman"/>
                          <a:ea typeface="Times New Roman"/>
                          <a:cs typeface="Times New Roman"/>
                        </a:rPr>
                        <a:t>убедительно</a:t>
                      </a:r>
                      <a:r>
                        <a:rPr lang="ru-RU" sz="1800" spc="-5" dirty="0"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ru-RU" sz="1800" spc="-310" dirty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аргументированно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857232"/>
          <a:ext cx="8229600" cy="4657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928694">
                <a:tc>
                  <a:txBody>
                    <a:bodyPr/>
                    <a:lstStyle/>
                    <a:p>
                      <a:r>
                        <a:rPr lang="ru-RU" dirty="0" smtClean="0"/>
                        <a:t>Критерии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Оценка в баллах</a:t>
                      </a:r>
                      <a:endParaRPr lang="ru-RU" dirty="0"/>
                    </a:p>
                  </a:txBody>
                  <a:tcPr/>
                </a:tc>
              </a:tr>
              <a:tr h="1801570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475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Использование</a:t>
                      </a:r>
                    </a:p>
                    <a:p>
                      <a:pPr marL="630555" marR="241300">
                        <a:spcAft>
                          <a:spcPts val="0"/>
                        </a:spcAft>
                      </a:pPr>
                      <a:r>
                        <a:rPr lang="ru-RU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демонстрационного</a:t>
                      </a:r>
                      <a:r>
                        <a:rPr lang="ru-RU" sz="16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материала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241300" lvl="0" indent="-342900"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представленный демонстрационный материал </a:t>
                      </a:r>
                      <a:r>
                        <a:rPr lang="ru-RU" sz="1600" spc="-310" dirty="0">
                          <a:latin typeface="Times New Roman"/>
                          <a:ea typeface="Times New Roman"/>
                          <a:cs typeface="Times New Roman"/>
                        </a:rPr>
                        <a:t> 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 используется</a:t>
                      </a:r>
                      <a:r>
                        <a:rPr lang="ru-RU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600" spc="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докладе</a:t>
                      </a:r>
                    </a:p>
                    <a:p>
                      <a:pPr marL="342900" marR="241300" lvl="0" indent="-342900"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633730" algn="l"/>
                          <a:tab pos="217233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-представленный	</a:t>
                      </a:r>
                      <a:r>
                        <a:rPr lang="ru-RU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демонстрационный</a:t>
                      </a:r>
                      <a:r>
                        <a:rPr lang="ru-RU" sz="16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материал используется</a:t>
                      </a:r>
                      <a:r>
                        <a:rPr lang="ru-RU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докладе</a:t>
                      </a:r>
                    </a:p>
                    <a:p>
                      <a:pPr marL="342900" marR="241300" lvl="0" indent="-342900"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633730" algn="l"/>
                          <a:tab pos="217233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-представленный	</a:t>
                      </a:r>
                      <a:r>
                        <a:rPr lang="ru-RU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демонстрационный</a:t>
                      </a:r>
                      <a:r>
                        <a:rPr lang="ru-RU" sz="16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материал используется</a:t>
                      </a:r>
                      <a:r>
                        <a:rPr lang="ru-RU" sz="1600" spc="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600" spc="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докладе,</a:t>
                      </a:r>
                      <a:r>
                        <a:rPr lang="ru-RU" sz="1600" spc="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информативен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, автор</a:t>
                      </a:r>
                      <a:r>
                        <a:rPr lang="ru-RU" sz="1600" spc="-1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свободно</a:t>
                      </a:r>
                      <a:r>
                        <a:rPr lang="ru-RU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</a:t>
                      </a:r>
                      <a:r>
                        <a:rPr lang="ru-RU" sz="1600" spc="-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нем</a:t>
                      </a:r>
                      <a:r>
                        <a:rPr lang="ru-RU" sz="16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ориентируется</a:t>
                      </a:r>
                    </a:p>
                  </a:txBody>
                  <a:tcPr marL="0" marR="0" marT="0" marB="0"/>
                </a:tc>
              </a:tr>
              <a:tr h="1553944">
                <a:tc>
                  <a:txBody>
                    <a:bodyPr/>
                    <a:lstStyle/>
                    <a:p>
                      <a:pPr marL="630555" marR="241300">
                        <a:lnSpc>
                          <a:spcPts val="145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</a:t>
                      </a:r>
                    </a:p>
                    <a:p>
                      <a:pPr marL="630555" marR="241300">
                        <a:lnSpc>
                          <a:spcPts val="149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демонстрационногоматериала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42900" marR="241300" lvl="0" indent="-342900"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22288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 представлен плохо оформленный</a:t>
                      </a:r>
                      <a:r>
                        <a:rPr lang="ru-RU" sz="1600" spc="-3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демонстрационный</a:t>
                      </a:r>
                      <a:r>
                        <a:rPr lang="ru-RU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</a:p>
                    <a:p>
                      <a:pPr marL="342900" marR="2413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23812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6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демонстрационный</a:t>
                      </a:r>
                      <a:r>
                        <a:rPr lang="ru-RU" sz="16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материал</a:t>
                      </a:r>
                      <a:r>
                        <a:rPr lang="ru-RU" sz="16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хорошо</a:t>
                      </a:r>
                      <a:r>
                        <a:rPr lang="ru-RU" sz="16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оформлен,</a:t>
                      </a:r>
                      <a:r>
                        <a:rPr lang="ru-RU" sz="16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но</a:t>
                      </a:r>
                      <a:r>
                        <a:rPr lang="ru-RU" sz="16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есть</a:t>
                      </a:r>
                      <a:r>
                        <a:rPr lang="ru-RU" sz="16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отдельные</a:t>
                      </a:r>
                      <a:r>
                        <a:rPr lang="ru-RU" sz="16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недостатки</a:t>
                      </a:r>
                    </a:p>
                    <a:p>
                      <a:pPr marL="342900" marR="241300" lvl="0" indent="-342900">
                        <a:lnSpc>
                          <a:spcPts val="1450"/>
                        </a:lnSpc>
                        <a:spcAft>
                          <a:spcPts val="0"/>
                        </a:spcAft>
                        <a:buSzPts val="1300"/>
                        <a:buFont typeface="Times New Roman"/>
                        <a:buAutoNum type="arabicPeriod"/>
                        <a:tabLst>
                          <a:tab pos="179705" algn="l"/>
                          <a:tab pos="322580" algn="l"/>
                          <a:tab pos="323215" algn="l"/>
                          <a:tab pos="548005" algn="l"/>
                          <a:tab pos="797560" algn="l"/>
                          <a:tab pos="2403475" algn="l"/>
                          <a:tab pos="3305810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-	к 	демонстрационному	материалу	нет</a:t>
                      </a:r>
                    </a:p>
                    <a:p>
                      <a:pPr marL="211455" marR="241300" indent="90170">
                        <a:lnSpc>
                          <a:spcPts val="1445"/>
                        </a:lnSpc>
                        <a:spcAft>
                          <a:spcPts val="0"/>
                        </a:spcAft>
                        <a:tabLst>
                          <a:tab pos="179705" algn="l"/>
                        </a:tabLs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претензий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b="1" i="1" dirty="0"/>
              <a:t>Итого максимальный балл за защиту индивидуального проекта составляет 14 баллов. Итоговый балл за содержание и защиту проекта - 28 баллов</a:t>
            </a:r>
            <a:endParaRPr lang="ru-RU" dirty="0"/>
          </a:p>
          <a:p>
            <a:r>
              <a:rPr lang="ru-RU" i="1" dirty="0" smtClean="0"/>
              <a:t>24-28 </a:t>
            </a:r>
            <a:r>
              <a:rPr lang="ru-RU" i="1" dirty="0"/>
              <a:t>баллов — оценка «5» (отлично)</a:t>
            </a:r>
            <a:endParaRPr lang="ru-RU" dirty="0"/>
          </a:p>
          <a:p>
            <a:r>
              <a:rPr lang="ru-RU" i="1" dirty="0"/>
              <a:t>19-23 балла – оценка «4» (хорошо)</a:t>
            </a:r>
            <a:endParaRPr lang="ru-RU" dirty="0"/>
          </a:p>
          <a:p>
            <a:r>
              <a:rPr lang="ru-RU" i="1" dirty="0"/>
              <a:t>13-18 баллов – оценка «3» (удовлетворительно)</a:t>
            </a:r>
            <a:endParaRPr lang="ru-RU" dirty="0"/>
          </a:p>
          <a:p>
            <a:r>
              <a:rPr lang="ru-RU" i="1" dirty="0"/>
              <a:t>12 баллов и менее – оценка «2» (неудовлетворительно).</a:t>
            </a:r>
            <a:endParaRPr lang="ru-RU" dirty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2858"/>
          </a:xfrm>
        </p:spPr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pic>
        <p:nvPicPr>
          <p:cNvPr id="5122" name="Picture 2" descr="C:\Users\12\Downloads\43-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 algn="r">
              <a:buNone/>
            </a:pPr>
            <a:r>
              <a:rPr lang="ru-RU" dirty="0"/>
              <a:t>Директору Средней общеобразовательной школы №27 г. Костромы</a:t>
            </a:r>
          </a:p>
          <a:p>
            <a:pPr algn="r">
              <a:buNone/>
            </a:pPr>
            <a:r>
              <a:rPr lang="ru-RU" u="sng" dirty="0"/>
              <a:t> 	</a:t>
            </a:r>
            <a:r>
              <a:rPr lang="ru-RU" dirty="0"/>
              <a:t>_ от обучающегося </a:t>
            </a:r>
            <a:r>
              <a:rPr lang="ru-RU" u="sng" dirty="0"/>
              <a:t> 		</a:t>
            </a:r>
            <a:endParaRPr lang="ru-RU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> </a:t>
            </a:r>
          </a:p>
          <a:p>
            <a:pPr algn="ctr">
              <a:buNone/>
            </a:pPr>
            <a:r>
              <a:rPr lang="ru-RU" dirty="0"/>
              <a:t>З А Я В Л Е Н И Е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 lvl="0">
              <a:buNone/>
            </a:pPr>
            <a:r>
              <a:rPr lang="ru-RU" dirty="0"/>
              <a:t>Прошу Вас утвердить тему индивидуального проекта</a:t>
            </a:r>
            <a:r>
              <a:rPr lang="ru-RU" dirty="0" smtClean="0"/>
              <a:t>:</a:t>
            </a:r>
            <a:r>
              <a:rPr lang="ru-RU" u="sng" dirty="0" smtClean="0"/>
              <a:t> </a:t>
            </a:r>
            <a:r>
              <a:rPr lang="ru-RU" u="sng" dirty="0"/>
              <a:t>	</a:t>
            </a:r>
            <a:r>
              <a:rPr lang="ru-RU" dirty="0"/>
              <a:t>_</a:t>
            </a:r>
            <a:r>
              <a:rPr lang="ru-RU" u="sng" dirty="0"/>
              <a:t> 	</a:t>
            </a:r>
            <a:endParaRPr lang="ru-RU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>
              <a:buNone/>
            </a:pPr>
            <a:r>
              <a:rPr lang="ru-RU" dirty="0"/>
              <a:t>(указывается полное название темы после согласования с учителем (</a:t>
            </a:r>
            <a:r>
              <a:rPr lang="ru-RU" dirty="0" err="1"/>
              <a:t>тьютором</a:t>
            </a:r>
            <a:r>
              <a:rPr lang="ru-RU" dirty="0"/>
              <a:t>)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Индивидуальный проект рассчитан: на один/два года (нужное подчеркнуть)</a:t>
            </a:r>
          </a:p>
          <a:p>
            <a:pPr lvl="0">
              <a:buNone/>
            </a:pPr>
            <a:r>
              <a:rPr lang="ru-RU" dirty="0"/>
              <a:t>Прошу назначить моим руководителем (</a:t>
            </a:r>
            <a:r>
              <a:rPr lang="ru-RU" dirty="0" err="1"/>
              <a:t>тьютором</a:t>
            </a:r>
            <a:r>
              <a:rPr lang="ru-RU" dirty="0"/>
              <a:t>)</a:t>
            </a:r>
            <a:r>
              <a:rPr lang="ru-RU" u="sng" dirty="0"/>
              <a:t> 	</a:t>
            </a:r>
            <a:endParaRPr lang="ru-RU" dirty="0"/>
          </a:p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pPr>
              <a:buNone/>
            </a:pPr>
            <a:r>
              <a:rPr lang="ru-RU" dirty="0"/>
              <a:t> </a:t>
            </a:r>
          </a:p>
          <a:p>
            <a:pPr>
              <a:buNone/>
            </a:pPr>
            <a:r>
              <a:rPr lang="ru-RU" dirty="0"/>
              <a:t>Дата:</a:t>
            </a:r>
            <a:r>
              <a:rPr lang="ru-RU" u="sng" dirty="0"/>
              <a:t>	</a:t>
            </a:r>
            <a:r>
              <a:rPr lang="ru-RU" dirty="0"/>
              <a:t>	Подпись	обучающегося:</a:t>
            </a:r>
            <a:r>
              <a:rPr lang="ru-RU" u="sng" dirty="0"/>
              <a:t>	</a:t>
            </a:r>
            <a:r>
              <a:rPr lang="ru-RU" dirty="0"/>
              <a:t>/</a:t>
            </a:r>
            <a:r>
              <a:rPr lang="ru-RU" u="sng" dirty="0"/>
              <a:t>	</a:t>
            </a:r>
            <a:r>
              <a:rPr lang="ru-RU" dirty="0"/>
              <a:t>/</a:t>
            </a:r>
          </a:p>
          <a:p>
            <a:pPr>
              <a:buNone/>
            </a:pPr>
            <a:r>
              <a:rPr lang="ru-RU" dirty="0"/>
              <a:t>Адрес электронной почты:</a:t>
            </a:r>
            <a:r>
              <a:rPr lang="ru-RU" u="sng" dirty="0"/>
              <a:t>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57165"/>
          <a:ext cx="8229600" cy="59293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/>
                <a:gridCol w="4254830"/>
                <a:gridCol w="1071570"/>
                <a:gridCol w="1049000"/>
                <a:gridCol w="208280"/>
              </a:tblGrid>
              <a:tr h="953320">
                <a:tc>
                  <a:txBody>
                    <a:bodyPr/>
                    <a:lstStyle/>
                    <a:p>
                      <a:pPr marL="56515" marR="5334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2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6515" marR="5334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Этапы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9850">
                        <a:spcBef>
                          <a:spcPts val="45"/>
                        </a:spcBef>
                        <a:spcAft>
                          <a:spcPts val="0"/>
                        </a:spcAft>
                      </a:pP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2080" marR="132080"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Виды</a:t>
                      </a:r>
                      <a:r>
                        <a:rPr lang="ru-RU" sz="2400" b="1" spc="-2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деятельности</a:t>
                      </a:r>
                      <a:endParaRPr lang="ru-RU" sz="2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93980" marR="87630" algn="ctr">
                        <a:lnSpc>
                          <a:spcPct val="112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ru-RU" sz="1200" spc="-5">
                          <a:latin typeface="Times New Roman"/>
                          <a:ea typeface="Times New Roman"/>
                          <a:cs typeface="Times New Roman"/>
                        </a:rPr>
                        <a:t>Планируемая</a:t>
                      </a:r>
                      <a:r>
                        <a:rPr lang="ru-RU" sz="1200" spc="-28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r>
                        <a:rPr lang="ru-RU" sz="1200" spc="5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>
                          <a:latin typeface="Times New Roman"/>
                          <a:ea typeface="Times New Roman"/>
                          <a:cs typeface="Times New Roman"/>
                        </a:rPr>
                        <a:t>исполнения</a:t>
                      </a:r>
                      <a:endParaRPr lang="ru-RU" sz="11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 marR="15240" indent="225425">
                        <a:lnSpc>
                          <a:spcPct val="112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Дата</a:t>
                      </a:r>
                      <a:r>
                        <a:rPr lang="ru-RU" sz="12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spc="-5" dirty="0">
                          <a:latin typeface="Times New Roman"/>
                          <a:ea typeface="Times New Roman"/>
                          <a:cs typeface="Times New Roman"/>
                        </a:rPr>
                        <a:t>фактически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3020" marR="20955" indent="2540" algn="ctr">
                        <a:lnSpc>
                          <a:spcPct val="112000"/>
                        </a:lnSpc>
                        <a:spcBef>
                          <a:spcPts val="125"/>
                        </a:spcBef>
                        <a:spcAft>
                          <a:spcPts val="0"/>
                        </a:spcAft>
                      </a:pP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865649">
                <a:tc>
                  <a:txBody>
                    <a:bodyPr/>
                    <a:lstStyle/>
                    <a:p>
                      <a:pPr marL="54610" marR="55245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4610" marR="55245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Подготовка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8260" marR="47625" indent="3810" algn="just">
                        <a:lnSpc>
                          <a:spcPct val="98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Выбор темы учебного проекта и</a:t>
                      </a:r>
                      <a:r>
                        <a:rPr lang="ru-RU" sz="12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</a:t>
                      </a:r>
                      <a:r>
                        <a:rPr lang="ru-RU" sz="12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исследований</a:t>
                      </a:r>
                      <a:r>
                        <a:rPr lang="ru-RU" sz="1200" spc="-5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обучающихся;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12395" marR="108585" indent="3175"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Разработка</a:t>
                      </a:r>
                      <a:r>
                        <a:rPr lang="ru-RU" sz="12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основополагающего вопроса и</a:t>
                      </a:r>
                      <a:r>
                        <a:rPr lang="ru-RU" sz="1200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проблемных</a:t>
                      </a:r>
                      <a:r>
                        <a:rPr lang="ru-RU" sz="1200" spc="-4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вопросов</a:t>
                      </a:r>
                      <a:r>
                        <a:rPr lang="ru-RU" sz="1200" spc="-2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учебной</a:t>
                      </a:r>
                      <a:r>
                        <a:rPr lang="ru-RU" sz="1200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dirty="0">
                          <a:latin typeface="Times New Roman"/>
                          <a:ea typeface="Times New Roman"/>
                          <a:cs typeface="Times New Roman"/>
                        </a:rPr>
                        <a:t>темы</a:t>
                      </a:r>
                      <a:endParaRPr lang="ru-RU" sz="11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857906">
                <a:tc>
                  <a:txBody>
                    <a:bodyPr/>
                    <a:lstStyle/>
                    <a:p>
                      <a:pPr marL="56515" marR="55245"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6515" marR="55245" algn="ctr">
                        <a:lnSpc>
                          <a:spcPts val="136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Планирование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6525" marR="132080" algn="just">
                        <a:spcBef>
                          <a:spcPts val="19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Формулировка задач, которые</a:t>
                      </a:r>
                      <a:r>
                        <a:rPr lang="ru-RU" sz="1400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следует</a:t>
                      </a:r>
                      <a:r>
                        <a:rPr lang="ru-RU" sz="14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решить;</a:t>
                      </a:r>
                    </a:p>
                    <a:p>
                      <a:pPr marL="136525" marR="129540" algn="just">
                        <a:lnSpc>
                          <a:spcPct val="98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Выбор средств и методов</a:t>
                      </a:r>
                      <a:r>
                        <a:rPr lang="ru-RU" sz="1400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решения</a:t>
                      </a:r>
                      <a:r>
                        <a:rPr lang="ru-RU" sz="14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задач;</a:t>
                      </a:r>
                    </a:p>
                    <a:p>
                      <a:pPr marL="132715" marR="132080" algn="just">
                        <a:lnSpc>
                          <a:spcPts val="1375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Определение последовательности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 сроков</a:t>
                      </a:r>
                      <a:r>
                        <a:rPr lang="ru-RU" sz="1400" spc="-28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spc="-285" dirty="0" smtClean="0">
                          <a:latin typeface="Times New Roman"/>
                          <a:ea typeface="Times New Roman"/>
                          <a:cs typeface="Times New Roman"/>
                        </a:rPr>
                        <a:t>   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работ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0496">
                <a:tc rowSpan="2">
                  <a:txBody>
                    <a:bodyPr/>
                    <a:lstStyle/>
                    <a:p>
                      <a:pPr marL="56515" marR="52705" algn="ctr">
                        <a:lnSpc>
                          <a:spcPct val="115000"/>
                        </a:lnSpc>
                        <a:spcBef>
                          <a:spcPts val="18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Процесс</a:t>
                      </a:r>
                      <a:r>
                        <a:rPr lang="ru-RU" sz="18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spc="-5" dirty="0" err="1">
                          <a:latin typeface="Times New Roman"/>
                          <a:ea typeface="Times New Roman"/>
                          <a:cs typeface="Times New Roman"/>
                        </a:rPr>
                        <a:t>проектирова</a:t>
                      </a:r>
                      <a:r>
                        <a:rPr lang="ru-RU" sz="1800" spc="-3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 err="1">
                          <a:latin typeface="Times New Roman"/>
                          <a:ea typeface="Times New Roman"/>
                          <a:cs typeface="Times New Roman"/>
                        </a:rPr>
                        <a:t>ния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6525" marR="130175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6525" marR="130175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Самостоятельная</a:t>
                      </a:r>
                      <a:r>
                        <a:rPr lang="ru-RU" sz="1800" spc="-2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работа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0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9850" algn="just">
                        <a:spcBef>
                          <a:spcPts val="25"/>
                        </a:spcBef>
                        <a:spcAft>
                          <a:spcPts val="0"/>
                        </a:spcAft>
                      </a:pP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6525" marR="130810"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</a:t>
                      </a:r>
                      <a:r>
                        <a:rPr lang="ru-RU" sz="1800" spc="-3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записей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0496">
                <a:tc rowSpan="2">
                  <a:txBody>
                    <a:bodyPr/>
                    <a:lstStyle/>
                    <a:p>
                      <a:pPr marL="56515" marR="5334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6515" marR="53340" algn="ctr">
                        <a:lnSpc>
                          <a:spcPts val="1335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Итог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34620" marR="132080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134620" marR="132080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Достигнутый</a:t>
                      </a:r>
                      <a:r>
                        <a:rPr lang="ru-RU" sz="1800" spc="-15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04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6525" marR="130810" algn="just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Оформление</a:t>
                      </a:r>
                      <a:r>
                        <a:rPr lang="ru-RU" sz="18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800" dirty="0">
                          <a:latin typeface="Times New Roman"/>
                          <a:ea typeface="Times New Roman"/>
                          <a:cs typeface="Times New Roman"/>
                        </a:rPr>
                        <a:t>ИП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0496">
                <a:tc>
                  <a:txBody>
                    <a:bodyPr/>
                    <a:lstStyle/>
                    <a:p>
                      <a:pPr marL="56515" marR="5461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endParaRPr lang="ru-RU" sz="18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56515" marR="54610" algn="ctr">
                        <a:lnSpc>
                          <a:spcPts val="134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Защита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221615" marR="210185" indent="4572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Публичное представление</a:t>
                      </a:r>
                      <a:r>
                        <a:rPr lang="ru-RU" sz="1600" spc="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результатов работы</a:t>
                      </a:r>
                      <a:r>
                        <a:rPr lang="ru-RU" sz="1600" spc="-15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над</a:t>
                      </a:r>
                      <a:r>
                        <a:rPr lang="ru-RU" sz="1600" spc="-1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ИП</a:t>
                      </a: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Классификация </a:t>
            </a:r>
            <a:r>
              <a:rPr lang="ru-RU" b="1" dirty="0"/>
              <a:t>проектов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 err="1"/>
              <a:t>Практикоориентированный</a:t>
            </a:r>
            <a:r>
              <a:rPr lang="ru-RU" dirty="0"/>
              <a:t> проект </a:t>
            </a:r>
            <a:br>
              <a:rPr lang="ru-RU" dirty="0"/>
            </a:b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Исследовательский проект</a:t>
            </a:r>
            <a:endParaRPr lang="ru-RU" dirty="0"/>
          </a:p>
          <a:p>
            <a:pPr>
              <a:buFont typeface="Wingdings" pitchFamily="2" charset="2"/>
              <a:buChar char="§"/>
            </a:pP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Информационный </a:t>
            </a:r>
            <a:r>
              <a:rPr lang="ru-RU" dirty="0"/>
              <a:t>проект </a:t>
            </a:r>
            <a:br>
              <a:rPr lang="ru-RU" dirty="0"/>
            </a:br>
            <a:endParaRPr lang="ru-RU" dirty="0" smtClean="0"/>
          </a:p>
          <a:p>
            <a:pPr>
              <a:buFont typeface="Wingdings" pitchFamily="2" charset="2"/>
              <a:buChar char="§"/>
            </a:pPr>
            <a:r>
              <a:rPr lang="ru-RU" dirty="0" smtClean="0"/>
              <a:t>Творческий </a:t>
            </a:r>
            <a:r>
              <a:rPr lang="ru-RU" dirty="0"/>
              <a:t>проект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Формы представления результатов проектной деятельности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071678"/>
            <a:ext cx="8229600" cy="4054485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dirty="0"/>
              <a:t>макеты, модели, рабочие установки, схемы, </a:t>
            </a:r>
            <a:r>
              <a:rPr lang="ru-RU" dirty="0" err="1"/>
              <a:t>план-карты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постеры</a:t>
            </a:r>
            <a:r>
              <a:rPr lang="ru-RU" dirty="0"/>
              <a:t>, презентации; </a:t>
            </a:r>
          </a:p>
          <a:p>
            <a:pPr lvl="0"/>
            <a:r>
              <a:rPr lang="ru-RU" dirty="0"/>
              <a:t>альбомы, буклеты, брошюры, книги; </a:t>
            </a:r>
          </a:p>
          <a:p>
            <a:pPr lvl="0"/>
            <a:r>
              <a:rPr lang="ru-RU" dirty="0"/>
              <a:t>печатные статьи, эссе, рассказы, стихи, рисунки; </a:t>
            </a:r>
          </a:p>
          <a:p>
            <a:pPr lvl="0"/>
            <a:r>
              <a:rPr lang="ru-RU" dirty="0"/>
              <a:t>результаты исследовательских экспедиций, обработки архивов и мемуаров; </a:t>
            </a:r>
          </a:p>
          <a:p>
            <a:pPr lvl="0"/>
            <a:r>
              <a:rPr lang="ru-RU" dirty="0"/>
              <a:t>документальные фильмы, мультфильмы; </a:t>
            </a:r>
          </a:p>
          <a:p>
            <a:pPr lvl="0"/>
            <a:r>
              <a:rPr lang="ru-RU" dirty="0"/>
              <a:t>выставки, игры, тематические вечера, концерты; </a:t>
            </a:r>
          </a:p>
          <a:p>
            <a:pPr lvl="0"/>
            <a:r>
              <a:rPr lang="ru-RU" dirty="0"/>
              <a:t>сценарии мероприятий; </a:t>
            </a:r>
          </a:p>
          <a:p>
            <a:pPr lvl="0"/>
            <a:r>
              <a:rPr lang="ru-RU" dirty="0" err="1"/>
              <a:t>веб-сайты</a:t>
            </a:r>
            <a:r>
              <a:rPr lang="ru-RU" dirty="0"/>
              <a:t>, программное обеспечение, компакт-диски (или другие цифровые носители) и др.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78592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Требования к структуре, содержанию  и оформлению ИП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072206"/>
            <a:ext cx="8229600" cy="53957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1026" name="Picture 2" descr="C:\Users\12\Downloads\puzzle-pie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928934"/>
            <a:ext cx="4953000" cy="27813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Титульный лист</a:t>
            </a:r>
            <a:br>
              <a:rPr lang="ru-RU" dirty="0"/>
            </a:br>
            <a:r>
              <a:rPr lang="ru-RU" dirty="0"/>
              <a:t>(Приложение 5)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наименование </a:t>
            </a:r>
            <a:r>
              <a:rPr lang="ru-RU" dirty="0"/>
              <a:t>образовательной организации, где выполнен </a:t>
            </a:r>
          </a:p>
          <a:p>
            <a:r>
              <a:rPr lang="ru-RU" dirty="0"/>
              <a:t>проект;</a:t>
            </a:r>
          </a:p>
          <a:p>
            <a:r>
              <a:rPr lang="ru-RU" dirty="0" smtClean="0"/>
              <a:t>фамилия, </a:t>
            </a:r>
            <a:r>
              <a:rPr lang="ru-RU" dirty="0"/>
              <a:t>имя и отчество автора;</a:t>
            </a:r>
          </a:p>
          <a:p>
            <a:r>
              <a:rPr lang="ru-RU" dirty="0" smtClean="0"/>
              <a:t>тема </a:t>
            </a:r>
            <a:r>
              <a:rPr lang="ru-RU" dirty="0"/>
              <a:t>проекта;</a:t>
            </a:r>
          </a:p>
          <a:p>
            <a:r>
              <a:rPr lang="ru-RU" dirty="0" smtClean="0"/>
              <a:t>фамилия, </a:t>
            </a:r>
            <a:r>
              <a:rPr lang="ru-RU" dirty="0"/>
              <a:t>имя и отчество руководителя (учителя);</a:t>
            </a:r>
          </a:p>
          <a:p>
            <a:r>
              <a:rPr lang="ru-RU" dirty="0" smtClean="0"/>
              <a:t>населенный </a:t>
            </a:r>
            <a:r>
              <a:rPr lang="ru-RU" dirty="0"/>
              <a:t>пункт, год.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Оглавление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/>
              <a:t>наименование всех глав, разделов с указанием номеров страниц, на которых размещается материал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050" name="Picture 2" descr="C:\Users\12\Downloads\7157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3429000"/>
            <a:ext cx="4786314" cy="268903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C4FDA405637744C9466FB1C8F6CE978" ma:contentTypeVersion="49" ma:contentTypeDescription="Создание документа." ma:contentTypeScope="" ma:versionID="29910ec017a5ca64a4ec98aae8fd6e9f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1153093c964433108f50878cc9bfbd9b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D1D73D1-32B3-49B9-817A-44E448411275}"/>
</file>

<file path=customXml/itemProps2.xml><?xml version="1.0" encoding="utf-8"?>
<ds:datastoreItem xmlns:ds="http://schemas.openxmlformats.org/officeDocument/2006/customXml" ds:itemID="{A4086458-E24F-42D3-8EB0-02365B4B17BE}"/>
</file>

<file path=customXml/itemProps3.xml><?xml version="1.0" encoding="utf-8"?>
<ds:datastoreItem xmlns:ds="http://schemas.openxmlformats.org/officeDocument/2006/customXml" ds:itemID="{50F38F81-7BB4-4B46-A43B-98F3F5B0CD9B}"/>
</file>

<file path=customXml/itemProps4.xml><?xml version="1.0" encoding="utf-8"?>
<ds:datastoreItem xmlns:ds="http://schemas.openxmlformats.org/officeDocument/2006/customXml" ds:itemID="{24CF0E3F-5E44-42AD-9FE6-1FA483D980CF}"/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993</Words>
  <Application>Microsoft Office PowerPoint</Application>
  <PresentationFormat>Экран (4:3)</PresentationFormat>
  <Paragraphs>169</Paragraphs>
  <Slides>23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ПОЛОЖЕНИЕ об индивидуальном проекте обучающихся  10-11-х классов </vt:lpstr>
      <vt:lpstr>Требования к подготовке индивидуального проекта </vt:lpstr>
      <vt:lpstr>Слайд 3</vt:lpstr>
      <vt:lpstr>Слайд 4</vt:lpstr>
      <vt:lpstr> Классификация проектов </vt:lpstr>
      <vt:lpstr>Формы представления результатов проектной деятельности </vt:lpstr>
      <vt:lpstr>Требования к структуре, содержанию  и оформлению ИП </vt:lpstr>
      <vt:lpstr>Титульный лист (Приложение 5)</vt:lpstr>
      <vt:lpstr>Оглавление</vt:lpstr>
      <vt:lpstr>Введение (вступление) (рекомендуемый объем 1-2 страницы)</vt:lpstr>
      <vt:lpstr>Основная часть </vt:lpstr>
      <vt:lpstr>Выводы</vt:lpstr>
      <vt:lpstr>Список литературы</vt:lpstr>
      <vt:lpstr>Мультимедийная презентация проекта</vt:lpstr>
      <vt:lpstr>Общие требования к оформлению </vt:lpstr>
      <vt:lpstr>Слайд 16</vt:lpstr>
      <vt:lpstr>Требования к защите проекта </vt:lpstr>
      <vt:lpstr> Критерии оценки содержательной части проекта   </vt:lpstr>
      <vt:lpstr>Слайд 19</vt:lpstr>
      <vt:lpstr>Критерии оценки защиты проекта </vt:lpstr>
      <vt:lpstr>Слайд 21</vt:lpstr>
      <vt:lpstr>Слайд 22</vt:lpstr>
      <vt:lpstr>Спасибо за внимание!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ПОЛОЖЕНИЕ об индивидуальном проекте обучающихся  10-11-х классов</dc:title>
  <dc:creator>12</dc:creator>
  <cp:lastModifiedBy>12</cp:lastModifiedBy>
  <cp:revision>8</cp:revision>
  <dcterms:created xsi:type="dcterms:W3CDTF">2022-02-23T14:52:16Z</dcterms:created>
  <dcterms:modified xsi:type="dcterms:W3CDTF">2022-02-24T19:43:15Z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0x0101006C4FDA405637744C9466FB1C8F6CE978</vt:lpwstr>
  </property>
</Properties>
</file>