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2E607-9FAF-478E-89C1-C19C6F1B6E46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51597-C71B-4281-947B-96B9591ED9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51597-C71B-4281-947B-96B9591ED90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ru.wikipedia.org/wiki/%D0%98%D0%B7%D0%BE%D0%B1%D1%80%D0%B0%D0%B6%D0%B5%D0%BD%D0%B8%D0%B5:Anton_van_Leeuwenhoek.pn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Слайд-презентация к уроку биологии в 5классе по теме «Бактерии»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3886200"/>
            <a:ext cx="2840360" cy="17526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Способы питания растений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3322712" cy="1677864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ru-RU" sz="2800" dirty="0" smtClean="0">
                <a:solidFill>
                  <a:srgbClr val="FF0000"/>
                </a:solidFill>
              </a:rPr>
              <a:t>Автотрофы</a:t>
            </a:r>
          </a:p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  <a:latin typeface="+mj-lt"/>
              </a:rPr>
              <a:t>Это </a:t>
            </a:r>
            <a:r>
              <a:rPr lang="ru-RU" sz="2000" dirty="0" err="1" smtClean="0">
                <a:solidFill>
                  <a:schemeClr val="accent6">
                    <a:lumMod val="25000"/>
                  </a:schemeClr>
                </a:solidFill>
                <a:latin typeface="+mj-lt"/>
              </a:rPr>
              <a:t>цианеи</a:t>
            </a:r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  <a:latin typeface="+mj-lt"/>
              </a:rPr>
              <a:t>. Они питаются с помощью фотосинтеза. Сами образуют  органические вещества</a:t>
            </a:r>
            <a:endParaRPr lang="ru-RU" sz="1400" dirty="0">
              <a:solidFill>
                <a:schemeClr val="accent6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483768" y="3645024"/>
            <a:ext cx="3816424" cy="2376264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ct val="50000"/>
              </a:spcBef>
            </a:pPr>
            <a:r>
              <a:rPr lang="ru-RU" sz="5100" b="1" dirty="0" smtClean="0">
                <a:solidFill>
                  <a:srgbClr val="FF0000"/>
                </a:solidFill>
              </a:rPr>
              <a:t>Гетеротрофы</a:t>
            </a:r>
          </a:p>
          <a:p>
            <a:pPr>
              <a:spcBef>
                <a:spcPct val="50000"/>
              </a:spcBef>
            </a:pPr>
            <a:r>
              <a:rPr lang="ru-RU" sz="4200" b="1" dirty="0" smtClean="0">
                <a:solidFill>
                  <a:schemeClr val="accent6">
                    <a:lumMod val="25000"/>
                  </a:schemeClr>
                </a:solidFill>
                <a:latin typeface="+mj-lt"/>
              </a:rPr>
              <a:t>Эта группа бактерий питается готовыми органическими веществами. Существуют 2 группы: </a:t>
            </a:r>
            <a:r>
              <a:rPr lang="ru-RU" sz="4200" b="1" dirty="0" smtClean="0">
                <a:solidFill>
                  <a:srgbClr val="00B0F0"/>
                </a:solidFill>
                <a:latin typeface="+mj-lt"/>
              </a:rPr>
              <a:t>сапрофиты и паразиты</a:t>
            </a:r>
          </a:p>
          <a:p>
            <a:endParaRPr lang="ru-RU" dirty="0">
              <a:latin typeface="+mj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1340768"/>
            <a:ext cx="3465711" cy="1944215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9933FF"/>
                </a:solidFill>
                <a:latin typeface="Arial" charset="0"/>
              </a:rPr>
              <a:t>      </a:t>
            </a:r>
            <a:r>
              <a:rPr lang="ru-RU" sz="2600" dirty="0" err="1" smtClean="0">
                <a:solidFill>
                  <a:srgbClr val="FF0000"/>
                </a:solidFill>
                <a:latin typeface="+mj-lt"/>
              </a:rPr>
              <a:t>Хемотрофы</a:t>
            </a:r>
            <a:endParaRPr lang="ru-RU" dirty="0" smtClean="0">
              <a:solidFill>
                <a:srgbClr val="FF0000"/>
              </a:solidFill>
              <a:latin typeface="+mj-lt"/>
            </a:endParaRPr>
          </a:p>
          <a:p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+mj-lt"/>
              </a:rPr>
              <a:t>Эта группа бактерий образует органическое вещество из неорганического</a:t>
            </a:r>
          </a:p>
          <a:p>
            <a:endParaRPr lang="ru-RU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 rot="10800000" flipV="1">
            <a:off x="6300192" y="3429000"/>
            <a:ext cx="2386608" cy="302433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512167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Размножение бактерий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</a:rPr>
              <a:t>Размножаются бактерии делением одной клетки на две. Достигнув определённого размера, бактерия делится на две одинаковые бактерии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. </a:t>
            </a:r>
          </a:p>
          <a:p>
            <a:endParaRPr lang="ru-RU" dirty="0"/>
          </a:p>
        </p:txBody>
      </p:sp>
      <p:pic>
        <p:nvPicPr>
          <p:cNvPr id="4" name="Picture 5" descr="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704856" cy="2304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252028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</a:rPr>
              <a:t>При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благоприятных </a:t>
            </a:r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</a:rPr>
              <a:t>условиях деление клеток у многих бактерий происходит через каждые 20-30 минут. При таком быстром размножении потомство одной бактерии за 5 суток способно образовать массу, которой можно заполнить все моря и океаны. Простой подсчёт показывает, что за сутки может образоваться 72 поколения (720 000 000 000 000 000 000 клеток). Если перевести в вес-4720тонн.</a:t>
            </a:r>
            <a:endParaRPr lang="ru-RU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256984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+mj-lt"/>
              </a:rPr>
              <a:t>Спора</a:t>
            </a:r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  <a:latin typeface="+mj-lt"/>
              </a:rPr>
              <a:t> бактерий – это приспособление к выживанию в </a:t>
            </a:r>
            <a:r>
              <a:rPr lang="ru-RU" sz="2000" dirty="0" smtClean="0">
                <a:solidFill>
                  <a:srgbClr val="FF0000"/>
                </a:solidFill>
                <a:latin typeface="+mj-lt"/>
              </a:rPr>
              <a:t>неблагоприятных</a:t>
            </a:r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  <a:latin typeface="+mj-lt"/>
              </a:rPr>
              <a:t> условиях</a:t>
            </a:r>
            <a:endParaRPr lang="ru-RU" sz="2000" dirty="0">
              <a:solidFill>
                <a:schemeClr val="accent6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4" name="Picture 5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221088"/>
            <a:ext cx="3888432" cy="2313881"/>
          </a:xfrm>
          <a:prstGeom prst="rect">
            <a:avLst/>
          </a:prstGeom>
          <a:noFill/>
        </p:spPr>
      </p:pic>
      <p:pic>
        <p:nvPicPr>
          <p:cNvPr id="5" name="Picture 4" descr="Образование спор у бактер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21088"/>
            <a:ext cx="419538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2348880"/>
            <a:ext cx="5504656" cy="252028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Отправимся в путь без сомнений и муки,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Чтоб тайны освоить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великой науки.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Раскроем  сегодня бактерий секреты –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Без ядер, зато санитары планеты!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/>
              <a:t> </a:t>
            </a:r>
          </a:p>
          <a:p>
            <a:endParaRPr lang="ru-RU" dirty="0"/>
          </a:p>
        </p:txBody>
      </p:sp>
      <p:sp>
        <p:nvSpPr>
          <p:cNvPr id="4" name="WordArt 4"/>
          <p:cNvSpPr>
            <a:spLocks noGrp="1" noChangeArrowheads="1" noChangeShapeType="1" noTextEdit="1"/>
          </p:cNvSpPr>
          <p:nvPr>
            <p:ph type="ctrTitle"/>
          </p:nvPr>
        </p:nvSpPr>
        <p:spPr bwMode="auto">
          <a:xfrm>
            <a:off x="685800" y="476673"/>
            <a:ext cx="7702624" cy="18722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47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prstShdw prst="shdw13" dist="53882" dir="13500000">
                    <a:srgbClr val="990000">
                      <a:alpha val="50000"/>
                    </a:srgbClr>
                  </a:prstShdw>
                </a:effectLst>
                <a:latin typeface="Impact"/>
              </a:rPr>
              <a:t>Царство Бактерии</a:t>
            </a:r>
          </a:p>
        </p:txBody>
      </p:sp>
      <p:pic>
        <p:nvPicPr>
          <p:cNvPr id="5" name="Picture 7" descr="000406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2016224" cy="19812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8" descr="000406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437112"/>
            <a:ext cx="2160240" cy="2269232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7984" y="260649"/>
            <a:ext cx="4030216" cy="273630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</a:rPr>
              <a:t>Впервые бактерии увидел в </a:t>
            </a:r>
            <a:br>
              <a:rPr lang="ru-RU" sz="2000" dirty="0" smtClean="0">
                <a:solidFill>
                  <a:schemeClr val="accent6">
                    <a:lumMod val="25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</a:rPr>
              <a:t>оптический микроскоп и описал в 1676 году голландский натуралист  А.  Левенгук. </a:t>
            </a:r>
            <a:br>
              <a:rPr lang="ru-RU" sz="2000" dirty="0" smtClean="0">
                <a:solidFill>
                  <a:schemeClr val="accent6">
                    <a:lumMod val="25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</a:rPr>
              <a:t>Как и всех микроскопических существ, он назвал их </a:t>
            </a:r>
            <a:r>
              <a:rPr lang="ru-RU" sz="2000" dirty="0" smtClean="0">
                <a:solidFill>
                  <a:srgbClr val="FF0000"/>
                </a:solidFill>
              </a:rPr>
              <a:t>"</a:t>
            </a:r>
            <a:r>
              <a:rPr lang="ru-RU" sz="2000" dirty="0" err="1" smtClean="0">
                <a:solidFill>
                  <a:srgbClr val="FF0000"/>
                </a:solidFill>
              </a:rPr>
              <a:t>анималькули</a:t>
            </a:r>
            <a:r>
              <a:rPr lang="ru-RU" sz="2000" dirty="0" smtClean="0">
                <a:solidFill>
                  <a:srgbClr val="FF0000"/>
                </a:solidFill>
              </a:rPr>
              <a:t>".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157192"/>
            <a:ext cx="3672408" cy="122413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Название "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бактерии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" ввёл</a:t>
            </a:r>
          </a:p>
          <a:p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в 1828 году Х.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</a:rPr>
              <a:t>Эренберг</a:t>
            </a:r>
            <a:endParaRPr lang="ru-RU" dirty="0" smtClean="0">
              <a:solidFill>
                <a:schemeClr val="accent6">
                  <a:lumMod val="2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Picture 6" descr="Антони ван Левенгук">
            <a:hlinkClick r:id="rId2" tooltip="&quot;Антони ван Левенгук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3" y="188640"/>
            <a:ext cx="29523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a9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356992"/>
            <a:ext cx="3096344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ru-RU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"/>
                <a:cs typeface="Arial"/>
              </a:rPr>
              <a:t>Особенности бактерий</a:t>
            </a:r>
            <a:endParaRPr lang="ru-RU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B0F0"/>
              </a:solidFill>
              <a:latin typeface="Arial"/>
              <a:cs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908720"/>
            <a:ext cx="6400800" cy="473008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>
                <a:solidFill>
                  <a:srgbClr val="FF0000"/>
                </a:solidFill>
              </a:rPr>
              <a:t>Бактерии</a:t>
            </a:r>
            <a:r>
              <a:rPr lang="ru-RU" sz="2400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</a:rPr>
              <a:t>– самая древняя группа организмов из ныне существующих на Земле.</a:t>
            </a:r>
          </a:p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</a:rPr>
              <a:t> Первые бактерии появились, вероятно,</a:t>
            </a:r>
          </a:p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</a:rPr>
              <a:t> более 3,5 млрд.  лет назад и на протяжении почти миллиарда лет были единственными живыми существами на нашей планете. Поскольку это были первые представители живой природы, их тело имело примитивное строение.</a:t>
            </a:r>
          </a:p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</a:rPr>
              <a:t> Бактерии движутся с помощью жгутиков и ворсинок.</a:t>
            </a:r>
          </a:p>
          <a:p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63272" cy="4104456"/>
          </a:xfrm>
        </p:spPr>
        <p:txBody>
          <a:bodyPr>
            <a:normAutofit/>
          </a:bodyPr>
          <a:lstStyle/>
          <a:p>
            <a:r>
              <a:rPr lang="ru-RU" sz="5300" b="1" dirty="0" smtClean="0">
                <a:solidFill>
                  <a:srgbClr val="00B0F0"/>
                </a:solidFill>
              </a:rPr>
              <a:t>Строение бактерий</a:t>
            </a:r>
            <a:r>
              <a:rPr lang="ru-RU" b="1" dirty="0" smtClean="0">
                <a:solidFill>
                  <a:srgbClr val="00B0F0"/>
                </a:solidFill>
              </a:rPr>
              <a:t/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sz="2200" dirty="0" smtClean="0">
                <a:solidFill>
                  <a:schemeClr val="accent6">
                    <a:lumMod val="25000"/>
                  </a:schemeClr>
                </a:solidFill>
              </a:rPr>
              <a:t>Цитоплазма в клетке неподвижна, органоидов мало, рибосомы мелкие. Ядра нет. Наследственная информация записана в кольцевой молекуле ДНК. Клетка покрыта слизистой капсулой, клеточной стенкой и мембраной. </a:t>
            </a:r>
            <a:r>
              <a:rPr lang="ru-RU" sz="3600" dirty="0" smtClean="0">
                <a:solidFill>
                  <a:schemeClr val="accent6">
                    <a:lumMod val="25000"/>
                  </a:schemeClr>
                </a:solidFill>
                <a:latin typeface="Arial" charset="0"/>
              </a:rPr>
              <a:t/>
            </a:r>
            <a:br>
              <a:rPr lang="ru-RU" sz="3600" dirty="0" smtClean="0">
                <a:solidFill>
                  <a:schemeClr val="accent6">
                    <a:lumMod val="25000"/>
                  </a:schemeClr>
                </a:solidFill>
                <a:latin typeface="Arial" charset="0"/>
              </a:rPr>
            </a:br>
            <a:r>
              <a:rPr lang="ru-RU" sz="3600" dirty="0" smtClean="0">
                <a:solidFill>
                  <a:schemeClr val="accent6">
                    <a:lumMod val="2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6">
                    <a:lumMod val="25000"/>
                  </a:schemeClr>
                </a:solidFill>
              </a:rPr>
            </a:b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501008"/>
            <a:ext cx="5371579" cy="27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05065"/>
            <a:ext cx="7595121" cy="72008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</a:rPr>
              <a:t>   Вибрионы                                                 стафилококки</a:t>
            </a:r>
            <a:endParaRPr lang="ru-RU" sz="20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2657"/>
            <a:ext cx="7772400" cy="1728191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B0F0"/>
                </a:solidFill>
                <a:latin typeface="+mj-lt"/>
              </a:rPr>
              <a:t>Форма бактерий</a:t>
            </a:r>
          </a:p>
          <a:p>
            <a:r>
              <a:rPr lang="ru-RU" sz="2800" b="1" dirty="0" smtClean="0">
                <a:solidFill>
                  <a:srgbClr val="00B0F0"/>
                </a:solidFill>
                <a:latin typeface="+mj-lt"/>
              </a:rPr>
              <a:t>      </a:t>
            </a:r>
            <a:r>
              <a:rPr lang="ru-RU" sz="2800" b="1" dirty="0" smtClean="0">
                <a:solidFill>
                  <a:schemeClr val="accent6">
                    <a:lumMod val="25000"/>
                  </a:schemeClr>
                </a:solidFill>
                <a:latin typeface="+mj-lt"/>
              </a:rPr>
              <a:t>кокки              палочки                спириллы</a:t>
            </a:r>
            <a:endParaRPr lang="ru-RU" sz="2800" b="1" dirty="0">
              <a:solidFill>
                <a:schemeClr val="accent6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4" name="Picture 5" descr="000406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348880"/>
            <a:ext cx="165618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000406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276872"/>
            <a:ext cx="187220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000406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276872"/>
            <a:ext cx="165618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0004067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653136"/>
            <a:ext cx="2448272" cy="183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0004067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725144"/>
            <a:ext cx="2260848" cy="182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792087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Способы передвижения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052736"/>
            <a:ext cx="6400800" cy="439248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</a:rPr>
              <a:t>Среди бактерий есть подвижные и неподвижные формы. Подвижные передвигаются за счёт волнообразных сокращений или при помощи жгутиков (скрученные винтообразные нити), которые состоят из особого белка </a:t>
            </a:r>
            <a:r>
              <a:rPr lang="ru-RU" sz="2800" dirty="0" err="1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</a:rPr>
              <a:t>флагелина</a:t>
            </a:r>
            <a:r>
              <a:rPr lang="ru-RU" sz="2800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</a:rPr>
              <a:t>. Жгутиков может быть один или несколько. Располагаются они у одних бактерий на одном конце клетки, у других – на двух или по всей поверхности.</a:t>
            </a:r>
            <a:endParaRPr lang="ru-RU" sz="2800" dirty="0">
              <a:solidFill>
                <a:schemeClr val="accent6">
                  <a:lumMod val="2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4" name="Picture 5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869160"/>
            <a:ext cx="4176463" cy="18722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30425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Среда обитания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sz="2000" b="1" dirty="0" smtClean="0">
                <a:solidFill>
                  <a:srgbClr val="00B0F0"/>
                </a:solidFill>
              </a:rPr>
              <a:t>Бактерии обитают всюду</a:t>
            </a:r>
            <a:r>
              <a:rPr lang="ru-RU" b="1" dirty="0" smtClean="0">
                <a:solidFill>
                  <a:srgbClr val="00B0F0"/>
                </a:solidFill>
              </a:rPr>
              <a:t/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/>
            </a:r>
            <a:br>
              <a:rPr lang="ru-RU" b="1" dirty="0" smtClean="0">
                <a:solidFill>
                  <a:srgbClr val="00B0F0"/>
                </a:solidFill>
              </a:rPr>
            </a:b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1656184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CC0099"/>
                </a:solidFill>
              </a:rPr>
              <a:t>Аэробы 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</a:rPr>
              <a:t>– это бактерии, живущие в кислородной среде</a:t>
            </a:r>
          </a:p>
          <a:p>
            <a:pPr>
              <a:spcBef>
                <a:spcPct val="50000"/>
              </a:spcBef>
            </a:pPr>
            <a:r>
              <a:rPr lang="ru-RU" b="1" dirty="0" err="1" smtClean="0">
                <a:solidFill>
                  <a:srgbClr val="FF0000"/>
                </a:solidFill>
              </a:rPr>
              <a:t>Анаэробы</a:t>
            </a:r>
            <a:r>
              <a:rPr lang="ru-RU" b="1" dirty="0" err="1" smtClean="0"/>
              <a:t>-</a:t>
            </a:r>
            <a:r>
              <a:rPr lang="ru-RU" b="1" dirty="0" err="1" smtClean="0">
                <a:solidFill>
                  <a:schemeClr val="accent6">
                    <a:lumMod val="25000"/>
                  </a:schemeClr>
                </a:solidFill>
              </a:rPr>
              <a:t>это</a:t>
            </a:r>
            <a:r>
              <a:rPr lang="ru-RU" b="1" dirty="0" smtClean="0">
                <a:solidFill>
                  <a:srgbClr val="CC0099"/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</a:rPr>
              <a:t>бактерии, живущие в </a:t>
            </a:r>
            <a:r>
              <a:rPr lang="ru-RU" b="1" dirty="0" err="1" smtClean="0">
                <a:solidFill>
                  <a:schemeClr val="accent6">
                    <a:lumMod val="25000"/>
                  </a:schemeClr>
                </a:solidFill>
              </a:rPr>
              <a:t>бескислородной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</a:rPr>
              <a:t> среде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9"/>
            <a:ext cx="7848872" cy="374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Значение бактерий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</a:pPr>
            <a:r>
              <a:rPr lang="ru-RU" b="1" u="sng" dirty="0" smtClean="0">
                <a:solidFill>
                  <a:srgbClr val="FF0000"/>
                </a:solidFill>
              </a:rPr>
              <a:t>ПОЛЕЗНОЕ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</a:rPr>
              <a:t>1.Образуют перегной почвы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</a:rPr>
              <a:t>2.Образуют минеральные соли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</a:rPr>
              <a:t>3. Образуют молочнокислые продукты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</a:rPr>
              <a:t>4.Образуют спирт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</a:rPr>
              <a:t>5,Образуют уксус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</a:rPr>
              <a:t>6. Образуют полезные ископаемые(газ, руды,)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</a:rPr>
              <a:t>7.Используются для получения антибиотиков, фермент</a:t>
            </a:r>
            <a:endParaRPr lang="ru-RU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lvl="2">
              <a:spcBef>
                <a:spcPct val="50000"/>
              </a:spcBef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4000" b="1" u="sng" dirty="0" smtClean="0">
                <a:solidFill>
                  <a:srgbClr val="FF0000"/>
                </a:solidFill>
              </a:rPr>
              <a:t>Вредное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Arial" charset="0"/>
              </a:rPr>
              <a:t>1.Вызывают болезни(ангина, туберкулез, тиф, столбняк, сибирская язва и др.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Arial" charset="0"/>
              </a:rPr>
              <a:t>2.Вызывают порчу продуктов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Arial" charset="0"/>
              </a:rPr>
              <a:t>3.Портят сено, книги, деревянные изделия</a:t>
            </a:r>
          </a:p>
          <a:p>
            <a:endParaRPr lang="ru-RU" dirty="0">
              <a:solidFill>
                <a:schemeClr val="accent6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AWJJH2MPE6E2-1591117591-2726</_dlc_DocId>
    <_dlc_DocIdUrl xmlns="4a252ca3-5a62-4c1c-90a6-29f4710e47f8">
      <Url>http://edu-sps.koiro.local/Kostroma_EDU/Kos-Sch-27/11/_layouts/15/DocIdRedir.aspx?ID=AWJJH2MPE6E2-1591117591-2726</Url>
      <Description>AWJJH2MPE6E2-1591117591-2726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C4FDA405637744C9466FB1C8F6CE978" ma:contentTypeVersion="49" ma:contentTypeDescription="Создание документа." ma:contentTypeScope="" ma:versionID="29910ec017a5ca64a4ec98aae8fd6e9f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922344-1668-448A-BAE9-161766BCF238}"/>
</file>

<file path=customXml/itemProps2.xml><?xml version="1.0" encoding="utf-8"?>
<ds:datastoreItem xmlns:ds="http://schemas.openxmlformats.org/officeDocument/2006/customXml" ds:itemID="{C61980A8-80A3-4E31-AAC3-04E4946B81FC}"/>
</file>

<file path=customXml/itemProps3.xml><?xml version="1.0" encoding="utf-8"?>
<ds:datastoreItem xmlns:ds="http://schemas.openxmlformats.org/officeDocument/2006/customXml" ds:itemID="{D0B2F8CC-2A41-48E1-B640-03884B81311E}"/>
</file>

<file path=customXml/itemProps4.xml><?xml version="1.0" encoding="utf-8"?>
<ds:datastoreItem xmlns:ds="http://schemas.openxmlformats.org/officeDocument/2006/customXml" ds:itemID="{5417EC71-F812-4507-9639-9EA3D9FC0AEA}"/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407</Words>
  <Application>Microsoft Office PowerPoint</Application>
  <PresentationFormat>Экран (4:3)</PresentationFormat>
  <Paragraphs>51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Слайд-презентация к уроку биологии в 5классе по теме «Бактерии»</vt:lpstr>
      <vt:lpstr>Царство Бактерии</vt:lpstr>
      <vt:lpstr>Впервые бактерии увидел в  оптический микроскоп и описал в 1676 году голландский натуралист  А.  Левенгук.  Как и всех микроскопических существ, он назвал их "анималькули". </vt:lpstr>
      <vt:lpstr>Особенности бактерий</vt:lpstr>
      <vt:lpstr>Строение бактерий Цитоплазма в клетке неподвижна, органоидов мало, рибосомы мелкие. Ядра нет. Наследственная информация записана в кольцевой молекуле ДНК. Клетка покрыта слизистой капсулой, клеточной стенкой и мембраной.   </vt:lpstr>
      <vt:lpstr>   Вибрионы                                                 стафилококки</vt:lpstr>
      <vt:lpstr>Способы передвижения</vt:lpstr>
      <vt:lpstr>Среда обитания Бактерии обитают всюду  </vt:lpstr>
      <vt:lpstr>Значение бактерий</vt:lpstr>
      <vt:lpstr>Способы питания растений</vt:lpstr>
      <vt:lpstr>Размножение бактерий</vt:lpstr>
      <vt:lpstr>При благоприятных условиях деление клеток у многих бактерий происходит через каждые 20-30 минут. При таком быстром размножении потомство одной бактерии за 5 суток способно образовать массу, которой можно заполнить все моря и океаны. Простой подсчёт показывает, что за сутки может образоваться 72 поколения (720 000 000 000 000 000 000 клеток). Если перевести в вес-4720тонн.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катя</cp:lastModifiedBy>
  <cp:revision>22</cp:revision>
  <dcterms:created xsi:type="dcterms:W3CDTF">2015-11-05T10:24:25Z</dcterms:created>
  <dcterms:modified xsi:type="dcterms:W3CDTF">2020-08-17T07:55:34Z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0x0101006C4FDA405637744C9466FB1C8F6CE978</vt:lpwstr>
  </property>
  <property fmtid="{D5CDD505-2E9C-101B-9397-08002B2CF9AE}" pid="3" name="_dlc_DocIdItemGuid">
    <vt:lpwstr>e7fe90c0-5426-45b2-ba08-4ac15bc5fe15</vt:lpwstr>
  </property>
</Properties>
</file>